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38"/>
  </p:notesMasterIdLst>
  <p:handoutMasterIdLst>
    <p:handoutMasterId r:id="rId39"/>
  </p:handoutMasterIdLst>
  <p:sldIdLst>
    <p:sldId id="277" r:id="rId2"/>
    <p:sldId id="576" r:id="rId3"/>
    <p:sldId id="569" r:id="rId4"/>
    <p:sldId id="570" r:id="rId5"/>
    <p:sldId id="571" r:id="rId6"/>
    <p:sldId id="572" r:id="rId7"/>
    <p:sldId id="573" r:id="rId8"/>
    <p:sldId id="574" r:id="rId9"/>
    <p:sldId id="575" r:id="rId10"/>
    <p:sldId id="559" r:id="rId11"/>
    <p:sldId id="568" r:id="rId12"/>
    <p:sldId id="563" r:id="rId13"/>
    <p:sldId id="549" r:id="rId14"/>
    <p:sldId id="535" r:id="rId15"/>
    <p:sldId id="536" r:id="rId16"/>
    <p:sldId id="537" r:id="rId17"/>
    <p:sldId id="538" r:id="rId18"/>
    <p:sldId id="539" r:id="rId19"/>
    <p:sldId id="540" r:id="rId20"/>
    <p:sldId id="544" r:id="rId21"/>
    <p:sldId id="564" r:id="rId22"/>
    <p:sldId id="565" r:id="rId23"/>
    <p:sldId id="545" r:id="rId24"/>
    <p:sldId id="546" r:id="rId25"/>
    <p:sldId id="547" r:id="rId26"/>
    <p:sldId id="548" r:id="rId27"/>
    <p:sldId id="567" r:id="rId28"/>
    <p:sldId id="453" r:id="rId29"/>
    <p:sldId id="488" r:id="rId30"/>
    <p:sldId id="490" r:id="rId31"/>
    <p:sldId id="467" r:id="rId32"/>
    <p:sldId id="551" r:id="rId33"/>
    <p:sldId id="552" r:id="rId34"/>
    <p:sldId id="553" r:id="rId35"/>
    <p:sldId id="554" r:id="rId36"/>
    <p:sldId id="532"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èles INSA" id="{339B715A-A4F6-482F-9E8F-E995A152AF53}">
          <p14:sldIdLst>
            <p14:sldId id="277"/>
            <p14:sldId id="576"/>
            <p14:sldId id="569"/>
            <p14:sldId id="570"/>
            <p14:sldId id="571"/>
            <p14:sldId id="572"/>
            <p14:sldId id="573"/>
            <p14:sldId id="574"/>
            <p14:sldId id="575"/>
            <p14:sldId id="559"/>
            <p14:sldId id="568"/>
            <p14:sldId id="563"/>
            <p14:sldId id="549"/>
            <p14:sldId id="535"/>
            <p14:sldId id="536"/>
            <p14:sldId id="537"/>
            <p14:sldId id="538"/>
            <p14:sldId id="539"/>
            <p14:sldId id="540"/>
            <p14:sldId id="544"/>
            <p14:sldId id="564"/>
            <p14:sldId id="565"/>
            <p14:sldId id="545"/>
            <p14:sldId id="546"/>
            <p14:sldId id="547"/>
            <p14:sldId id="548"/>
            <p14:sldId id="567"/>
            <p14:sldId id="453"/>
            <p14:sldId id="488"/>
            <p14:sldId id="490"/>
            <p14:sldId id="467"/>
            <p14:sldId id="551"/>
            <p14:sldId id="552"/>
            <p14:sldId id="553"/>
            <p14:sldId id="554"/>
            <p14:sldId id="53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E29100"/>
    <a:srgbClr val="81989C"/>
    <a:srgbClr val="208998"/>
    <a:srgbClr val="866D5F"/>
    <a:srgbClr val="9D1747"/>
    <a:srgbClr val="004D6F"/>
    <a:srgbClr val="E50051"/>
    <a:srgbClr val="737B84"/>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8286" autoAdjust="0"/>
  </p:normalViewPr>
  <p:slideViewPr>
    <p:cSldViewPr>
      <p:cViewPr varScale="1">
        <p:scale>
          <a:sx n="82" d="100"/>
          <a:sy n="82" d="100"/>
        </p:scale>
        <p:origin x="754"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5" d="100"/>
          <a:sy n="85" d="100"/>
        </p:scale>
        <p:origin x="-226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72D83B-9DE4-409D-8C69-9AAFFF019AD5}" type="datetimeFigureOut">
              <a:rPr lang="fr-FR" smtClean="0"/>
              <a:pPr/>
              <a:t>01/12/2020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09A7E-9FDA-4ADE-A352-0493167C5566}" type="slidenum">
              <a:rPr lang="fr-FR" smtClean="0"/>
              <a:pPr/>
              <a:t>‹N°›</a:t>
            </a:fld>
            <a:endParaRPr lang="fr-FR"/>
          </a:p>
        </p:txBody>
      </p:sp>
    </p:spTree>
    <p:extLst>
      <p:ext uri="{BB962C8B-B14F-4D97-AF65-F5344CB8AC3E}">
        <p14:creationId xmlns:p14="http://schemas.microsoft.com/office/powerpoint/2010/main" val="1415073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27FBD-EF29-464F-B0FD-BBB317DC4821}" type="datetimeFigureOut">
              <a:rPr lang="fr-FR" smtClean="0"/>
              <a:pPr/>
              <a:t>01/12/2020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1C018-655D-44EC-B865-EFE2E25980DA}" type="slidenum">
              <a:rPr lang="fr-FR" smtClean="0"/>
              <a:pPr/>
              <a:t>‹N°›</a:t>
            </a:fld>
            <a:endParaRPr lang="fr-FR"/>
          </a:p>
        </p:txBody>
      </p:sp>
    </p:spTree>
    <p:extLst>
      <p:ext uri="{BB962C8B-B14F-4D97-AF65-F5344CB8AC3E}">
        <p14:creationId xmlns:p14="http://schemas.microsoft.com/office/powerpoint/2010/main" val="81714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r.wikipedia.org/wiki/XXe_si%C3%A8cle" TargetMode="External"/><Relationship Id="rId7" Type="http://schemas.openxmlformats.org/officeDocument/2006/relationships/hyperlink" Target="https://fr.wikipedia.org/wiki/Organisation"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fr.wikipedia.org/wiki/La_Technique_ou_l%27Enjeu_du_si%C3%A8cle#cite_note-Ellul20082-1" TargetMode="External"/><Relationship Id="rId5" Type="http://schemas.openxmlformats.org/officeDocument/2006/relationships/hyperlink" Target="https://fr.wikipedia.org/wiki/Autonomie" TargetMode="External"/><Relationship Id="rId4" Type="http://schemas.openxmlformats.org/officeDocument/2006/relationships/hyperlink" Target="https://fr.wikipedia.org/wiki/Interd%C3%A9pendanc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google.com/url?sa=t&amp;ct=res&amp;cd=4&amp;url=http://antinomies.free.fr/textes/Platon-Phedre.rtf&amp;ei=TWpbROPOCKaIRfKQsJgK&amp;sig2=Xz9DPptvsZ_CUZaKhdRBgA"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fr.wikipedia.org/wiki/Strat%C3%A9gie_militaire" TargetMode="External"/><Relationship Id="rId3" Type="http://schemas.openxmlformats.org/officeDocument/2006/relationships/hyperlink" Target="https://fr.wikipedia.org/wiki/Dialectes_du_grec_ancien" TargetMode="External"/><Relationship Id="rId7" Type="http://schemas.openxmlformats.org/officeDocument/2006/relationships/hyperlink" Target="https://fr.wikipedia.org/wiki/Sagesse"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fr.wikipedia.org/wiki/Minerve_(mythologie)" TargetMode="External"/><Relationship Id="rId11" Type="http://schemas.openxmlformats.org/officeDocument/2006/relationships/hyperlink" Target="https://fr.wikipedia.org/wiki/Artiste" TargetMode="External"/><Relationship Id="rId5" Type="http://schemas.openxmlformats.org/officeDocument/2006/relationships/hyperlink" Target="https://fr.wikipedia.org/wiki/Mythologie_grecque" TargetMode="External"/><Relationship Id="rId10" Type="http://schemas.openxmlformats.org/officeDocument/2006/relationships/hyperlink" Target="https://fr.wikipedia.org/wiki/Ath%C3%A9na#cite_note-1" TargetMode="External"/><Relationship Id="rId4" Type="http://schemas.openxmlformats.org/officeDocument/2006/relationships/hyperlink" Target="https://fr.wikipedia.org/wiki/Ionien_(dialecte)" TargetMode="External"/><Relationship Id="rId9" Type="http://schemas.openxmlformats.org/officeDocument/2006/relationships/hyperlink" Target="https://fr.wikipedia.org/wiki/Artisa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Salle D173</a:t>
            </a:r>
          </a:p>
          <a:p>
            <a:r>
              <a:rPr lang="fr-FR" dirty="0" err="1" smtClean="0"/>
              <a:t>jalenquebe.enm</a:t>
            </a:r>
            <a:endParaRPr lang="fr-FR" dirty="0" smtClean="0"/>
          </a:p>
          <a:p>
            <a:r>
              <a:rPr lang="fr-FR" dirty="0" smtClean="0"/>
              <a:t>InterDE2018</a:t>
            </a:r>
          </a:p>
          <a:p>
            <a:endParaRPr lang="fr-FR" dirty="0"/>
          </a:p>
        </p:txBody>
      </p:sp>
      <p:sp>
        <p:nvSpPr>
          <p:cNvPr id="4" name="Espace réservé du numéro de diapositive 3"/>
          <p:cNvSpPr>
            <a:spLocks noGrp="1"/>
          </p:cNvSpPr>
          <p:nvPr>
            <p:ph type="sldNum" sz="quarter" idx="10"/>
          </p:nvPr>
        </p:nvSpPr>
        <p:spPr/>
        <p:txBody>
          <a:bodyPr/>
          <a:lstStyle/>
          <a:p>
            <a:fld id="{C591C018-655D-44EC-B865-EFE2E25980DA}" type="slidenum">
              <a:rPr lang="fr-FR" smtClean="0"/>
              <a:pPr/>
              <a:t>1</a:t>
            </a:fld>
            <a:endParaRPr lang="fr-FR"/>
          </a:p>
        </p:txBody>
      </p:sp>
    </p:spTree>
    <p:extLst>
      <p:ext uri="{BB962C8B-B14F-4D97-AF65-F5344CB8AC3E}">
        <p14:creationId xmlns:p14="http://schemas.microsoft.com/office/powerpoint/2010/main" val="3054245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591C018-655D-44EC-B865-EFE2E25980DA}" type="slidenum">
              <a:rPr lang="fr-FR" smtClean="0"/>
              <a:pPr/>
              <a:t>17</a:t>
            </a:fld>
            <a:endParaRPr lang="fr-FR"/>
          </a:p>
        </p:txBody>
      </p:sp>
    </p:spTree>
    <p:extLst>
      <p:ext uri="{BB962C8B-B14F-4D97-AF65-F5344CB8AC3E}">
        <p14:creationId xmlns:p14="http://schemas.microsoft.com/office/powerpoint/2010/main" val="2794107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591C018-655D-44EC-B865-EFE2E25980DA}" type="slidenum">
              <a:rPr lang="fr-FR" smtClean="0"/>
              <a:pPr/>
              <a:t>18</a:t>
            </a:fld>
            <a:endParaRPr lang="fr-FR"/>
          </a:p>
        </p:txBody>
      </p:sp>
    </p:spTree>
    <p:extLst>
      <p:ext uri="{BB962C8B-B14F-4D97-AF65-F5344CB8AC3E}">
        <p14:creationId xmlns:p14="http://schemas.microsoft.com/office/powerpoint/2010/main" val="1918912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smtClean="0"/>
              <a:t>Ellul y affirme que l'ensemble des techniques (techniques industrielles, techniques de gouvernement, techniques financières, techniques éducatives...) sont, au </a:t>
            </a:r>
            <a:r>
              <a:rPr lang="fr-FR" dirty="0" smtClean="0">
                <a:hlinkClick r:id="rId3" tooltip="XXe siècle"/>
              </a:rPr>
              <a:t>XX</a:t>
            </a:r>
            <a:r>
              <a:rPr lang="fr-FR" baseline="30000" dirty="0" smtClean="0">
                <a:effectLst/>
                <a:hlinkClick r:id="rId3" tooltip="XXe siècle"/>
              </a:rPr>
              <a:t>e</a:t>
            </a:r>
            <a:r>
              <a:rPr lang="fr-FR" dirty="0" smtClean="0">
                <a:hlinkClick r:id="rId3" tooltip="XXe siècle"/>
              </a:rPr>
              <a:t> siècle</a:t>
            </a:r>
            <a:r>
              <a:rPr lang="fr-FR" dirty="0" smtClean="0"/>
              <a:t>, devenues </a:t>
            </a:r>
            <a:r>
              <a:rPr lang="fr-FR" dirty="0" smtClean="0">
                <a:hlinkClick r:id="rId4" tooltip="Interdépendance"/>
              </a:rPr>
              <a:t>interdépendantes</a:t>
            </a:r>
            <a:r>
              <a:rPr lang="fr-FR" dirty="0" smtClean="0"/>
              <a:t>. Il avance la thèse selon laquelle cette interdépendance même contribue à ce que "la" technique ne peut plus être considérée comme un simple intermédiaire entre l'homme et la nature. </a:t>
            </a:r>
          </a:p>
          <a:p>
            <a:r>
              <a:rPr lang="fr-FR" dirty="0" smtClean="0"/>
              <a:t>La technique n'est plus un instrument docile, un simple </a:t>
            </a:r>
            <a:r>
              <a:rPr lang="fr-FR" i="1" dirty="0" smtClean="0"/>
              <a:t>moyen</a:t>
            </a:r>
            <a:r>
              <a:rPr lang="fr-FR" dirty="0" smtClean="0"/>
              <a:t> : « elle a maintenant pris une </a:t>
            </a:r>
            <a:r>
              <a:rPr lang="fr-FR" dirty="0" smtClean="0">
                <a:hlinkClick r:id="rId5" tooltip="Autonomie"/>
              </a:rPr>
              <a:t>autonomie</a:t>
            </a:r>
            <a:r>
              <a:rPr lang="fr-FR" dirty="0" smtClean="0"/>
              <a:t> à peu près complète à l'égard de la machine »</a:t>
            </a:r>
            <a:r>
              <a:rPr lang="fr-FR" baseline="30000" dirty="0" smtClean="0">
                <a:hlinkClick r:id="rId6"/>
              </a:rPr>
              <a:t>1</a:t>
            </a:r>
            <a:r>
              <a:rPr lang="fr-FR" dirty="0" smtClean="0"/>
              <a:t> : obéissant à ses propres lois, elle est devenue le principe d’</a:t>
            </a:r>
            <a:r>
              <a:rPr lang="fr-FR" dirty="0" smtClean="0">
                <a:hlinkClick r:id="rId7" tooltip="Organisation"/>
              </a:rPr>
              <a:t>organisation</a:t>
            </a:r>
            <a:r>
              <a:rPr lang="fr-FR" dirty="0" smtClean="0"/>
              <a:t> de toutes nos sociétés. Par conséquent, il est erroné, estime l'auteur, de ne voir en elle que le moyen de nous libérer des servitudes imposées par la nature : elle est sans doute cela mais elle est aussi la source de nouveaux types de servitudes. </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mn-ea"/>
                <a:cs typeface="+mn-cs"/>
              </a:rPr>
              <a:t>D’où Vanessa Léa: les méga feux comme artefacts qui échappent ensuite à l’homme</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mn-ea"/>
                <a:cs typeface="+mn-cs"/>
              </a:rPr>
              <a:t>Les discours économiques sont basés sur le principe de l’efficacité. Leur logique est ainsi d’ordre mathématique : calcul, évaluation, vérification, preuve par le chiffre, mesure, tableaux de chiffre, statistiques, etc. représentent leurs modes d’approche. La recherche d’un résultat calculé les anime. L’évaluation des moyens permettant d’atteindre ce résultat y figure aussi. La rentabilité et le rendement maximal en sont les leitmotivs. Les prévisions de calcul dans le but de contrôler toujours au plus près les actions engagées sont également leur caractéristique. L’incertitude et l’inconnu sont réduits autant que possible et toujours redoutés, de même que toute émotivité ou forme d’affectivité. Les discours économiques déroulent ainsi une logique sans faille animée par le principe de l’efficacité.</a:t>
            </a:r>
          </a:p>
          <a:p>
            <a:endParaRPr lang="fr-FR" dirty="0"/>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20</a:t>
            </a:fld>
            <a:endParaRPr lang="fr-FR"/>
          </a:p>
        </p:txBody>
      </p:sp>
    </p:spTree>
    <p:extLst>
      <p:ext uri="{BB962C8B-B14F-4D97-AF65-F5344CB8AC3E}">
        <p14:creationId xmlns:p14="http://schemas.microsoft.com/office/powerpoint/2010/main" val="2577563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21</a:t>
            </a:fld>
            <a:endParaRPr lang="fr-FR"/>
          </a:p>
        </p:txBody>
      </p:sp>
    </p:spTree>
    <p:extLst>
      <p:ext uri="{BB962C8B-B14F-4D97-AF65-F5344CB8AC3E}">
        <p14:creationId xmlns:p14="http://schemas.microsoft.com/office/powerpoint/2010/main" val="2618639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Dominique Bourg considère en effet que l’économie a longtemps été perçue comme une sphère d’activité sans lien de dépendance avec la nature : </a:t>
            </a:r>
          </a:p>
          <a:p>
            <a:r>
              <a:rPr lang="fr-FR" sz="1200" kern="1200" dirty="0" smtClean="0">
                <a:solidFill>
                  <a:schemeClr val="tx1"/>
                </a:solidFill>
                <a:effectLst/>
                <a:latin typeface="+mn-lt"/>
                <a:ea typeface="+mn-ea"/>
                <a:cs typeface="+mn-cs"/>
              </a:rPr>
              <a:t>« Enfin le dernier volet de l’idéologie économique revient à affirmer l’autonomie de l’économie vis-à-vis de la nature elle-même. Pour les économistes classiques, les ressources naturelles sont réputées surabondantes ou inépuisables ; plus généralement, la nature apparaît comme </a:t>
            </a:r>
            <a:r>
              <a:rPr lang="fr-FR" sz="1200" i="1" kern="1200" dirty="0" smtClean="0">
                <a:solidFill>
                  <a:schemeClr val="tx1"/>
                </a:solidFill>
                <a:effectLst/>
                <a:latin typeface="+mn-lt"/>
                <a:ea typeface="+mn-ea"/>
                <a:cs typeface="+mn-cs"/>
              </a:rPr>
              <a:t>inaltérable</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indestructible</a:t>
            </a:r>
            <a:r>
              <a:rPr lang="fr-FR" sz="1200" kern="1200" dirty="0" smtClean="0">
                <a:solidFill>
                  <a:schemeClr val="tx1"/>
                </a:solidFill>
                <a:effectLst/>
                <a:latin typeface="+mn-lt"/>
                <a:ea typeface="+mn-ea"/>
                <a:cs typeface="+mn-cs"/>
              </a:rPr>
              <a:t> et </a:t>
            </a:r>
            <a:r>
              <a:rPr lang="fr-FR" sz="1200" i="1" kern="1200" dirty="0" smtClean="0">
                <a:solidFill>
                  <a:schemeClr val="tx1"/>
                </a:solidFill>
                <a:effectLst/>
                <a:latin typeface="+mn-lt"/>
                <a:ea typeface="+mn-ea"/>
                <a:cs typeface="+mn-cs"/>
              </a:rPr>
              <a:t>impérissable</a:t>
            </a:r>
            <a:r>
              <a:rPr lang="fr-FR" sz="1200" kern="1200" dirty="0" smtClean="0">
                <a:solidFill>
                  <a:schemeClr val="tx1"/>
                </a:solidFill>
                <a:effectLst/>
                <a:latin typeface="+mn-lt"/>
                <a:ea typeface="+mn-ea"/>
                <a:cs typeface="+mn-cs"/>
              </a:rPr>
              <a:t>. (…) La nature est donc économiquement neutre. Les économistes néoclassiques ne remettront pas en cause ce présupposé de neutralité. »</a:t>
            </a:r>
          </a:p>
          <a:p>
            <a:r>
              <a:rPr lang="fr-FR" sz="1200" kern="1200" dirty="0" smtClean="0">
                <a:solidFill>
                  <a:schemeClr val="tx1"/>
                </a:solidFill>
                <a:effectLst/>
                <a:latin typeface="+mn-lt"/>
                <a:ea typeface="+mn-ea"/>
                <a:cs typeface="+mn-cs"/>
              </a:rPr>
              <a:t>Et même, l’auteur ajoute, </a:t>
            </a:r>
          </a:p>
          <a:p>
            <a:r>
              <a:rPr lang="fr-FR" sz="1200" kern="1200" dirty="0" smtClean="0">
                <a:solidFill>
                  <a:schemeClr val="tx1"/>
                </a:solidFill>
                <a:effectLst/>
                <a:latin typeface="+mn-lt"/>
                <a:ea typeface="+mn-ea"/>
                <a:cs typeface="+mn-cs"/>
              </a:rPr>
              <a:t>« Devenue étrangère à la sphère des activités humaines, la nature apparaît finalement comme la simple pourvoyeuse des moyens nécessaires à la réalisation des fins humaines : elle n’est plus que le décor, juridiquement appropriable et techniquement exploitable, des actions humaines. Penser ensemble nature et société est devenu quasi impossible. »</a:t>
            </a:r>
          </a:p>
          <a:p>
            <a:r>
              <a:rPr lang="fr-FR" sz="1200" kern="1200" dirty="0" smtClean="0">
                <a:solidFill>
                  <a:schemeClr val="tx1"/>
                </a:solidFill>
                <a:effectLst/>
                <a:latin typeface="+mn-lt"/>
                <a:ea typeface="+mn-ea"/>
                <a:cs typeface="+mn-cs"/>
              </a:rPr>
              <a:t>L’économie est ainsi le lieu de la technique, de la culture, de l’humain, considéré comme détaché de la nature. Les activités humaines ne sont pas conçues comme productrices d’effets, de conséquences, néfastes ou non d’ailleurs, sur la nature. Elles semblent se dérouler parallèlement au développement du monde naturel, sans interférence notable. Les prélèvements effectués tant en eau qu’en air, lumière, ou autres ressources naturelles, sont considérées comme insignifiants. Ces prélèvements semblent sans conséquence particulière, excepté sur l‘homme dont ils contribuent à permettre l’alimentation, le confort, la protection, les déplacements, etc..  </a:t>
            </a:r>
          </a:p>
          <a:p>
            <a:r>
              <a:rPr lang="fr-FR" sz="1200" kern="1200" dirty="0" smtClean="0">
                <a:solidFill>
                  <a:schemeClr val="tx1"/>
                </a:solidFill>
                <a:effectLst/>
                <a:latin typeface="+mn-lt"/>
                <a:ea typeface="+mn-ea"/>
                <a:cs typeface="+mn-cs"/>
              </a:rPr>
              <a:t>Dominique Bourg indique que l’écologie s’inscrit, avec les différentes tendances qui s’y rattachent, et avec les divers auteurs qui ont pu penser la nature, au sein de la crise de ce mode de pensée :</a:t>
            </a:r>
          </a:p>
          <a:p>
            <a:r>
              <a:rPr lang="fr-FR" sz="1200" kern="1200" dirty="0" smtClean="0">
                <a:solidFill>
                  <a:schemeClr val="tx1"/>
                </a:solidFill>
                <a:effectLst/>
                <a:latin typeface="+mn-lt"/>
                <a:ea typeface="+mn-ea"/>
                <a:cs typeface="+mn-cs"/>
              </a:rPr>
              <a:t>« Or, le cadre que nous venons de décrire, à l’intérieur duquel se sont depuis plusieurs siècles déployés les grands mouvements de pensée qui ont animé nos sociétés, est entré en crise. De cette crise s’inspirent les différents courants de la pensée écologiste. »</a:t>
            </a:r>
          </a:p>
          <a:p>
            <a:r>
              <a:rPr lang="fr-FR" sz="1200" kern="1200" dirty="0" smtClean="0">
                <a:solidFill>
                  <a:schemeClr val="tx1"/>
                </a:solidFill>
                <a:effectLst/>
                <a:latin typeface="+mn-lt"/>
                <a:ea typeface="+mn-ea"/>
                <a:cs typeface="+mn-cs"/>
              </a:rPr>
              <a:t>Dominique Bourg considère donc la crise de « l’idéologie économique » comme creuset de la pensée environnementale. Les rapports entre économie et environnement sont ainsi particulièrement étroits. Cela nous conduit alors à privilégier un examen plus approfondi des relations entre discours économiques et discours environnementaux, observer dans quelle mesure ils se confondent ou se distinguent l’un de l’autre. Ce choix nous semble d’autant plus fécond que d’autres auteurs l’indiquent également. Dominique Bourg n’est en effet pas le seul à décrire ce rapport particulier entre écologie et économie comme central pour comprendre les fondements de la pensée sur l’environnement. </a:t>
            </a:r>
          </a:p>
          <a:p>
            <a:r>
              <a:rPr lang="fr-FR" sz="1200" kern="1200" dirty="0" smtClean="0">
                <a:solidFill>
                  <a:schemeClr val="tx1"/>
                </a:solidFill>
                <a:effectLst/>
                <a:latin typeface="+mn-lt"/>
                <a:ea typeface="+mn-ea"/>
                <a:cs typeface="+mn-cs"/>
              </a:rPr>
              <a:t>Comme Pascal </a:t>
            </a:r>
            <a:r>
              <a:rPr lang="fr-FR" sz="1200" kern="1200" dirty="0" err="1" smtClean="0">
                <a:solidFill>
                  <a:schemeClr val="tx1"/>
                </a:solidFill>
                <a:effectLst/>
                <a:latin typeface="+mn-lt"/>
                <a:ea typeface="+mn-ea"/>
                <a:cs typeface="+mn-cs"/>
              </a:rPr>
              <a:t>Acot</a:t>
            </a:r>
            <a:r>
              <a:rPr lang="fr-FR" sz="1200" kern="1200" dirty="0" smtClean="0">
                <a:solidFill>
                  <a:schemeClr val="tx1"/>
                </a:solidFill>
                <a:effectLst/>
                <a:latin typeface="+mn-lt"/>
                <a:ea typeface="+mn-ea"/>
                <a:cs typeface="+mn-cs"/>
              </a:rPr>
              <a:t> le laisse entendre en décrivant les grandes tendances des mouvements écologistes en France, les rapports entre économie et environnement sont fondamentalement antagonistes dans les premiers temps des mouvements écologiques. En effet, la naissance de ces mouvements prend racine pour la plupart dans la dénonciation de débordements économiques, et ce dès la fin du XIX</a:t>
            </a:r>
            <a:r>
              <a:rPr lang="fr-FR" sz="1200" kern="1200" baseline="30000" dirty="0" smtClean="0">
                <a:solidFill>
                  <a:schemeClr val="tx1"/>
                </a:solidFill>
                <a:effectLst/>
                <a:latin typeface="+mn-lt"/>
                <a:ea typeface="+mn-ea"/>
                <a:cs typeface="+mn-cs"/>
              </a:rPr>
              <a:t>e</a:t>
            </a:r>
            <a:r>
              <a:rPr lang="fr-FR" sz="1200" kern="1200" dirty="0" smtClean="0">
                <a:solidFill>
                  <a:schemeClr val="tx1"/>
                </a:solidFill>
                <a:effectLst/>
                <a:latin typeface="+mn-lt"/>
                <a:ea typeface="+mn-ea"/>
                <a:cs typeface="+mn-cs"/>
              </a:rPr>
              <a:t> siècle : recherche du profit, logique de marché impitoyable, croissance aveugle sont décrits comme autant de maux. L’usage d’une technologie toujours plus poussée et loin de la nature, les transformations réalisées par l’homme apparaissant comme allant vers du toujours plus artificiel, fait peur. Le « désenchantement » du monde décrit par Max Weber s’applique aussi au fait que les rapports entre homme et nature semblent de plus soumis à un impératif d’exploitation maximale. Indiquons que les premières conférences et sociétés de défense d’animaux en voie de disparition sont nées à la fin du XIX</a:t>
            </a:r>
            <a:r>
              <a:rPr lang="fr-FR" sz="1200" kern="1200" baseline="30000" dirty="0" smtClean="0">
                <a:solidFill>
                  <a:schemeClr val="tx1"/>
                </a:solidFill>
                <a:effectLst/>
                <a:latin typeface="+mn-lt"/>
                <a:ea typeface="+mn-ea"/>
                <a:cs typeface="+mn-cs"/>
              </a:rPr>
              <a:t>e</a:t>
            </a:r>
            <a:r>
              <a:rPr lang="fr-FR" sz="1200" kern="1200" dirty="0" smtClean="0">
                <a:solidFill>
                  <a:schemeClr val="tx1"/>
                </a:solidFill>
                <a:effectLst/>
                <a:latin typeface="+mn-lt"/>
                <a:ea typeface="+mn-ea"/>
                <a:cs typeface="+mn-cs"/>
              </a:rPr>
              <a:t> siècle et au tout début du XX</a:t>
            </a:r>
            <a:r>
              <a:rPr lang="fr-FR" sz="1200" kern="1200" baseline="30000" dirty="0" smtClean="0">
                <a:solidFill>
                  <a:schemeClr val="tx1"/>
                </a:solidFill>
                <a:effectLst/>
                <a:latin typeface="+mn-lt"/>
                <a:ea typeface="+mn-ea"/>
                <a:cs typeface="+mn-cs"/>
              </a:rPr>
              <a:t>e</a:t>
            </a:r>
            <a:r>
              <a:rPr lang="fr-FR" sz="1200" kern="1200" dirty="0" smtClean="0">
                <a:solidFill>
                  <a:schemeClr val="tx1"/>
                </a:solidFill>
                <a:effectLst/>
                <a:latin typeface="+mn-lt"/>
                <a:ea typeface="+mn-ea"/>
                <a:cs typeface="+mn-cs"/>
              </a:rPr>
              <a:t> siècle (Conférence internationale pour la protection des phoques en 1883 à Paris, création de la Ligue pour la Protection des Oiseaux en 1912, Conférence internationale pour la protection de la nature en 1913 à Paris). Ces mouvements condamnent implicitement le fait que les activités humaines, marquées par le développement industriel, puissent entraîner l’extinction de certaines espèces animales ou végétales.</a:t>
            </a:r>
          </a:p>
          <a:p>
            <a:pPr hangingPunct="0"/>
            <a:r>
              <a:rPr lang="fr-FR" sz="1200" kern="1200" dirty="0" smtClean="0">
                <a:solidFill>
                  <a:schemeClr val="tx1"/>
                </a:solidFill>
                <a:effectLst/>
                <a:latin typeface="+mn-lt"/>
                <a:ea typeface="+mn-ea"/>
                <a:cs typeface="+mn-cs"/>
              </a:rPr>
              <a:t>	BOURG Dominique, </a:t>
            </a:r>
            <a:r>
              <a:rPr lang="fr-FR" sz="1200" i="1" kern="1200" dirty="0" smtClean="0">
                <a:solidFill>
                  <a:schemeClr val="tx1"/>
                </a:solidFill>
                <a:effectLst/>
                <a:latin typeface="+mn-lt"/>
                <a:ea typeface="+mn-ea"/>
                <a:cs typeface="+mn-cs"/>
              </a:rPr>
              <a:t>Les Scénarios de l’écologie</a:t>
            </a:r>
            <a:r>
              <a:rPr lang="fr-FR" sz="1200" kern="1200" dirty="0" smtClean="0">
                <a:solidFill>
                  <a:schemeClr val="tx1"/>
                </a:solidFill>
                <a:effectLst/>
                <a:latin typeface="+mn-lt"/>
                <a:ea typeface="+mn-ea"/>
                <a:cs typeface="+mn-cs"/>
              </a:rPr>
              <a:t>.</a:t>
            </a:r>
            <a:r>
              <a:rPr lang="fr-FR" sz="1200" i="1" kern="1200" dirty="0" smtClean="0">
                <a:solidFill>
                  <a:schemeClr val="tx1"/>
                </a:solidFill>
                <a:effectLst/>
                <a:latin typeface="+mn-lt"/>
                <a:ea typeface="+mn-ea"/>
                <a:cs typeface="+mn-cs"/>
              </a:rPr>
              <a:t> Débat avec Jean-Paul </a:t>
            </a:r>
            <a:r>
              <a:rPr lang="fr-FR" sz="1200" i="1" kern="1200" dirty="0" err="1" smtClean="0">
                <a:solidFill>
                  <a:schemeClr val="tx1"/>
                </a:solidFill>
                <a:effectLst/>
                <a:latin typeface="+mn-lt"/>
                <a:ea typeface="+mn-ea"/>
                <a:cs typeface="+mn-cs"/>
              </a:rPr>
              <a:t>Deléage</a:t>
            </a:r>
            <a:r>
              <a:rPr lang="fr-FR" sz="1200" kern="1200" dirty="0" smtClean="0">
                <a:solidFill>
                  <a:schemeClr val="tx1"/>
                </a:solidFill>
                <a:effectLst/>
                <a:latin typeface="+mn-lt"/>
                <a:ea typeface="+mn-ea"/>
                <a:cs typeface="+mn-cs"/>
              </a:rPr>
              <a:t>, Hachette (Questions de société), Paris, 1996, p. 17</a:t>
            </a:r>
          </a:p>
          <a:p>
            <a:pPr hangingPunct="0"/>
            <a:r>
              <a:rPr lang="fr-FR" sz="1200" kern="1200" dirty="0" smtClean="0">
                <a:solidFill>
                  <a:schemeClr val="tx1"/>
                </a:solidFill>
                <a:effectLst/>
                <a:latin typeface="+mn-lt"/>
                <a:ea typeface="+mn-ea"/>
                <a:cs typeface="+mn-cs"/>
              </a:rPr>
              <a:t>	Ibidem, p. 22</a:t>
            </a:r>
          </a:p>
          <a:p>
            <a:pPr hangingPunct="0"/>
            <a:r>
              <a:rPr lang="fr-FR" sz="1200" kern="1200" dirty="0" smtClean="0">
                <a:solidFill>
                  <a:schemeClr val="tx1"/>
                </a:solidFill>
                <a:effectLst/>
                <a:latin typeface="+mn-lt"/>
                <a:ea typeface="+mn-ea"/>
                <a:cs typeface="+mn-cs"/>
              </a:rPr>
              <a:t>	Ibidem, p. 23</a:t>
            </a:r>
          </a:p>
          <a:p>
            <a:pPr hangingPunct="0"/>
            <a:r>
              <a:rPr lang="fr-FR" sz="1200" kern="1200" dirty="0" smtClean="0">
                <a:solidFill>
                  <a:schemeClr val="tx1"/>
                </a:solidFill>
                <a:effectLst/>
                <a:latin typeface="+mn-lt"/>
                <a:ea typeface="+mn-ea"/>
                <a:cs typeface="+mn-cs"/>
              </a:rPr>
              <a:t>	Le design, dont les liens sont par ailleurs très étroits avec les préoccupations environnementales, est né sur les mêmes fondements critiques concernant le fonctionnement de l’industrie : la création d’objets à la chaîne, et destinés aux hommes, est vue comme quasiment déshumanisante (cf. </a:t>
            </a:r>
            <a:r>
              <a:rPr lang="fr-FR" sz="1200" kern="1200" cap="all" dirty="0" smtClean="0">
                <a:solidFill>
                  <a:schemeClr val="tx1"/>
                </a:solidFill>
                <a:effectLst/>
                <a:latin typeface="+mn-lt"/>
                <a:ea typeface="+mn-ea"/>
                <a:cs typeface="+mn-cs"/>
              </a:rPr>
              <a:t>Fabre</a:t>
            </a:r>
            <a:r>
              <a:rPr lang="fr-FR" sz="1200" kern="1200" dirty="0" smtClean="0">
                <a:solidFill>
                  <a:schemeClr val="tx1"/>
                </a:solidFill>
                <a:effectLst/>
                <a:latin typeface="+mn-lt"/>
                <a:ea typeface="+mn-ea"/>
                <a:cs typeface="+mn-cs"/>
              </a:rPr>
              <a:t> Julie, « Le design : de l’esthétique à l’éthique. Cette notion, en pleine définition, est –elle amenée à jouer un rôle dans la communication institutionnelle ? », Master 2 en Sciences de l’Information et de la Communication, Université Paris 4 Sorbonne, CELSA, 2005)</a:t>
            </a:r>
          </a:p>
          <a:p>
            <a:endParaRPr lang="fr-FR" dirty="0"/>
          </a:p>
        </p:txBody>
      </p:sp>
      <p:sp>
        <p:nvSpPr>
          <p:cNvPr id="4" name="Espace réservé du numéro de diapositive 3"/>
          <p:cNvSpPr>
            <a:spLocks noGrp="1"/>
          </p:cNvSpPr>
          <p:nvPr>
            <p:ph type="sldNum" sz="quarter" idx="10"/>
          </p:nvPr>
        </p:nvSpPr>
        <p:spPr/>
        <p:txBody>
          <a:bodyPr/>
          <a:lstStyle/>
          <a:p>
            <a:fld id="{C591C018-655D-44EC-B865-EFE2E25980DA}" type="slidenum">
              <a:rPr lang="fr-FR" smtClean="0"/>
              <a:pPr/>
              <a:t>22</a:t>
            </a:fld>
            <a:endParaRPr lang="fr-FR"/>
          </a:p>
        </p:txBody>
      </p:sp>
    </p:spTree>
    <p:extLst>
      <p:ext uri="{BB962C8B-B14F-4D97-AF65-F5344CB8AC3E}">
        <p14:creationId xmlns:p14="http://schemas.microsoft.com/office/powerpoint/2010/main" val="2264335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r>
              <a:rPr lang="fr-FR" dirty="0" smtClean="0"/>
              <a:t>Socrate – Il nous reste, n’est-ce pas, à examiner la convenance ou l’inconvenance qu’il peut y avoir à écrire, et de quelle manière il est honnête ou indécent de le faire?</a:t>
            </a:r>
          </a:p>
          <a:p>
            <a:r>
              <a:rPr lang="fr-FR" dirty="0" smtClean="0"/>
              <a:t>Phèdre – Oui.</a:t>
            </a:r>
          </a:p>
          <a:p>
            <a:r>
              <a:rPr lang="fr-FR" dirty="0" smtClean="0"/>
              <a:t>Socrate – Sais-tu, à propos de discours, quelle est la manière de faire ou de parler qui te rendra à Dieu le plus agréable possible?</a:t>
            </a:r>
          </a:p>
          <a:p>
            <a:r>
              <a:rPr lang="fr-FR" dirty="0" smtClean="0"/>
              <a:t>Phèdre – Pas du tout. Et toi?</a:t>
            </a:r>
          </a:p>
          <a:p>
            <a:r>
              <a:rPr lang="fr-FR" dirty="0" smtClean="0"/>
              <a:t>Socrate – Je puis te rapporter une tradition des anciens, car les anciens savaient la vérité. Si nous pouvions la trouver par nous-mêmes, nous inquiéterions-nous des opinions des hommes?</a:t>
            </a:r>
          </a:p>
          <a:p>
            <a:r>
              <a:rPr lang="fr-FR" dirty="0" smtClean="0"/>
              <a:t>Phèdre – Quelle plaisante question ! Mais dis-moi ce que tu prétends avoir entendu raconter.</a:t>
            </a:r>
          </a:p>
          <a:p>
            <a:r>
              <a:rPr lang="fr-FR" dirty="0" smtClean="0"/>
              <a:t>Socrate – J’ai donc oui dire qu’il existait près de Naucratis, en Égypte, un des antiques dieux de ce pays, et qu’à ce dieu les Égyptiens consacrèrent l’oiseau qu’ils appelaient ibis. Ce dieu se nommait </a:t>
            </a:r>
            <a:r>
              <a:rPr lang="fr-FR" dirty="0" err="1" smtClean="0"/>
              <a:t>Theuth</a:t>
            </a:r>
            <a:r>
              <a:rPr lang="fr-FR" dirty="0" smtClean="0"/>
              <a:t>. C’est lui qui le premier inventa la science des nombres, le calcul, la géométrie, l’astronomie, le trictrac, les dés, et enfin l’écriture. Le roi </a:t>
            </a:r>
            <a:r>
              <a:rPr lang="fr-FR" dirty="0" err="1" smtClean="0"/>
              <a:t>Thamous</a:t>
            </a:r>
            <a:r>
              <a:rPr lang="fr-FR" dirty="0" smtClean="0"/>
              <a:t> régnait alors sur toute la contrée ; il habitait la grande ville de la Haute-Égypte que les Grecs appellent Thèbes l’égyptienne, comme ils nomment Ammon le dieu-roi </a:t>
            </a:r>
            <a:r>
              <a:rPr lang="fr-FR" dirty="0" err="1" smtClean="0"/>
              <a:t>Thamous</a:t>
            </a:r>
            <a:r>
              <a:rPr lang="fr-FR" dirty="0" smtClean="0"/>
              <a:t>. </a:t>
            </a:r>
            <a:r>
              <a:rPr lang="fr-FR" dirty="0" err="1" smtClean="0"/>
              <a:t>Theuth</a:t>
            </a:r>
            <a:r>
              <a:rPr lang="fr-FR" dirty="0" smtClean="0"/>
              <a:t> vint donc trouver ce roi pour lui montrer les arts qu’il avait inventés, et il lui dit qu’il fallait les répandre parmi les Égyptiens. Le roi lui demanda de quelle utilité serait chacun des arts. Le dieu le renseigna ; et, selon qu’il les jugeait être un bien ou un mal, le roi approuvait ou blâmait. On dit que </a:t>
            </a:r>
            <a:r>
              <a:rPr lang="fr-FR" dirty="0" err="1" smtClean="0"/>
              <a:t>Thamous</a:t>
            </a:r>
            <a:r>
              <a:rPr lang="fr-FR" dirty="0" smtClean="0"/>
              <a:t> fit à </a:t>
            </a:r>
            <a:r>
              <a:rPr lang="fr-FR" dirty="0" err="1" smtClean="0"/>
              <a:t>Theuth</a:t>
            </a:r>
            <a:r>
              <a:rPr lang="fr-FR" dirty="0" smtClean="0"/>
              <a:t> beaucoup d’observations pour et contre chaque art. Il serait trop long de les exposer. Mais, quand on en vint à l’écriture: </a:t>
            </a:r>
            <a:r>
              <a:rPr lang="fr-FR" i="1" dirty="0" smtClean="0"/>
              <a:t>« Roi, lui dit </a:t>
            </a:r>
            <a:r>
              <a:rPr lang="fr-FR" i="1" dirty="0" err="1" smtClean="0"/>
              <a:t>Theuth</a:t>
            </a:r>
            <a:r>
              <a:rPr lang="fr-FR" i="1" dirty="0" smtClean="0"/>
              <a:t>, cette science rendra les Égyptiens plus savants et facilitera l’art de se souvenir, car j’ai trouvé un remède pour soulager la science et la mémoire. »</a:t>
            </a:r>
            <a:r>
              <a:rPr lang="fr-FR" dirty="0" smtClean="0"/>
              <a:t/>
            </a:r>
            <a:br>
              <a:rPr lang="fr-FR" dirty="0" smtClean="0"/>
            </a:br>
            <a:r>
              <a:rPr lang="fr-FR" dirty="0" smtClean="0"/>
              <a:t>Et le roi répondit:</a:t>
            </a:r>
            <a:br>
              <a:rPr lang="fr-FR" dirty="0" smtClean="0"/>
            </a:br>
            <a:r>
              <a:rPr lang="fr-FR" i="1" dirty="0" smtClean="0"/>
              <a:t>« Très ingénieux </a:t>
            </a:r>
            <a:r>
              <a:rPr lang="fr-FR" i="1" dirty="0" err="1" smtClean="0"/>
              <a:t>Theuth</a:t>
            </a:r>
            <a:r>
              <a:rPr lang="fr-FR" i="1" dirty="0" smtClean="0"/>
              <a:t>, tel homme est capable de créer les arts, et tel autre est à même de juger quel lot d’utilité ou de nocivité ils conféreront à ceux qui en feront usage. Et c’est ainsi que toi, père de l’écriture, tu lui attribues, par bienveillance, tout le contraire de ce qu’elle peut apporter. [275] Elle ne peut produire dans les âmes, en effet, que l’oubli de ce qu’elles savent en leur faisant négliger la mémoire. Parce qu’ils auront foi dans l’écriture, c’est par le dehors, par des empreintes étrangères, et non plus du dedans et du fond d’eux-mêmes, que les hommes chercheront à se ressouvenir. Tu as trouvé le moyen, non point d’enrichir la mémoire, mais de conserver les souvenirs qu’elle a. Tu donnes à tes disciples la présomption qu’ils ont la science, non la science elle-même. Quand ils auront, en effet, beaucoup appris sans maître, ils s’imagineront devenus très savants, et ils ne seront pour la plupart que des ignorants de commerce incommode, des savants imaginaires au lieu de vrais savants. »</a:t>
            </a:r>
            <a:endParaRPr lang="fr-FR" dirty="0" smtClean="0"/>
          </a:p>
          <a:p>
            <a:r>
              <a:rPr lang="fr-FR" dirty="0" smtClean="0"/>
              <a:t>Phèdre – Il t’en coûte peu, Socrate, de proférer des discours égyptiens ; tu en ferais, si tu voulais, de n’importe quel pays que ce soit.</a:t>
            </a:r>
          </a:p>
          <a:p>
            <a:r>
              <a:rPr lang="fr-FR" dirty="0" smtClean="0"/>
              <a:t>Socrate – Les prêtres, cher ami, du sanctuaire de Zeus à Dodone ont affirmé que c’est d’un chêne que sortirent les premières paroles prophétiques. Les hommes de ce temps-là, qui n’étaient pas, jeunes gens, aussi savants que vous, se contentaient dans leur simplicité d’écouter un chêne ou une pierre, pourvu que ce chêne ou cette pierre dissent la vérité. Mais à toi, il importe sans doute de savoir qui est celui qui parle et quel est son pays, car tu n’as pas cet unique souci : examiner si ce qu’on dit est vrai ou faux.</a:t>
            </a:r>
          </a:p>
          <a:p>
            <a:r>
              <a:rPr lang="fr-FR" dirty="0" smtClean="0"/>
              <a:t>Phèdre – Tu as raison de me blâmer, car il me semble aussi qu’il faut penser de l’écriture ce qu’en dit le Thébain.</a:t>
            </a:r>
          </a:p>
          <a:p>
            <a:r>
              <a:rPr lang="fr-FR" dirty="0" smtClean="0"/>
              <a:t>Socrate – Ainsi donc, celui qui croit transmettre un art en le consignant dans un livre, comme celui qui pense, en recueillant cet écrit, acquérir un enseignement clair et solide, est vraiment plein de grande simplicité. Sans contredit, il ignore la prophétie d’Ammon, s’il se figure que des discours écrits puissent être quelque chose de plus qu’un moyen de réveiller le souvenir chez celui qui déjà connaît ce qu’ils contiennent.</a:t>
            </a:r>
          </a:p>
          <a:p>
            <a:r>
              <a:rPr lang="fr-FR" dirty="0" smtClean="0"/>
              <a:t>Phèdre – Ce que tu dis est très juste.</a:t>
            </a:r>
          </a:p>
          <a:p>
            <a:r>
              <a:rPr lang="fr-FR" dirty="0" smtClean="0"/>
              <a:t>Socrate – C’est que l’écriture, Phèdre, a, tout comme la peinture, un grave inconvénient. Les œuvres picturales paraissent comme vivantes ; mais, si tu les interroges, elles gardent un vénérable silence. Il en est de même des discours écrits. Tu croirais certes qu’ils parlent comme des personnes sensées ; mais, si tu veux leur demander de t’expliquer ce qu’ils disent, ils te répondent toujours la même chose. Une fois écrit, tout discours roule de tous côtés ; il tombe aussi bien chez ceux qui le comprennent que chez ceux pour lesquels il est sans intérêt ; il ne sait point à qui il faut parler, ni avec qui il est bon de se taire. S’il se voit méprisé ou injustement injurié, il a toujours besoin du secours de son père, car il n’est pas par lui-même capable de se défendre ni de se secourir.</a:t>
            </a:r>
          </a:p>
          <a:p>
            <a:r>
              <a:rPr lang="fr-FR" dirty="0" smtClean="0"/>
              <a:t>Phèdre – Tu dis encore ici les choses les plus justes.</a:t>
            </a:r>
          </a:p>
          <a:p>
            <a:r>
              <a:rPr lang="fr-FR" dirty="0" smtClean="0"/>
              <a:t>Socrate – [276] Courage donc, et occupons-nous d’une autre espèce de discours, frère germain de celui dont nous avons parlé ; voyons comment il naît, et de combien il surpasse en excellence et en efficacité le discours écrit.</a:t>
            </a:r>
          </a:p>
          <a:p>
            <a:r>
              <a:rPr lang="fr-FR" dirty="0" smtClean="0"/>
              <a:t>Phèdre – Quel est donc ce discours et comment racontes-tu qu’il naît?</a:t>
            </a:r>
          </a:p>
          <a:p>
            <a:r>
              <a:rPr lang="fr-FR" dirty="0" smtClean="0"/>
              <a:t>Socrate – C’est le discours qui s’écrit avec la science dans l’âme de celui qui étudie ; capable de se défendre lui-même, il sait parler et se taire devant qui il convient.</a:t>
            </a:r>
          </a:p>
          <a:p>
            <a:r>
              <a:rPr lang="fr-FR" dirty="0" smtClean="0"/>
              <a:t>Phèdre – Tu veux parler du discours de l’homme qui sait, de ce discours vivant et animé, dont le discours écrit, à justement parler, n’est que l’image ?</a:t>
            </a:r>
          </a:p>
          <a:p>
            <a:r>
              <a:rPr lang="fr-FR" dirty="0" smtClean="0"/>
              <a:t>(</a:t>
            </a:r>
            <a:r>
              <a:rPr lang="fr-FR" dirty="0" smtClean="0">
                <a:hlinkClick r:id="rId3"/>
              </a:rPr>
              <a:t>Traduction de Mario Meunier, 1922</a:t>
            </a:r>
            <a:r>
              <a:rPr lang="fr-FR" dirty="0" smtClean="0"/>
              <a:t>)</a:t>
            </a:r>
          </a:p>
          <a:p>
            <a:endParaRPr lang="fr-FR" dirty="0"/>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23</a:t>
            </a:fld>
            <a:endParaRPr lang="fr-FR"/>
          </a:p>
        </p:txBody>
      </p:sp>
    </p:spTree>
    <p:extLst>
      <p:ext uri="{BB962C8B-B14F-4D97-AF65-F5344CB8AC3E}">
        <p14:creationId xmlns:p14="http://schemas.microsoft.com/office/powerpoint/2010/main" val="3812341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25</a:t>
            </a:fld>
            <a:endParaRPr lang="fr-FR"/>
          </a:p>
        </p:txBody>
      </p:sp>
    </p:spTree>
    <p:extLst>
      <p:ext uri="{BB962C8B-B14F-4D97-AF65-F5344CB8AC3E}">
        <p14:creationId xmlns:p14="http://schemas.microsoft.com/office/powerpoint/2010/main" val="4051544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Qu’est-ce qu’une science? Qu’est-ce qu’elle n’est</a:t>
            </a:r>
            <a:r>
              <a:rPr lang="fr-FR" baseline="0" dirty="0" smtClean="0"/>
              <a:t> pas?</a:t>
            </a:r>
            <a:endParaRPr lang="fr-FR" dirty="0"/>
          </a:p>
        </p:txBody>
      </p:sp>
      <p:sp>
        <p:nvSpPr>
          <p:cNvPr id="4" name="Espace réservé du numéro de diapositive 3"/>
          <p:cNvSpPr>
            <a:spLocks noGrp="1"/>
          </p:cNvSpPr>
          <p:nvPr>
            <p:ph type="sldNum" sz="quarter" idx="10"/>
          </p:nvPr>
        </p:nvSpPr>
        <p:spPr/>
        <p:txBody>
          <a:bodyPr/>
          <a:lstStyle/>
          <a:p>
            <a:fld id="{C591C018-655D-44EC-B865-EFE2E25980DA}" type="slidenum">
              <a:rPr lang="fr-FR" smtClean="0"/>
              <a:pPr/>
              <a:t>27</a:t>
            </a:fld>
            <a:endParaRPr lang="fr-FR"/>
          </a:p>
        </p:txBody>
      </p:sp>
    </p:spTree>
    <p:extLst>
      <p:ext uri="{BB962C8B-B14F-4D97-AF65-F5344CB8AC3E}">
        <p14:creationId xmlns:p14="http://schemas.microsoft.com/office/powerpoint/2010/main" val="485808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Définition valeur? Croyance communément partagée,</a:t>
            </a:r>
            <a:r>
              <a:rPr lang="fr-FR" baseline="0" dirty="0" smtClean="0"/>
              <a:t> et qui encadre l’action</a:t>
            </a:r>
            <a:endParaRPr lang="fr-FR" dirty="0"/>
          </a:p>
        </p:txBody>
      </p:sp>
      <p:sp>
        <p:nvSpPr>
          <p:cNvPr id="4" name="Espace réservé du numéro de diapositive 3"/>
          <p:cNvSpPr>
            <a:spLocks noGrp="1"/>
          </p:cNvSpPr>
          <p:nvPr>
            <p:ph type="sldNum" sz="quarter" idx="10"/>
          </p:nvPr>
        </p:nvSpPr>
        <p:spPr/>
        <p:txBody>
          <a:bodyPr/>
          <a:lstStyle/>
          <a:p>
            <a:fld id="{C591C018-655D-44EC-B865-EFE2E25980DA}" type="slidenum">
              <a:rPr lang="fr-FR" smtClean="0"/>
              <a:pPr/>
              <a:t>30</a:t>
            </a:fld>
            <a:endParaRPr lang="fr-FR"/>
          </a:p>
        </p:txBody>
      </p:sp>
    </p:spTree>
    <p:extLst>
      <p:ext uri="{BB962C8B-B14F-4D97-AF65-F5344CB8AC3E}">
        <p14:creationId xmlns:p14="http://schemas.microsoft.com/office/powerpoint/2010/main" val="300794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591C018-655D-44EC-B865-EFE2E25980DA}" type="slidenum">
              <a:rPr lang="fr-FR" smtClean="0"/>
              <a:pPr/>
              <a:t>3</a:t>
            </a:fld>
            <a:endParaRPr lang="fr-FR"/>
          </a:p>
        </p:txBody>
      </p:sp>
    </p:spTree>
    <p:extLst>
      <p:ext uri="{BB962C8B-B14F-4D97-AF65-F5344CB8AC3E}">
        <p14:creationId xmlns:p14="http://schemas.microsoft.com/office/powerpoint/2010/main" val="232448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que l’on dit de certaines pratiques très spécifiques des êtres humains que ce soit par SMS ou sur la parenté à plaisanterie chez les </a:t>
            </a:r>
            <a:r>
              <a:rPr lang="fr-FR" dirty="0" err="1" smtClean="0"/>
              <a:t>Arumbaya</a:t>
            </a:r>
            <a:r>
              <a:rPr lang="fr-FR" dirty="0" smtClean="0"/>
              <a:t>, cela participe à la compréhension de notre humanité, de ce qui nous fait humain, du coup par rapport aux non humains, autres êtres vivants, continuité entre homme et univers, homme et grand primate, ou humains et machines, continuité entre humains et machines, l’homme augmenté </a:t>
            </a:r>
          </a:p>
          <a:p>
            <a:r>
              <a:rPr lang="fr-FR" dirty="0" smtClean="0"/>
              <a:t>Or ce cloisonnement est de mois moins opérant : besoins de collaborer entre sciences dure et sciences humaines, </a:t>
            </a:r>
            <a:r>
              <a:rPr lang="fr-FR" dirty="0" err="1" smtClean="0"/>
              <a:t>cf</a:t>
            </a:r>
            <a:r>
              <a:rPr lang="fr-FR" dirty="0" smtClean="0"/>
              <a:t> Edgar MORIN : la compréhension de la complexité suppose le décloisonnement </a:t>
            </a:r>
          </a:p>
          <a:p>
            <a:r>
              <a:rPr lang="fr-FR" dirty="0" smtClean="0"/>
              <a:t>Sciences du système terre, Christophe Bonneuil, historien des sciences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591C018-655D-44EC-B865-EFE2E25980DA}" type="slidenum">
              <a:rPr lang="fr-FR" smtClean="0"/>
              <a:pPr/>
              <a:t>4</a:t>
            </a:fld>
            <a:endParaRPr lang="fr-FR"/>
          </a:p>
        </p:txBody>
      </p:sp>
    </p:spTree>
    <p:extLst>
      <p:ext uri="{BB962C8B-B14F-4D97-AF65-F5344CB8AC3E}">
        <p14:creationId xmlns:p14="http://schemas.microsoft.com/office/powerpoint/2010/main" val="141440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591C018-655D-44EC-B865-EFE2E25980DA}" type="slidenum">
              <a:rPr lang="fr-FR" smtClean="0"/>
              <a:pPr/>
              <a:t>5</a:t>
            </a:fld>
            <a:endParaRPr lang="fr-FR"/>
          </a:p>
        </p:txBody>
      </p:sp>
    </p:spTree>
    <p:extLst>
      <p:ext uri="{BB962C8B-B14F-4D97-AF65-F5344CB8AC3E}">
        <p14:creationId xmlns:p14="http://schemas.microsoft.com/office/powerpoint/2010/main" val="229238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591C018-655D-44EC-B865-EFE2E25980DA}" type="slidenum">
              <a:rPr lang="fr-FR" smtClean="0"/>
              <a:pPr/>
              <a:t>6</a:t>
            </a:fld>
            <a:endParaRPr lang="fr-FR"/>
          </a:p>
        </p:txBody>
      </p:sp>
    </p:spTree>
    <p:extLst>
      <p:ext uri="{BB962C8B-B14F-4D97-AF65-F5344CB8AC3E}">
        <p14:creationId xmlns:p14="http://schemas.microsoft.com/office/powerpoint/2010/main" val="4201740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Suppose</a:t>
            </a:r>
            <a:r>
              <a:rPr lang="fr-FR" baseline="0" dirty="0" smtClean="0"/>
              <a:t> de décloisonner les disciplines</a:t>
            </a:r>
          </a:p>
          <a:p>
            <a:r>
              <a:rPr lang="fr-FR" baseline="0" dirty="0" smtClean="0"/>
              <a:t>Suppose de réfléchir avec d’autres: l’éthique ne peut se réduire à une réflexion personnelle</a:t>
            </a:r>
          </a:p>
          <a:p>
            <a:r>
              <a:rPr lang="fr-FR" baseline="0" dirty="0" smtClean="0"/>
              <a:t>Nécessité esprit critique</a:t>
            </a:r>
          </a:p>
          <a:p>
            <a:r>
              <a:rPr lang="fr-FR" baseline="0" dirty="0" smtClean="0"/>
              <a:t>Questionnement philosophique également </a:t>
            </a:r>
            <a:endParaRPr lang="fr-FR" dirty="0"/>
          </a:p>
        </p:txBody>
      </p:sp>
      <p:sp>
        <p:nvSpPr>
          <p:cNvPr id="4" name="Espace réservé du numéro de diapositive 3"/>
          <p:cNvSpPr>
            <a:spLocks noGrp="1"/>
          </p:cNvSpPr>
          <p:nvPr>
            <p:ph type="sldNum" sz="quarter" idx="10"/>
          </p:nvPr>
        </p:nvSpPr>
        <p:spPr/>
        <p:txBody>
          <a:bodyPr/>
          <a:lstStyle/>
          <a:p>
            <a:fld id="{C591C018-655D-44EC-B865-EFE2E25980DA}" type="slidenum">
              <a:rPr lang="fr-FR" smtClean="0"/>
              <a:pPr/>
              <a:t>9</a:t>
            </a:fld>
            <a:endParaRPr lang="fr-FR"/>
          </a:p>
        </p:txBody>
      </p:sp>
    </p:spTree>
    <p:extLst>
      <p:ext uri="{BB962C8B-B14F-4D97-AF65-F5344CB8AC3E}">
        <p14:creationId xmlns:p14="http://schemas.microsoft.com/office/powerpoint/2010/main" val="1310195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10</a:t>
            </a:fld>
            <a:endParaRPr lang="fr-FR"/>
          </a:p>
        </p:txBody>
      </p:sp>
    </p:spTree>
    <p:extLst>
      <p:ext uri="{BB962C8B-B14F-4D97-AF65-F5344CB8AC3E}">
        <p14:creationId xmlns:p14="http://schemas.microsoft.com/office/powerpoint/2010/main" val="107614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Documentaire les Apprentis sorciers</a:t>
            </a:r>
            <a:r>
              <a:rPr lang="fr-FR" baseline="0" dirty="0" smtClean="0"/>
              <a:t> du climat</a:t>
            </a:r>
          </a:p>
          <a:p>
            <a:r>
              <a:rPr lang="fr-FR" baseline="0" dirty="0" smtClean="0"/>
              <a:t>Ingénieurs engagés, un mouvement en route</a:t>
            </a:r>
            <a:endParaRPr lang="fr-FR" dirty="0"/>
          </a:p>
        </p:txBody>
      </p:sp>
      <p:sp>
        <p:nvSpPr>
          <p:cNvPr id="4" name="Espace réservé du numéro de diapositive 3"/>
          <p:cNvSpPr>
            <a:spLocks noGrp="1"/>
          </p:cNvSpPr>
          <p:nvPr>
            <p:ph type="sldNum" sz="quarter" idx="10"/>
          </p:nvPr>
        </p:nvSpPr>
        <p:spPr/>
        <p:txBody>
          <a:bodyPr/>
          <a:lstStyle/>
          <a:p>
            <a:fld id="{C591C018-655D-44EC-B865-EFE2E25980DA}" type="slidenum">
              <a:rPr lang="fr-FR" smtClean="0"/>
              <a:pPr/>
              <a:t>11</a:t>
            </a:fld>
            <a:endParaRPr lang="fr-FR"/>
          </a:p>
        </p:txBody>
      </p:sp>
    </p:spTree>
    <p:extLst>
      <p:ext uri="{BB962C8B-B14F-4D97-AF65-F5344CB8AC3E}">
        <p14:creationId xmlns:p14="http://schemas.microsoft.com/office/powerpoint/2010/main" val="866541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PLATON. </a:t>
            </a:r>
            <a:r>
              <a:rPr lang="fr-FR" sz="1200" b="1" i="1" u="none" strike="noStrike" kern="1200" baseline="0" dirty="0" smtClean="0">
                <a:solidFill>
                  <a:schemeClr val="tx1"/>
                </a:solidFill>
                <a:latin typeface="+mn-lt"/>
                <a:ea typeface="+mn-ea"/>
                <a:cs typeface="+mn-cs"/>
              </a:rPr>
              <a:t>Protagoras</a:t>
            </a:r>
            <a:r>
              <a:rPr lang="fr-FR" sz="1200" b="1" i="0" u="none" strike="noStrike" kern="1200" baseline="0" dirty="0" smtClean="0">
                <a:solidFill>
                  <a:schemeClr val="tx1"/>
                </a:solidFill>
                <a:latin typeface="+mn-lt"/>
                <a:ea typeface="+mn-ea"/>
                <a:cs typeface="+mn-cs"/>
              </a:rPr>
              <a:t>.320.321c</a:t>
            </a:r>
          </a:p>
          <a:p>
            <a:r>
              <a:rPr lang="fr-FR" sz="1200" b="0" i="0" u="none" strike="noStrike" kern="1200" baseline="0" dirty="0" smtClean="0">
                <a:solidFill>
                  <a:schemeClr val="tx1"/>
                </a:solidFill>
                <a:latin typeface="+mn-lt"/>
                <a:ea typeface="+mn-ea"/>
                <a:cs typeface="+mn-cs"/>
              </a:rPr>
              <a:t>« Il fut jadis un temps où les dieux existaient, mais non les espèces mortelles. Quand le temps que le destin avait assigné à leur création fut venu, les dieux les façonnèrent dans</a:t>
            </a:r>
          </a:p>
          <a:p>
            <a:r>
              <a:rPr lang="fr-FR" sz="1200" b="0" i="0" u="none" strike="noStrike" kern="1200" baseline="0" dirty="0" smtClean="0">
                <a:solidFill>
                  <a:schemeClr val="tx1"/>
                </a:solidFill>
                <a:latin typeface="+mn-lt"/>
                <a:ea typeface="+mn-ea"/>
                <a:cs typeface="+mn-cs"/>
              </a:rPr>
              <a:t>les entrailles de la terre d’un mélange de terre et de feu et des éléments qui s’allient au feu et à la terre. Quand le moment de les amener à la lumière approcha, ils chargèrent Prométhée et</a:t>
            </a:r>
          </a:p>
          <a:p>
            <a:r>
              <a:rPr lang="fr-FR" sz="1200" b="0" i="0" u="none" strike="noStrike" kern="1200" baseline="0" dirty="0" smtClean="0">
                <a:solidFill>
                  <a:schemeClr val="tx1"/>
                </a:solidFill>
                <a:latin typeface="+mn-lt"/>
                <a:ea typeface="+mn-ea"/>
                <a:cs typeface="+mn-cs"/>
              </a:rPr>
              <a:t>Epiméthée de les pourvoir et d’attribuer à chacun des qualités appropriées. Mais Epiméthée demanda à Prométhée de lui laisser faire seul le partage. « Quand je l’aurai fini, dit-il, tu</a:t>
            </a:r>
          </a:p>
          <a:p>
            <a:r>
              <a:rPr lang="fr-FR" sz="1200" b="0" i="0" u="none" strike="noStrike" kern="1200" baseline="0" dirty="0" smtClean="0">
                <a:solidFill>
                  <a:schemeClr val="tx1"/>
                </a:solidFill>
                <a:latin typeface="+mn-lt"/>
                <a:ea typeface="+mn-ea"/>
                <a:cs typeface="+mn-cs"/>
              </a:rPr>
              <a:t>viendras l’examiner ». Sa demande accordée il fit le partage, et, en le faisant, il attribua aux uns la force sans la vitesse, aux autres la vitesse sans la force ; il donna des armes à ceux-ci,</a:t>
            </a:r>
          </a:p>
          <a:p>
            <a:r>
              <a:rPr lang="fr-FR" sz="1200" b="0" i="0" u="none" strike="noStrike" kern="1200" baseline="0" dirty="0" smtClean="0">
                <a:solidFill>
                  <a:schemeClr val="tx1"/>
                </a:solidFill>
                <a:latin typeface="+mn-lt"/>
                <a:ea typeface="+mn-ea"/>
                <a:cs typeface="+mn-cs"/>
              </a:rPr>
              <a:t>les refusa à ceux-là, mais il imagina pour eux d’autres moyens de conservation ; car à ceux d’entre eux qu’il logeait dans un corps de petite taille, il donna des ailes pour fuir ou un</a:t>
            </a:r>
          </a:p>
          <a:p>
            <a:r>
              <a:rPr lang="fr-FR" sz="1200" b="0" i="0" u="none" strike="noStrike" kern="1200" baseline="0" dirty="0" smtClean="0">
                <a:solidFill>
                  <a:schemeClr val="tx1"/>
                </a:solidFill>
                <a:latin typeface="+mn-lt"/>
                <a:ea typeface="+mn-ea"/>
                <a:cs typeface="+mn-cs"/>
              </a:rPr>
              <a:t>refuge souterrain ; pour ceux qui avaient l’avantage d’une grande taille, leur grandeur suffit à les conserver, et il appliqua ce procédé de compensation à tous les animaux. Ces mesures</a:t>
            </a:r>
          </a:p>
          <a:p>
            <a:r>
              <a:rPr lang="fr-FR" sz="1200" b="0" i="0" u="none" strike="noStrike" kern="1200" baseline="0" dirty="0" smtClean="0">
                <a:solidFill>
                  <a:schemeClr val="tx1"/>
                </a:solidFill>
                <a:latin typeface="+mn-lt"/>
                <a:ea typeface="+mn-ea"/>
                <a:cs typeface="+mn-cs"/>
              </a:rPr>
              <a:t>de précaution étaient destinées à prévenir la disparition des races. Mais quand il leur eut fourni les moyens d’échapper à une destruction mutuelle, il voulut les aider à supporter les</a:t>
            </a:r>
          </a:p>
          <a:p>
            <a:r>
              <a:rPr lang="fr-FR" sz="1200" b="0" i="0" u="none" strike="noStrike" kern="1200" baseline="0" dirty="0" smtClean="0">
                <a:solidFill>
                  <a:schemeClr val="tx1"/>
                </a:solidFill>
                <a:latin typeface="+mn-lt"/>
                <a:ea typeface="+mn-ea"/>
                <a:cs typeface="+mn-cs"/>
              </a:rPr>
              <a:t>saisons de Zeus ; il imagina pour cela de les revêtir de poils épais et de peaux serrées, suffisantes pour les garantir du froid, capables aussi de les protéger contre la chaleur et</a:t>
            </a:r>
          </a:p>
          <a:p>
            <a:r>
              <a:rPr lang="fr-FR" sz="1200" b="0" i="0" u="none" strike="noStrike" kern="1200" baseline="0" dirty="0" smtClean="0">
                <a:solidFill>
                  <a:schemeClr val="tx1"/>
                </a:solidFill>
                <a:latin typeface="+mn-lt"/>
                <a:ea typeface="+mn-ea"/>
                <a:cs typeface="+mn-cs"/>
              </a:rPr>
              <a:t>destinées enfin à servir, pour le temps du sommeil, de couvertures naturelles, propres à chacun d’eux ; il leur donna en outre comme chaussures, soit des sabots de cornes, soit des</a:t>
            </a:r>
          </a:p>
          <a:p>
            <a:r>
              <a:rPr lang="fr-FR" sz="1200" b="0" i="0" u="none" strike="noStrike" kern="1200" baseline="0" dirty="0" smtClean="0">
                <a:solidFill>
                  <a:schemeClr val="tx1"/>
                </a:solidFill>
                <a:latin typeface="+mn-lt"/>
                <a:ea typeface="+mn-ea"/>
                <a:cs typeface="+mn-cs"/>
              </a:rPr>
              <a:t>peaux calleuses et dépourvues de sang, ensuite il leur fournit des aliments variés suivant les espèces, aux uns l’herbe du sol, aux autres les fruits des arbres, aux autres des racines ; à</a:t>
            </a:r>
          </a:p>
          <a:p>
            <a:r>
              <a:rPr lang="fr-FR" sz="1200" b="0" i="0" u="none" strike="noStrike" kern="1200" baseline="0" dirty="0" smtClean="0">
                <a:solidFill>
                  <a:schemeClr val="tx1"/>
                </a:solidFill>
                <a:latin typeface="+mn-lt"/>
                <a:ea typeface="+mn-ea"/>
                <a:cs typeface="+mn-cs"/>
              </a:rPr>
              <a:t>quelques uns mêmes il donna d’autres animaux à manger ; mais il limita leur fécondité et multiplia celle de leur victime pour assurer le salut de la race.</a:t>
            </a:r>
          </a:p>
          <a:p>
            <a:r>
              <a:rPr lang="fr-FR" sz="1200" b="0" i="0" u="none" strike="noStrike" kern="1200" baseline="0" dirty="0" smtClean="0">
                <a:solidFill>
                  <a:schemeClr val="tx1"/>
                </a:solidFill>
                <a:latin typeface="+mn-lt"/>
                <a:ea typeface="+mn-ea"/>
                <a:cs typeface="+mn-cs"/>
              </a:rPr>
              <a:t>Cependant Epiméthée, qui n’était pas très réfléchi avait sans y prendre garde dépensé pour les animaux toutes les facultés dont il disposait et il lui restait la race humaine</a:t>
            </a:r>
          </a:p>
          <a:p>
            <a:r>
              <a:rPr lang="fr-FR" sz="1200" b="0" i="0" u="none" strike="noStrike" kern="1200" baseline="0" dirty="0" smtClean="0">
                <a:solidFill>
                  <a:schemeClr val="tx1"/>
                </a:solidFill>
                <a:latin typeface="+mn-lt"/>
                <a:ea typeface="+mn-ea"/>
                <a:cs typeface="+mn-cs"/>
              </a:rPr>
              <a:t>à pourvoir, et il ne savait que faire. Dans cet embarras, Prométhée vient pour examiner le partage ; il voit les animaux bien pourvus, mais l’homme nu, sans chaussures, ni couvertures</a:t>
            </a:r>
          </a:p>
          <a:p>
            <a:r>
              <a:rPr lang="fr-FR" sz="1200" b="0" i="0" u="none" strike="noStrike" kern="1200" baseline="0" dirty="0" smtClean="0">
                <a:solidFill>
                  <a:schemeClr val="tx1"/>
                </a:solidFill>
                <a:latin typeface="+mn-lt"/>
                <a:ea typeface="+mn-ea"/>
                <a:cs typeface="+mn-cs"/>
              </a:rPr>
              <a:t>ni armes, et le jour fixé approchait où il fallait l’amener du sein de la terre à la lumière. Alors Prométhée, ne sachant qu’imaginer pour donner à l’homme le moyen de se conserver, vole</a:t>
            </a:r>
          </a:p>
          <a:p>
            <a:r>
              <a:rPr lang="fr-FR" sz="1200" b="0" i="0" u="none" strike="noStrike" kern="1200" baseline="0" dirty="0" smtClean="0">
                <a:solidFill>
                  <a:schemeClr val="tx1"/>
                </a:solidFill>
                <a:latin typeface="+mn-lt"/>
                <a:ea typeface="+mn-ea"/>
                <a:cs typeface="+mn-cs"/>
              </a:rPr>
              <a:t>à Héphaïstos et à Athéna la connaissance des arts avec le feu ; car, sans le feu, la connaissance des arts était impossible et inutile ; et il en fait présent à l’homme. L’homme eut ainsi la science propre à conserver sa vie ; mais il n’avait pas la science politique ; celle-ci se trouvait chez Zeus et Prométhée n’avait plus le temps de pénétrer dans l’acropole que Zeus habite et où veillent d’ailleurs des gardes redoutables. Il se glisse donc furtivement dans l’atelier commun où Athéna et Héphaïstos cultivaient leur amour des arts, il y dérobe au dieu son art de manier le feu et à la déesse l’art qui lui est propre, et il en fait présent à</a:t>
            </a:r>
          </a:p>
          <a:p>
            <a:r>
              <a:rPr lang="fr-FR" sz="1200" b="0" i="0" u="none" strike="noStrike" kern="1200" baseline="0" dirty="0" smtClean="0">
                <a:solidFill>
                  <a:schemeClr val="tx1"/>
                </a:solidFill>
                <a:latin typeface="+mn-lt"/>
                <a:ea typeface="+mn-ea"/>
                <a:cs typeface="+mn-cs"/>
              </a:rPr>
              <a:t>l’homme, et c’est ainsi que l’homme peut se procurer des ressources pour vivre. Dans la suite, Prométhée fut, dit-on, puni du larcin qu’il avait commis par la faute d’Epiméthée. »</a:t>
            </a:r>
          </a:p>
          <a:p>
            <a:endParaRPr lang="fr-FR" sz="1200" b="0" i="0" u="none" strike="noStrike" kern="1200" baseline="0" dirty="0" smtClean="0">
              <a:solidFill>
                <a:schemeClr val="tx1"/>
              </a:solidFill>
              <a:latin typeface="+mn-lt"/>
              <a:ea typeface="+mn-ea"/>
              <a:cs typeface="+mn-cs"/>
            </a:endParaRPr>
          </a:p>
          <a:p>
            <a:r>
              <a:rPr lang="fr-FR" b="1" dirty="0" smtClean="0"/>
              <a:t>Athéna</a:t>
            </a:r>
            <a:r>
              <a:rPr lang="fr-FR" dirty="0" smtClean="0"/>
              <a:t> ou </a:t>
            </a:r>
            <a:r>
              <a:rPr lang="fr-FR" b="1" dirty="0" err="1" smtClean="0"/>
              <a:t>Athéné</a:t>
            </a:r>
            <a:r>
              <a:rPr lang="fr-FR" dirty="0" smtClean="0"/>
              <a:t> (en </a:t>
            </a:r>
            <a:r>
              <a:rPr lang="fr-FR" dirty="0" smtClean="0">
                <a:hlinkClick r:id="rId3" tooltip="Dialectes du grec ancien"/>
              </a:rPr>
              <a:t>attique</a:t>
            </a:r>
            <a:r>
              <a:rPr lang="fr-FR" dirty="0" smtClean="0"/>
              <a:t> </a:t>
            </a:r>
            <a:r>
              <a:rPr lang="fr-FR" dirty="0" err="1" smtClean="0"/>
              <a:t>Ἀθηνᾶ</a:t>
            </a:r>
            <a:r>
              <a:rPr lang="fr-FR" dirty="0" smtClean="0"/>
              <a:t> / </a:t>
            </a:r>
            <a:r>
              <a:rPr lang="fr-FR" i="1" dirty="0" err="1" smtClean="0"/>
              <a:t>Athênâ</a:t>
            </a:r>
            <a:r>
              <a:rPr lang="fr-FR" dirty="0" smtClean="0"/>
              <a:t> ou en </a:t>
            </a:r>
            <a:r>
              <a:rPr lang="fr-FR" dirty="0" smtClean="0">
                <a:hlinkClick r:id="rId4" tooltip="Ionien (dialecte)"/>
              </a:rPr>
              <a:t>ionien</a:t>
            </a:r>
            <a:r>
              <a:rPr lang="fr-FR" dirty="0" smtClean="0"/>
              <a:t> </a:t>
            </a:r>
            <a:r>
              <a:rPr lang="fr-FR" dirty="0" err="1" smtClean="0"/>
              <a:t>Ἀθήνη</a:t>
            </a:r>
            <a:r>
              <a:rPr lang="fr-FR" dirty="0" smtClean="0"/>
              <a:t> / </a:t>
            </a:r>
            <a:r>
              <a:rPr lang="fr-FR" i="1" dirty="0" err="1" smtClean="0"/>
              <a:t>Athếnê</a:t>
            </a:r>
            <a:r>
              <a:rPr lang="fr-FR" dirty="0" smtClean="0"/>
              <a:t>) est une déesse de la </a:t>
            </a:r>
            <a:r>
              <a:rPr lang="fr-FR" dirty="0" smtClean="0">
                <a:hlinkClick r:id="rId5" tooltip="Mythologie grecque"/>
              </a:rPr>
              <a:t>mythologie grecque</a:t>
            </a:r>
            <a:r>
              <a:rPr lang="fr-FR" dirty="0" smtClean="0"/>
              <a:t>, identifiée à </a:t>
            </a:r>
            <a:r>
              <a:rPr lang="fr-FR" dirty="0" smtClean="0">
                <a:hlinkClick r:id="rId6" tooltip="Minerve (mythologie)"/>
              </a:rPr>
              <a:t>Minerve</a:t>
            </a:r>
            <a:r>
              <a:rPr lang="fr-FR" dirty="0" smtClean="0"/>
              <a:t> chez les Romains. Elle est également appelée « Pallas Athéna », déesse de la </a:t>
            </a:r>
            <a:r>
              <a:rPr lang="fr-FR" dirty="0" smtClean="0">
                <a:hlinkClick r:id="rId7" tooltip="Sagesse"/>
              </a:rPr>
              <a:t>sagesse</a:t>
            </a:r>
            <a:r>
              <a:rPr lang="fr-FR" dirty="0" smtClean="0"/>
              <a:t>, de la </a:t>
            </a:r>
            <a:r>
              <a:rPr lang="fr-FR" dirty="0" smtClean="0">
                <a:hlinkClick r:id="rId8" tooltip="Stratégie militaire"/>
              </a:rPr>
              <a:t>stratégie militaire</a:t>
            </a:r>
            <a:r>
              <a:rPr lang="fr-FR" dirty="0" smtClean="0"/>
              <a:t>, des </a:t>
            </a:r>
            <a:r>
              <a:rPr lang="fr-FR" dirty="0" smtClean="0">
                <a:hlinkClick r:id="rId9" tooltip="Artisan"/>
              </a:rPr>
              <a:t>artisans</a:t>
            </a:r>
            <a:r>
              <a:rPr lang="fr-FR" baseline="30000" dirty="0" smtClean="0">
                <a:hlinkClick r:id="rId10"/>
              </a:rPr>
              <a:t>1</a:t>
            </a:r>
            <a:r>
              <a:rPr lang="fr-FR" dirty="0" smtClean="0"/>
              <a:t>, des </a:t>
            </a:r>
            <a:r>
              <a:rPr lang="fr-FR" dirty="0" smtClean="0">
                <a:hlinkClick r:id="rId11" tooltip="Artiste"/>
              </a:rPr>
              <a:t>artistes</a:t>
            </a:r>
            <a:r>
              <a:rPr lang="fr-FR" dirty="0" smtClean="0"/>
              <a:t> et des maîtres d'école</a:t>
            </a:r>
            <a:endParaRPr lang="fr-FR" dirty="0"/>
          </a:p>
        </p:txBody>
      </p:sp>
      <p:sp>
        <p:nvSpPr>
          <p:cNvPr id="4" name="Espace réservé du numéro de diapositive 3"/>
          <p:cNvSpPr>
            <a:spLocks noGrp="1"/>
          </p:cNvSpPr>
          <p:nvPr>
            <p:ph type="sldNum" sz="quarter" idx="10"/>
          </p:nvPr>
        </p:nvSpPr>
        <p:spPr/>
        <p:txBody>
          <a:bodyPr/>
          <a:lstStyle/>
          <a:p>
            <a:fld id="{C591C018-655D-44EC-B865-EFE2E25980DA}" type="slidenum">
              <a:rPr lang="fr-FR" smtClean="0"/>
              <a:pPr/>
              <a:t>16</a:t>
            </a:fld>
            <a:endParaRPr lang="fr-FR"/>
          </a:p>
        </p:txBody>
      </p:sp>
    </p:spTree>
    <p:extLst>
      <p:ext uri="{BB962C8B-B14F-4D97-AF65-F5344CB8AC3E}">
        <p14:creationId xmlns:p14="http://schemas.microsoft.com/office/powerpoint/2010/main" val="1161380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3" name="Groupe 12"/>
          <p:cNvGrpSpPr/>
          <p:nvPr userDrawn="1"/>
        </p:nvGrpSpPr>
        <p:grpSpPr>
          <a:xfrm>
            <a:off x="-1" y="868398"/>
            <a:ext cx="4355976" cy="4633217"/>
            <a:chOff x="-1" y="868398"/>
            <a:chExt cx="4355976" cy="4633217"/>
          </a:xfrm>
        </p:grpSpPr>
        <p:sp>
          <p:nvSpPr>
            <p:cNvPr id="6" name="Triangle isocèle 5"/>
            <p:cNvSpPr/>
            <p:nvPr userDrawn="1"/>
          </p:nvSpPr>
          <p:spPr>
            <a:xfrm rot="5400000">
              <a:off x="-67218" y="1078422"/>
              <a:ext cx="4490410" cy="4355976"/>
            </a:xfrm>
            <a:prstGeom prst="triangle">
              <a:avLst/>
            </a:prstGeom>
            <a:gradFill>
              <a:gsLst>
                <a:gs pos="91000">
                  <a:srgbClr val="004D6F">
                    <a:alpha val="73000"/>
                  </a:srgbClr>
                </a:gs>
                <a:gs pos="1000">
                  <a:schemeClr val="bg1">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3" name="Triangle isocèle 2"/>
            <p:cNvSpPr/>
            <p:nvPr userDrawn="1"/>
          </p:nvSpPr>
          <p:spPr>
            <a:xfrm rot="5400000">
              <a:off x="-47736" y="916134"/>
              <a:ext cx="4248471" cy="4152999"/>
            </a:xfrm>
            <a:prstGeom prst="triangle">
              <a:avLst/>
            </a:prstGeom>
            <a:gradFill flip="none" rotWithShape="1">
              <a:gsLst>
                <a:gs pos="91000">
                  <a:srgbClr val="004D6F">
                    <a:alpha val="83000"/>
                  </a:srgbClr>
                </a:gs>
                <a:gs pos="1000">
                  <a:schemeClr val="bg1">
                    <a:alpha val="77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Triangle isocèle 10"/>
          <p:cNvSpPr/>
          <p:nvPr userDrawn="1"/>
        </p:nvSpPr>
        <p:spPr>
          <a:xfrm rot="16200000">
            <a:off x="4399012" y="-842760"/>
            <a:ext cx="3923411" cy="5593663"/>
          </a:xfrm>
          <a:custGeom>
            <a:avLst/>
            <a:gdLst>
              <a:gd name="connsiteX0" fmla="*/ 0 w 7304492"/>
              <a:gd name="connsiteY0" fmla="*/ 7085811 h 7085811"/>
              <a:gd name="connsiteX1" fmla="*/ 3652246 w 7304492"/>
              <a:gd name="connsiteY1" fmla="*/ 0 h 7085811"/>
              <a:gd name="connsiteX2" fmla="*/ 7304492 w 7304492"/>
              <a:gd name="connsiteY2" fmla="*/ 7085811 h 7085811"/>
              <a:gd name="connsiteX3" fmla="*/ 0 w 7304492"/>
              <a:gd name="connsiteY3" fmla="*/ 7085811 h 7085811"/>
              <a:gd name="connsiteX0" fmla="*/ 0 w 7304492"/>
              <a:gd name="connsiteY0" fmla="*/ 7085811 h 7085811"/>
              <a:gd name="connsiteX1" fmla="*/ 3652246 w 7304492"/>
              <a:gd name="connsiteY1" fmla="*/ 0 h 7085811"/>
              <a:gd name="connsiteX2" fmla="*/ 4862555 w 7304492"/>
              <a:gd name="connsiteY2" fmla="*/ 2355029 h 7085811"/>
              <a:gd name="connsiteX3" fmla="*/ 7304492 w 7304492"/>
              <a:gd name="connsiteY3" fmla="*/ 7085811 h 7085811"/>
              <a:gd name="connsiteX4" fmla="*/ 0 w 7304492"/>
              <a:gd name="connsiteY4" fmla="*/ 7085811 h 7085811"/>
              <a:gd name="connsiteX0" fmla="*/ 0 w 7304492"/>
              <a:gd name="connsiteY0" fmla="*/ 7085811 h 7092282"/>
              <a:gd name="connsiteX1" fmla="*/ 3652246 w 7304492"/>
              <a:gd name="connsiteY1" fmla="*/ 0 h 7092282"/>
              <a:gd name="connsiteX2" fmla="*/ 4862555 w 7304492"/>
              <a:gd name="connsiteY2" fmla="*/ 2355029 h 7092282"/>
              <a:gd name="connsiteX3" fmla="*/ 7304492 w 7304492"/>
              <a:gd name="connsiteY3" fmla="*/ 7085811 h 7092282"/>
              <a:gd name="connsiteX4" fmla="*/ 4840524 w 7304492"/>
              <a:gd name="connsiteY4" fmla="*/ 7092282 h 7092282"/>
              <a:gd name="connsiteX5" fmla="*/ 0 w 7304492"/>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47730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57148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111136"/>
              <a:gd name="connsiteX1" fmla="*/ 3652246 w 4862555"/>
              <a:gd name="connsiteY1" fmla="*/ 0 h 7111136"/>
              <a:gd name="connsiteX2" fmla="*/ 4862555 w 4862555"/>
              <a:gd name="connsiteY2" fmla="*/ 2355029 h 7111136"/>
              <a:gd name="connsiteX3" fmla="*/ 4857148 w 4862555"/>
              <a:gd name="connsiteY3" fmla="*/ 4794303 h 7111136"/>
              <a:gd name="connsiteX4" fmla="*/ 4859360 w 4862555"/>
              <a:gd name="connsiteY4" fmla="*/ 7111136 h 7111136"/>
              <a:gd name="connsiteX5" fmla="*/ 0 w 4862555"/>
              <a:gd name="connsiteY5" fmla="*/ 7085811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4303 h 7111136"/>
              <a:gd name="connsiteX4" fmla="*/ 4873486 w 4876681"/>
              <a:gd name="connsiteY4" fmla="*/ 7111136 h 7111136"/>
              <a:gd name="connsiteX5" fmla="*/ 0 w 4876681"/>
              <a:gd name="connsiteY5" fmla="*/ 7104665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9016 h 7111136"/>
              <a:gd name="connsiteX4" fmla="*/ 4873486 w 4876681"/>
              <a:gd name="connsiteY4" fmla="*/ 7111136 h 7111136"/>
              <a:gd name="connsiteX5" fmla="*/ 0 w 4876681"/>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73486"/>
              <a:gd name="connsiteY0" fmla="*/ 7104665 h 7111136"/>
              <a:gd name="connsiteX1" fmla="*/ 3666372 w 4873486"/>
              <a:gd name="connsiteY1" fmla="*/ 0 h 7111136"/>
              <a:gd name="connsiteX2" fmla="*/ 4871972 w 4873486"/>
              <a:gd name="connsiteY2" fmla="*/ 2326748 h 7111136"/>
              <a:gd name="connsiteX3" fmla="*/ 4871274 w 4873486"/>
              <a:gd name="connsiteY3" fmla="*/ 4799016 h 7111136"/>
              <a:gd name="connsiteX4" fmla="*/ 4873486 w 4873486"/>
              <a:gd name="connsiteY4" fmla="*/ 7111136 h 7111136"/>
              <a:gd name="connsiteX5" fmla="*/ 0 w 4873486"/>
              <a:gd name="connsiteY5" fmla="*/ 7104665 h 7111136"/>
              <a:gd name="connsiteX0" fmla="*/ 0 w 4875163"/>
              <a:gd name="connsiteY0" fmla="*/ 7104665 h 7111136"/>
              <a:gd name="connsiteX1" fmla="*/ 3666372 w 4875163"/>
              <a:gd name="connsiteY1" fmla="*/ 0 h 7111136"/>
              <a:gd name="connsiteX2" fmla="*/ 4871972 w 4875163"/>
              <a:gd name="connsiteY2" fmla="*/ 2326748 h 7111136"/>
              <a:gd name="connsiteX3" fmla="*/ 4871274 w 4875163"/>
              <a:gd name="connsiteY3" fmla="*/ 4799016 h 7111136"/>
              <a:gd name="connsiteX4" fmla="*/ 4873486 w 4875163"/>
              <a:gd name="connsiteY4" fmla="*/ 7111136 h 7111136"/>
              <a:gd name="connsiteX5" fmla="*/ 0 w 4875163"/>
              <a:gd name="connsiteY5" fmla="*/ 7104665 h 7111136"/>
              <a:gd name="connsiteX0" fmla="*/ 0 w 4984444"/>
              <a:gd name="connsiteY0" fmla="*/ 7104665 h 7111136"/>
              <a:gd name="connsiteX1" fmla="*/ 3666372 w 4984444"/>
              <a:gd name="connsiteY1" fmla="*/ 0 h 7111136"/>
              <a:gd name="connsiteX2" fmla="*/ 4871972 w 4984444"/>
              <a:gd name="connsiteY2" fmla="*/ 2326748 h 7111136"/>
              <a:gd name="connsiteX3" fmla="*/ 4984287 w 4984444"/>
              <a:gd name="connsiteY3" fmla="*/ 4817872 h 7111136"/>
              <a:gd name="connsiteX4" fmla="*/ 4873486 w 4984444"/>
              <a:gd name="connsiteY4" fmla="*/ 7111136 h 7111136"/>
              <a:gd name="connsiteX5" fmla="*/ 0 w 4984444"/>
              <a:gd name="connsiteY5" fmla="*/ 7104665 h 7111136"/>
              <a:gd name="connsiteX0" fmla="*/ 0 w 4875164"/>
              <a:gd name="connsiteY0" fmla="*/ 7104665 h 7111136"/>
              <a:gd name="connsiteX1" fmla="*/ 3666372 w 4875164"/>
              <a:gd name="connsiteY1" fmla="*/ 0 h 7111136"/>
              <a:gd name="connsiteX2" fmla="*/ 4871972 w 4875164"/>
              <a:gd name="connsiteY2" fmla="*/ 2326748 h 7111136"/>
              <a:gd name="connsiteX3" fmla="*/ 4871276 w 4875164"/>
              <a:gd name="connsiteY3" fmla="*/ 4836728 h 7111136"/>
              <a:gd name="connsiteX4" fmla="*/ 4873486 w 4875164"/>
              <a:gd name="connsiteY4" fmla="*/ 7111136 h 7111136"/>
              <a:gd name="connsiteX5" fmla="*/ 0 w 4875164"/>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871276 w 4873486"/>
              <a:gd name="connsiteY3" fmla="*/ 4836728 h 7111136"/>
              <a:gd name="connsiteX4" fmla="*/ 4873486 w 4873486"/>
              <a:gd name="connsiteY4" fmla="*/ 7111136 h 7111136"/>
              <a:gd name="connsiteX5" fmla="*/ 0 w 4873486"/>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719025 w 4873486"/>
              <a:gd name="connsiteY3" fmla="*/ 4693853 h 7111136"/>
              <a:gd name="connsiteX4" fmla="*/ 4873486 w 4873486"/>
              <a:gd name="connsiteY4" fmla="*/ 7111136 h 7111136"/>
              <a:gd name="connsiteX5" fmla="*/ 0 w 4873486"/>
              <a:gd name="connsiteY5" fmla="*/ 7104665 h 7111136"/>
              <a:gd name="connsiteX0" fmla="*/ 0 w 4720435"/>
              <a:gd name="connsiteY0" fmla="*/ 7104665 h 7104665"/>
              <a:gd name="connsiteX1" fmla="*/ 3666372 w 4720435"/>
              <a:gd name="connsiteY1" fmla="*/ 0 h 7104665"/>
              <a:gd name="connsiteX2" fmla="*/ 4710205 w 4720435"/>
              <a:gd name="connsiteY2" fmla="*/ 2021948 h 7104665"/>
              <a:gd name="connsiteX3" fmla="*/ 4719025 w 4720435"/>
              <a:gd name="connsiteY3" fmla="*/ 4693853 h 7104665"/>
              <a:gd name="connsiteX4" fmla="*/ 4711719 w 4720435"/>
              <a:gd name="connsiteY4" fmla="*/ 5606186 h 7104665"/>
              <a:gd name="connsiteX5" fmla="*/ 0 w 4720435"/>
              <a:gd name="connsiteY5" fmla="*/ 7104665 h 7104665"/>
              <a:gd name="connsiteX0" fmla="*/ 0 w 3940147"/>
              <a:gd name="connsiteY0" fmla="*/ 5571143 h 5606186"/>
              <a:gd name="connsiteX1" fmla="*/ 2886084 w 3940147"/>
              <a:gd name="connsiteY1" fmla="*/ 0 h 5606186"/>
              <a:gd name="connsiteX2" fmla="*/ 3929917 w 3940147"/>
              <a:gd name="connsiteY2" fmla="*/ 2021948 h 5606186"/>
              <a:gd name="connsiteX3" fmla="*/ 3938737 w 3940147"/>
              <a:gd name="connsiteY3" fmla="*/ 4693853 h 5606186"/>
              <a:gd name="connsiteX4" fmla="*/ 3931431 w 3940147"/>
              <a:gd name="connsiteY4" fmla="*/ 5606186 h 5606186"/>
              <a:gd name="connsiteX5" fmla="*/ 0 w 3940147"/>
              <a:gd name="connsiteY5" fmla="*/ 5571143 h 5606186"/>
              <a:gd name="connsiteX0" fmla="*/ 0 w 3939313"/>
              <a:gd name="connsiteY0" fmla="*/ 5571143 h 5606186"/>
              <a:gd name="connsiteX1" fmla="*/ 2886084 w 3939313"/>
              <a:gd name="connsiteY1" fmla="*/ 0 h 5606186"/>
              <a:gd name="connsiteX2" fmla="*/ 3910886 w 3939313"/>
              <a:gd name="connsiteY2" fmla="*/ 2002898 h 5606186"/>
              <a:gd name="connsiteX3" fmla="*/ 3938737 w 3939313"/>
              <a:gd name="connsiteY3" fmla="*/ 4693853 h 5606186"/>
              <a:gd name="connsiteX4" fmla="*/ 3931431 w 3939313"/>
              <a:gd name="connsiteY4" fmla="*/ 5606186 h 5606186"/>
              <a:gd name="connsiteX5" fmla="*/ 0 w 3939313"/>
              <a:gd name="connsiteY5" fmla="*/ 5571143 h 5606186"/>
              <a:gd name="connsiteX0" fmla="*/ 0 w 3931431"/>
              <a:gd name="connsiteY0" fmla="*/ 5571143 h 5606186"/>
              <a:gd name="connsiteX1" fmla="*/ 2886084 w 3931431"/>
              <a:gd name="connsiteY1" fmla="*/ 0 h 5606186"/>
              <a:gd name="connsiteX2" fmla="*/ 3910886 w 3931431"/>
              <a:gd name="connsiteY2" fmla="*/ 2002898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12966"/>
              <a:gd name="connsiteY0" fmla="*/ 5571143 h 5609320"/>
              <a:gd name="connsiteX1" fmla="*/ 2886084 w 3912966"/>
              <a:gd name="connsiteY1" fmla="*/ 0 h 5609320"/>
              <a:gd name="connsiteX2" fmla="*/ 3910886 w 3912966"/>
              <a:gd name="connsiteY2" fmla="*/ 2012295 h 5609320"/>
              <a:gd name="connsiteX3" fmla="*/ 3910192 w 3912966"/>
              <a:gd name="connsiteY3" fmla="*/ 4703381 h 5609320"/>
              <a:gd name="connsiteX4" fmla="*/ 3868863 w 3912966"/>
              <a:gd name="connsiteY4" fmla="*/ 5609320 h 5609320"/>
              <a:gd name="connsiteX5" fmla="*/ 0 w 3912966"/>
              <a:gd name="connsiteY5" fmla="*/ 5571143 h 5609320"/>
              <a:gd name="connsiteX0" fmla="*/ 0 w 3915790"/>
              <a:gd name="connsiteY0" fmla="*/ 5571143 h 5593663"/>
              <a:gd name="connsiteX1" fmla="*/ 2886084 w 3915790"/>
              <a:gd name="connsiteY1" fmla="*/ 0 h 5593663"/>
              <a:gd name="connsiteX2" fmla="*/ 3910886 w 3915790"/>
              <a:gd name="connsiteY2" fmla="*/ 2012295 h 5593663"/>
              <a:gd name="connsiteX3" fmla="*/ 3910192 w 3915790"/>
              <a:gd name="connsiteY3" fmla="*/ 4703381 h 5593663"/>
              <a:gd name="connsiteX4" fmla="*/ 3915790 w 3915790"/>
              <a:gd name="connsiteY4" fmla="*/ 5593663 h 5593663"/>
              <a:gd name="connsiteX5" fmla="*/ 0 w 3915790"/>
              <a:gd name="connsiteY5" fmla="*/ 5571143 h 5593663"/>
              <a:gd name="connsiteX0" fmla="*/ 0 w 3916271"/>
              <a:gd name="connsiteY0" fmla="*/ 5571143 h 5593663"/>
              <a:gd name="connsiteX1" fmla="*/ 2886084 w 3916271"/>
              <a:gd name="connsiteY1" fmla="*/ 0 h 5593663"/>
              <a:gd name="connsiteX2" fmla="*/ 3910886 w 3916271"/>
              <a:gd name="connsiteY2" fmla="*/ 2012295 h 5593663"/>
              <a:gd name="connsiteX3" fmla="*/ 3910192 w 3916271"/>
              <a:gd name="connsiteY3" fmla="*/ 4703381 h 5593663"/>
              <a:gd name="connsiteX4" fmla="*/ 3915790 w 3916271"/>
              <a:gd name="connsiteY4" fmla="*/ 5593663 h 5593663"/>
              <a:gd name="connsiteX5" fmla="*/ 0 w 3916271"/>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9583" h="5593663">
                <a:moveTo>
                  <a:pt x="0" y="5571143"/>
                </a:moveTo>
                <a:lnTo>
                  <a:pt x="2886084" y="0"/>
                </a:lnTo>
                <a:cubicBezTo>
                  <a:pt x="3296866" y="781336"/>
                  <a:pt x="3503232" y="1243485"/>
                  <a:pt x="3914014" y="2024821"/>
                </a:cubicBezTo>
                <a:cubicBezTo>
                  <a:pt x="3912240" y="2295005"/>
                  <a:pt x="3918271" y="3614728"/>
                  <a:pt x="3919583" y="4687730"/>
                </a:cubicBezTo>
                <a:cubicBezTo>
                  <a:pt x="3917192" y="5350405"/>
                  <a:pt x="3918181" y="5087563"/>
                  <a:pt x="3915790" y="5593663"/>
                </a:cubicBezTo>
                <a:lnTo>
                  <a:pt x="0" y="5571143"/>
                </a:lnTo>
                <a:close/>
              </a:path>
            </a:pathLst>
          </a:custGeom>
          <a:gradFill flip="none" rotWithShape="1">
            <a:gsLst>
              <a:gs pos="91000">
                <a:srgbClr val="004D6F">
                  <a:alpha val="90000"/>
                </a:srgbClr>
              </a:gs>
              <a:gs pos="1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8" name="Triangle isocèle 7"/>
          <p:cNvSpPr/>
          <p:nvPr userDrawn="1"/>
        </p:nvSpPr>
        <p:spPr>
          <a:xfrm rot="16200000">
            <a:off x="6825055" y="-469057"/>
            <a:ext cx="1874105" cy="2802782"/>
          </a:xfrm>
          <a:custGeom>
            <a:avLst/>
            <a:gdLst>
              <a:gd name="connsiteX0" fmla="*/ 0 w 4540840"/>
              <a:gd name="connsiteY0" fmla="*/ 4404897 h 4404897"/>
              <a:gd name="connsiteX1" fmla="*/ 2270420 w 4540840"/>
              <a:gd name="connsiteY1" fmla="*/ 0 h 4404897"/>
              <a:gd name="connsiteX2" fmla="*/ 4540840 w 4540840"/>
              <a:gd name="connsiteY2" fmla="*/ 4404897 h 4404897"/>
              <a:gd name="connsiteX3" fmla="*/ 0 w 4540840"/>
              <a:gd name="connsiteY3"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0 w 4540840"/>
              <a:gd name="connsiteY4"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2933996 w 4540840"/>
              <a:gd name="connsiteY4" fmla="*/ 4404420 h 4404897"/>
              <a:gd name="connsiteX5" fmla="*/ 0 w 4540840"/>
              <a:gd name="connsiteY5" fmla="*/ 4404897 h 4404897"/>
              <a:gd name="connsiteX0" fmla="*/ 0 w 2933997"/>
              <a:gd name="connsiteY0" fmla="*/ 4404897 h 4404897"/>
              <a:gd name="connsiteX1" fmla="*/ 2270420 w 2933997"/>
              <a:gd name="connsiteY1" fmla="*/ 0 h 4404897"/>
              <a:gd name="connsiteX2" fmla="*/ 2933997 w 2933997"/>
              <a:gd name="connsiteY2" fmla="*/ 1284148 h 4404897"/>
              <a:gd name="connsiteX3" fmla="*/ 2933573 w 2933997"/>
              <a:gd name="connsiteY3" fmla="*/ 3532921 h 4404897"/>
              <a:gd name="connsiteX4" fmla="*/ 2933996 w 2933997"/>
              <a:gd name="connsiteY4" fmla="*/ 4404420 h 4404897"/>
              <a:gd name="connsiteX5" fmla="*/ 0 w 2933997"/>
              <a:gd name="connsiteY5" fmla="*/ 4404897 h 4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997" h="4404897">
                <a:moveTo>
                  <a:pt x="0" y="4404897"/>
                </a:moveTo>
                <a:lnTo>
                  <a:pt x="2270420" y="0"/>
                </a:lnTo>
                <a:cubicBezTo>
                  <a:pt x="2493183" y="426477"/>
                  <a:pt x="2711234" y="857671"/>
                  <a:pt x="2933997" y="1284148"/>
                </a:cubicBezTo>
                <a:cubicBezTo>
                  <a:pt x="2933856" y="2033739"/>
                  <a:pt x="2933714" y="2783330"/>
                  <a:pt x="2933573" y="3532921"/>
                </a:cubicBezTo>
                <a:lnTo>
                  <a:pt x="2933996" y="4404420"/>
                </a:lnTo>
                <a:lnTo>
                  <a:pt x="0" y="4404897"/>
                </a:lnTo>
                <a:close/>
              </a:path>
            </a:pathLst>
          </a:custGeom>
          <a:gradFill flip="none" rotWithShape="1">
            <a:gsLst>
              <a:gs pos="91000">
                <a:srgbClr val="004D6F">
                  <a:alpha val="86000"/>
                </a:srgbClr>
              </a:gs>
              <a:gs pos="1000">
                <a:schemeClr val="bg1">
                  <a:alpha val="37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9" name="Triangle isocèle 8"/>
          <p:cNvSpPr/>
          <p:nvPr userDrawn="1"/>
        </p:nvSpPr>
        <p:spPr>
          <a:xfrm rot="16200000">
            <a:off x="7319312" y="360679"/>
            <a:ext cx="1872209" cy="1816159"/>
          </a:xfrm>
          <a:prstGeom prst="triangle">
            <a:avLst/>
          </a:prstGeom>
          <a:gradFill flip="none" rotWithShape="1">
            <a:gsLst>
              <a:gs pos="81000">
                <a:srgbClr val="004D6F">
                  <a:alpha val="79000"/>
                </a:srgbClr>
              </a:gs>
              <a:gs pos="5000">
                <a:schemeClr val="bg1">
                  <a:alpha val="3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13874" y="369979"/>
            <a:ext cx="2817778" cy="610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serv_com\01_CHARTE-INSA-Rennes\2014\08_Modèles-PPT\Triangle-bas.ep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42646"/>
          <a:stretch/>
        </p:blipFill>
        <p:spPr bwMode="auto">
          <a:xfrm>
            <a:off x="3419871" y="6353714"/>
            <a:ext cx="2088233" cy="50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234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5" name="Espace réservé du contenu 2"/>
          <p:cNvSpPr>
            <a:spLocks noGrp="1"/>
          </p:cNvSpPr>
          <p:nvPr>
            <p:ph idx="1" hasCustomPrompt="1"/>
          </p:nvPr>
        </p:nvSpPr>
        <p:spPr>
          <a:xfrm>
            <a:off x="377633" y="1333549"/>
            <a:ext cx="8424936" cy="4687739"/>
          </a:xfrm>
          <a:prstGeom prst="rect">
            <a:avLst/>
          </a:prstGeom>
        </p:spPr>
        <p:txBody>
          <a:bodyPr/>
          <a:lstStyle>
            <a:lvl1pPr>
              <a:lnSpc>
                <a:spcPct val="150000"/>
              </a:lnSpc>
              <a:defRPr sz="1600" b="1">
                <a:solidFill>
                  <a:schemeClr val="tx1"/>
                </a:solidFill>
                <a:latin typeface="Arial" pitchFamily="34" charset="0"/>
                <a:cs typeface="Arial" pitchFamily="34" charset="0"/>
              </a:defRPr>
            </a:lvl1pPr>
            <a:lvl2pPr marL="457200" indent="0">
              <a:lnSpc>
                <a:spcPct val="150000"/>
              </a:lnSpc>
              <a:buNone/>
              <a:defRPr sz="1400" baseline="0">
                <a:solidFill>
                  <a:srgbClr val="004D6F"/>
                </a:solidFill>
                <a:latin typeface="Arial" pitchFamily="34" charset="0"/>
                <a:cs typeface="Arial" pitchFamily="34" charset="0"/>
              </a:defRPr>
            </a:lvl2pPr>
            <a:lvl3pPr marL="914400" indent="0">
              <a:lnSpc>
                <a:spcPct val="150000"/>
              </a:lnSpc>
              <a:spcBef>
                <a:spcPts val="2400"/>
              </a:spcBef>
              <a:buNone/>
              <a:defRPr sz="1800">
                <a:solidFill>
                  <a:srgbClr val="587F8E"/>
                </a:solidFill>
                <a:latin typeface="Arial" pitchFamily="34" charset="0"/>
                <a:cs typeface="Arial" pitchFamily="34" charset="0"/>
              </a:defRPr>
            </a:lvl3pPr>
          </a:lstStyle>
          <a:p>
            <a:pPr lvl="0"/>
            <a:r>
              <a:rPr lang="fr-FR" dirty="0" smtClean="0"/>
              <a:t>Item 1</a:t>
            </a:r>
          </a:p>
          <a:p>
            <a:pPr lvl="1"/>
            <a:r>
              <a:rPr lang="fr-FR" dirty="0" smtClean="0"/>
              <a:t>Sous - item 1.1</a:t>
            </a:r>
          </a:p>
          <a:p>
            <a:pPr lvl="1"/>
            <a:endParaRPr lang="fr-FR" dirty="0" smtClean="0"/>
          </a:p>
        </p:txBody>
      </p:sp>
      <p:sp>
        <p:nvSpPr>
          <p:cNvPr id="16" name="Titre 11"/>
          <p:cNvSpPr>
            <a:spLocks noGrp="1"/>
          </p:cNvSpPr>
          <p:nvPr>
            <p:ph type="title" hasCustomPrompt="1"/>
          </p:nvPr>
        </p:nvSpPr>
        <p:spPr>
          <a:xfrm>
            <a:off x="2736304" y="6429862"/>
            <a:ext cx="5652120" cy="239498"/>
          </a:xfrm>
          <a:prstGeom prst="rect">
            <a:avLst/>
          </a:prstGeom>
        </p:spPr>
        <p:txBody>
          <a:bodyPr anchor="ctr"/>
          <a:lstStyle>
            <a:lvl1pPr algn="l">
              <a:defRPr sz="1050" b="0" baseline="0">
                <a:solidFill>
                  <a:srgbClr val="B2B2B2"/>
                </a:solidFill>
                <a:latin typeface="Arial" pitchFamily="34" charset="0"/>
                <a:cs typeface="Arial" pitchFamily="34" charset="0"/>
              </a:defRPr>
            </a:lvl1pPr>
          </a:lstStyle>
          <a:p>
            <a:r>
              <a:rPr lang="fr-FR" dirty="0" smtClean="0"/>
              <a:t>Soutenance de stage NOM Prénom</a:t>
            </a:r>
            <a:endParaRPr lang="fr-FR" dirty="0"/>
          </a:p>
        </p:txBody>
      </p:sp>
      <p:sp>
        <p:nvSpPr>
          <p:cNvPr id="17" name="Espace réservé du texte 12"/>
          <p:cNvSpPr>
            <a:spLocks noGrp="1"/>
          </p:cNvSpPr>
          <p:nvPr>
            <p:ph type="body" sz="quarter" idx="13" hasCustomPrompt="1"/>
          </p:nvPr>
        </p:nvSpPr>
        <p:spPr>
          <a:xfrm>
            <a:off x="1835696" y="121926"/>
            <a:ext cx="4608512" cy="423109"/>
          </a:xfrm>
          <a:prstGeom prst="rect">
            <a:avLst/>
          </a:prstGeom>
        </p:spPr>
        <p:txBody>
          <a:bodyPr/>
          <a:lstStyle>
            <a:lvl1pPr marL="0" indent="0" algn="r">
              <a:buFontTx/>
              <a:buNone/>
              <a:defRPr sz="1600" b="1" baseline="0">
                <a:solidFill>
                  <a:schemeClr val="tx1"/>
                </a:solidFill>
                <a:latin typeface="Arial" pitchFamily="34" charset="0"/>
                <a:cs typeface="Arial" pitchFamily="34" charset="0"/>
              </a:defRPr>
            </a:lvl1pPr>
          </a:lstStyle>
          <a:p>
            <a:pPr lvl="0"/>
            <a:r>
              <a:rPr lang="fr-FR" dirty="0" smtClean="0"/>
              <a:t>Titre de page</a:t>
            </a:r>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52641" y="221949"/>
            <a:ext cx="1365908" cy="296059"/>
          </a:xfrm>
          <a:prstGeom prst="rect">
            <a:avLst/>
          </a:prstGeom>
          <a:noFill/>
          <a:extLst>
            <a:ext uri="{909E8E84-426E-40DD-AFC4-6F175D3DCCD1}">
              <a14:hiddenFill xmlns:a14="http://schemas.microsoft.com/office/drawing/2010/main">
                <a:solidFill>
                  <a:srgbClr val="FFFFFF"/>
                </a:solidFill>
              </a14:hiddenFill>
            </a:ext>
          </a:extLst>
        </p:spPr>
      </p:pic>
      <p:sp>
        <p:nvSpPr>
          <p:cNvPr id="6" name="Triangle isocèle 10"/>
          <p:cNvSpPr/>
          <p:nvPr userDrawn="1"/>
        </p:nvSpPr>
        <p:spPr>
          <a:xfrm rot="16200000">
            <a:off x="7004517" y="-797387"/>
            <a:ext cx="1342487" cy="2933821"/>
          </a:xfrm>
          <a:custGeom>
            <a:avLst/>
            <a:gdLst>
              <a:gd name="connsiteX0" fmla="*/ 0 w 7304492"/>
              <a:gd name="connsiteY0" fmla="*/ 7085811 h 7085811"/>
              <a:gd name="connsiteX1" fmla="*/ 3652246 w 7304492"/>
              <a:gd name="connsiteY1" fmla="*/ 0 h 7085811"/>
              <a:gd name="connsiteX2" fmla="*/ 7304492 w 7304492"/>
              <a:gd name="connsiteY2" fmla="*/ 7085811 h 7085811"/>
              <a:gd name="connsiteX3" fmla="*/ 0 w 7304492"/>
              <a:gd name="connsiteY3" fmla="*/ 7085811 h 7085811"/>
              <a:gd name="connsiteX0" fmla="*/ 0 w 7304492"/>
              <a:gd name="connsiteY0" fmla="*/ 7085811 h 7085811"/>
              <a:gd name="connsiteX1" fmla="*/ 3652246 w 7304492"/>
              <a:gd name="connsiteY1" fmla="*/ 0 h 7085811"/>
              <a:gd name="connsiteX2" fmla="*/ 4862555 w 7304492"/>
              <a:gd name="connsiteY2" fmla="*/ 2355029 h 7085811"/>
              <a:gd name="connsiteX3" fmla="*/ 7304492 w 7304492"/>
              <a:gd name="connsiteY3" fmla="*/ 7085811 h 7085811"/>
              <a:gd name="connsiteX4" fmla="*/ 0 w 7304492"/>
              <a:gd name="connsiteY4" fmla="*/ 7085811 h 7085811"/>
              <a:gd name="connsiteX0" fmla="*/ 0 w 7304492"/>
              <a:gd name="connsiteY0" fmla="*/ 7085811 h 7092282"/>
              <a:gd name="connsiteX1" fmla="*/ 3652246 w 7304492"/>
              <a:gd name="connsiteY1" fmla="*/ 0 h 7092282"/>
              <a:gd name="connsiteX2" fmla="*/ 4862555 w 7304492"/>
              <a:gd name="connsiteY2" fmla="*/ 2355029 h 7092282"/>
              <a:gd name="connsiteX3" fmla="*/ 7304492 w 7304492"/>
              <a:gd name="connsiteY3" fmla="*/ 7085811 h 7092282"/>
              <a:gd name="connsiteX4" fmla="*/ 4840524 w 7304492"/>
              <a:gd name="connsiteY4" fmla="*/ 7092282 h 7092282"/>
              <a:gd name="connsiteX5" fmla="*/ 0 w 7304492"/>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47730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57148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111136"/>
              <a:gd name="connsiteX1" fmla="*/ 3652246 w 4862555"/>
              <a:gd name="connsiteY1" fmla="*/ 0 h 7111136"/>
              <a:gd name="connsiteX2" fmla="*/ 4862555 w 4862555"/>
              <a:gd name="connsiteY2" fmla="*/ 2355029 h 7111136"/>
              <a:gd name="connsiteX3" fmla="*/ 4857148 w 4862555"/>
              <a:gd name="connsiteY3" fmla="*/ 4794303 h 7111136"/>
              <a:gd name="connsiteX4" fmla="*/ 4859360 w 4862555"/>
              <a:gd name="connsiteY4" fmla="*/ 7111136 h 7111136"/>
              <a:gd name="connsiteX5" fmla="*/ 0 w 4862555"/>
              <a:gd name="connsiteY5" fmla="*/ 7085811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4303 h 7111136"/>
              <a:gd name="connsiteX4" fmla="*/ 4873486 w 4876681"/>
              <a:gd name="connsiteY4" fmla="*/ 7111136 h 7111136"/>
              <a:gd name="connsiteX5" fmla="*/ 0 w 4876681"/>
              <a:gd name="connsiteY5" fmla="*/ 7104665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9016 h 7111136"/>
              <a:gd name="connsiteX4" fmla="*/ 4873486 w 4876681"/>
              <a:gd name="connsiteY4" fmla="*/ 7111136 h 7111136"/>
              <a:gd name="connsiteX5" fmla="*/ 0 w 4876681"/>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73486"/>
              <a:gd name="connsiteY0" fmla="*/ 7104665 h 7111136"/>
              <a:gd name="connsiteX1" fmla="*/ 3666372 w 4873486"/>
              <a:gd name="connsiteY1" fmla="*/ 0 h 7111136"/>
              <a:gd name="connsiteX2" fmla="*/ 4871972 w 4873486"/>
              <a:gd name="connsiteY2" fmla="*/ 2326748 h 7111136"/>
              <a:gd name="connsiteX3" fmla="*/ 4871274 w 4873486"/>
              <a:gd name="connsiteY3" fmla="*/ 4799016 h 7111136"/>
              <a:gd name="connsiteX4" fmla="*/ 4873486 w 4873486"/>
              <a:gd name="connsiteY4" fmla="*/ 7111136 h 7111136"/>
              <a:gd name="connsiteX5" fmla="*/ 0 w 4873486"/>
              <a:gd name="connsiteY5" fmla="*/ 7104665 h 7111136"/>
              <a:gd name="connsiteX0" fmla="*/ 0 w 4875163"/>
              <a:gd name="connsiteY0" fmla="*/ 7104665 h 7111136"/>
              <a:gd name="connsiteX1" fmla="*/ 3666372 w 4875163"/>
              <a:gd name="connsiteY1" fmla="*/ 0 h 7111136"/>
              <a:gd name="connsiteX2" fmla="*/ 4871972 w 4875163"/>
              <a:gd name="connsiteY2" fmla="*/ 2326748 h 7111136"/>
              <a:gd name="connsiteX3" fmla="*/ 4871274 w 4875163"/>
              <a:gd name="connsiteY3" fmla="*/ 4799016 h 7111136"/>
              <a:gd name="connsiteX4" fmla="*/ 4873486 w 4875163"/>
              <a:gd name="connsiteY4" fmla="*/ 7111136 h 7111136"/>
              <a:gd name="connsiteX5" fmla="*/ 0 w 4875163"/>
              <a:gd name="connsiteY5" fmla="*/ 7104665 h 7111136"/>
              <a:gd name="connsiteX0" fmla="*/ 0 w 4984444"/>
              <a:gd name="connsiteY0" fmla="*/ 7104665 h 7111136"/>
              <a:gd name="connsiteX1" fmla="*/ 3666372 w 4984444"/>
              <a:gd name="connsiteY1" fmla="*/ 0 h 7111136"/>
              <a:gd name="connsiteX2" fmla="*/ 4871972 w 4984444"/>
              <a:gd name="connsiteY2" fmla="*/ 2326748 h 7111136"/>
              <a:gd name="connsiteX3" fmla="*/ 4984287 w 4984444"/>
              <a:gd name="connsiteY3" fmla="*/ 4817872 h 7111136"/>
              <a:gd name="connsiteX4" fmla="*/ 4873486 w 4984444"/>
              <a:gd name="connsiteY4" fmla="*/ 7111136 h 7111136"/>
              <a:gd name="connsiteX5" fmla="*/ 0 w 4984444"/>
              <a:gd name="connsiteY5" fmla="*/ 7104665 h 7111136"/>
              <a:gd name="connsiteX0" fmla="*/ 0 w 4875164"/>
              <a:gd name="connsiteY0" fmla="*/ 7104665 h 7111136"/>
              <a:gd name="connsiteX1" fmla="*/ 3666372 w 4875164"/>
              <a:gd name="connsiteY1" fmla="*/ 0 h 7111136"/>
              <a:gd name="connsiteX2" fmla="*/ 4871972 w 4875164"/>
              <a:gd name="connsiteY2" fmla="*/ 2326748 h 7111136"/>
              <a:gd name="connsiteX3" fmla="*/ 4871276 w 4875164"/>
              <a:gd name="connsiteY3" fmla="*/ 4836728 h 7111136"/>
              <a:gd name="connsiteX4" fmla="*/ 4873486 w 4875164"/>
              <a:gd name="connsiteY4" fmla="*/ 7111136 h 7111136"/>
              <a:gd name="connsiteX5" fmla="*/ 0 w 4875164"/>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871276 w 4873486"/>
              <a:gd name="connsiteY3" fmla="*/ 4836728 h 7111136"/>
              <a:gd name="connsiteX4" fmla="*/ 4873486 w 4873486"/>
              <a:gd name="connsiteY4" fmla="*/ 7111136 h 7111136"/>
              <a:gd name="connsiteX5" fmla="*/ 0 w 4873486"/>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719025 w 4873486"/>
              <a:gd name="connsiteY3" fmla="*/ 4693853 h 7111136"/>
              <a:gd name="connsiteX4" fmla="*/ 4873486 w 4873486"/>
              <a:gd name="connsiteY4" fmla="*/ 7111136 h 7111136"/>
              <a:gd name="connsiteX5" fmla="*/ 0 w 4873486"/>
              <a:gd name="connsiteY5" fmla="*/ 7104665 h 7111136"/>
              <a:gd name="connsiteX0" fmla="*/ 0 w 4720435"/>
              <a:gd name="connsiteY0" fmla="*/ 7104665 h 7104665"/>
              <a:gd name="connsiteX1" fmla="*/ 3666372 w 4720435"/>
              <a:gd name="connsiteY1" fmla="*/ 0 h 7104665"/>
              <a:gd name="connsiteX2" fmla="*/ 4710205 w 4720435"/>
              <a:gd name="connsiteY2" fmla="*/ 2021948 h 7104665"/>
              <a:gd name="connsiteX3" fmla="*/ 4719025 w 4720435"/>
              <a:gd name="connsiteY3" fmla="*/ 4693853 h 7104665"/>
              <a:gd name="connsiteX4" fmla="*/ 4711719 w 4720435"/>
              <a:gd name="connsiteY4" fmla="*/ 5606186 h 7104665"/>
              <a:gd name="connsiteX5" fmla="*/ 0 w 4720435"/>
              <a:gd name="connsiteY5" fmla="*/ 7104665 h 7104665"/>
              <a:gd name="connsiteX0" fmla="*/ 0 w 3940147"/>
              <a:gd name="connsiteY0" fmla="*/ 5571143 h 5606186"/>
              <a:gd name="connsiteX1" fmla="*/ 2886084 w 3940147"/>
              <a:gd name="connsiteY1" fmla="*/ 0 h 5606186"/>
              <a:gd name="connsiteX2" fmla="*/ 3929917 w 3940147"/>
              <a:gd name="connsiteY2" fmla="*/ 2021948 h 5606186"/>
              <a:gd name="connsiteX3" fmla="*/ 3938737 w 3940147"/>
              <a:gd name="connsiteY3" fmla="*/ 4693853 h 5606186"/>
              <a:gd name="connsiteX4" fmla="*/ 3931431 w 3940147"/>
              <a:gd name="connsiteY4" fmla="*/ 5606186 h 5606186"/>
              <a:gd name="connsiteX5" fmla="*/ 0 w 3940147"/>
              <a:gd name="connsiteY5" fmla="*/ 5571143 h 5606186"/>
              <a:gd name="connsiteX0" fmla="*/ 0 w 3939313"/>
              <a:gd name="connsiteY0" fmla="*/ 5571143 h 5606186"/>
              <a:gd name="connsiteX1" fmla="*/ 2886084 w 3939313"/>
              <a:gd name="connsiteY1" fmla="*/ 0 h 5606186"/>
              <a:gd name="connsiteX2" fmla="*/ 3910886 w 3939313"/>
              <a:gd name="connsiteY2" fmla="*/ 2002898 h 5606186"/>
              <a:gd name="connsiteX3" fmla="*/ 3938737 w 3939313"/>
              <a:gd name="connsiteY3" fmla="*/ 4693853 h 5606186"/>
              <a:gd name="connsiteX4" fmla="*/ 3931431 w 3939313"/>
              <a:gd name="connsiteY4" fmla="*/ 5606186 h 5606186"/>
              <a:gd name="connsiteX5" fmla="*/ 0 w 3939313"/>
              <a:gd name="connsiteY5" fmla="*/ 5571143 h 5606186"/>
              <a:gd name="connsiteX0" fmla="*/ 0 w 3931431"/>
              <a:gd name="connsiteY0" fmla="*/ 5571143 h 5606186"/>
              <a:gd name="connsiteX1" fmla="*/ 2886084 w 3931431"/>
              <a:gd name="connsiteY1" fmla="*/ 0 h 5606186"/>
              <a:gd name="connsiteX2" fmla="*/ 3910886 w 3931431"/>
              <a:gd name="connsiteY2" fmla="*/ 2002898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12966"/>
              <a:gd name="connsiteY0" fmla="*/ 5571143 h 5609320"/>
              <a:gd name="connsiteX1" fmla="*/ 2886084 w 3912966"/>
              <a:gd name="connsiteY1" fmla="*/ 0 h 5609320"/>
              <a:gd name="connsiteX2" fmla="*/ 3910886 w 3912966"/>
              <a:gd name="connsiteY2" fmla="*/ 2012295 h 5609320"/>
              <a:gd name="connsiteX3" fmla="*/ 3910192 w 3912966"/>
              <a:gd name="connsiteY3" fmla="*/ 4703381 h 5609320"/>
              <a:gd name="connsiteX4" fmla="*/ 3868863 w 3912966"/>
              <a:gd name="connsiteY4" fmla="*/ 5609320 h 5609320"/>
              <a:gd name="connsiteX5" fmla="*/ 0 w 3912966"/>
              <a:gd name="connsiteY5" fmla="*/ 5571143 h 5609320"/>
              <a:gd name="connsiteX0" fmla="*/ 0 w 3915790"/>
              <a:gd name="connsiteY0" fmla="*/ 5571143 h 5593663"/>
              <a:gd name="connsiteX1" fmla="*/ 2886084 w 3915790"/>
              <a:gd name="connsiteY1" fmla="*/ 0 h 5593663"/>
              <a:gd name="connsiteX2" fmla="*/ 3910886 w 3915790"/>
              <a:gd name="connsiteY2" fmla="*/ 2012295 h 5593663"/>
              <a:gd name="connsiteX3" fmla="*/ 3910192 w 3915790"/>
              <a:gd name="connsiteY3" fmla="*/ 4703381 h 5593663"/>
              <a:gd name="connsiteX4" fmla="*/ 3915790 w 3915790"/>
              <a:gd name="connsiteY4" fmla="*/ 5593663 h 5593663"/>
              <a:gd name="connsiteX5" fmla="*/ 0 w 3915790"/>
              <a:gd name="connsiteY5" fmla="*/ 5571143 h 5593663"/>
              <a:gd name="connsiteX0" fmla="*/ 0 w 3916271"/>
              <a:gd name="connsiteY0" fmla="*/ 5571143 h 5593663"/>
              <a:gd name="connsiteX1" fmla="*/ 2886084 w 3916271"/>
              <a:gd name="connsiteY1" fmla="*/ 0 h 5593663"/>
              <a:gd name="connsiteX2" fmla="*/ 3910886 w 3916271"/>
              <a:gd name="connsiteY2" fmla="*/ 2012295 h 5593663"/>
              <a:gd name="connsiteX3" fmla="*/ 3910192 w 3916271"/>
              <a:gd name="connsiteY3" fmla="*/ 4703381 h 5593663"/>
              <a:gd name="connsiteX4" fmla="*/ 3915790 w 3916271"/>
              <a:gd name="connsiteY4" fmla="*/ 5593663 h 5593663"/>
              <a:gd name="connsiteX5" fmla="*/ 0 w 3916271"/>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4148574 h 4171094"/>
              <a:gd name="connsiteX1" fmla="*/ 2153516 w 3919583"/>
              <a:gd name="connsiteY1" fmla="*/ 0 h 4171094"/>
              <a:gd name="connsiteX2" fmla="*/ 3914014 w 3919583"/>
              <a:gd name="connsiteY2" fmla="*/ 602252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9583"/>
              <a:gd name="connsiteY0" fmla="*/ 4148574 h 4171094"/>
              <a:gd name="connsiteX1" fmla="*/ 2153516 w 3919583"/>
              <a:gd name="connsiteY1" fmla="*/ 0 h 4171094"/>
              <a:gd name="connsiteX2" fmla="*/ 2170505 w 3919583"/>
              <a:gd name="connsiteY2" fmla="*/ 1892836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5793"/>
              <a:gd name="connsiteY0" fmla="*/ 4148574 h 4171094"/>
              <a:gd name="connsiteX1" fmla="*/ 2153516 w 3915793"/>
              <a:gd name="connsiteY1" fmla="*/ 0 h 4171094"/>
              <a:gd name="connsiteX2" fmla="*/ 2170505 w 3915793"/>
              <a:gd name="connsiteY2" fmla="*/ 1892836 h 4171094"/>
              <a:gd name="connsiteX3" fmla="*/ 2190725 w 3915793"/>
              <a:gd name="connsiteY3" fmla="*/ 3265165 h 4171094"/>
              <a:gd name="connsiteX4" fmla="*/ 3915790 w 3915793"/>
              <a:gd name="connsiteY4" fmla="*/ 4171094 h 4171094"/>
              <a:gd name="connsiteX5" fmla="*/ 0 w 3915793"/>
              <a:gd name="connsiteY5" fmla="*/ 4148574 h 4171094"/>
              <a:gd name="connsiteX0" fmla="*/ 0 w 3963302"/>
              <a:gd name="connsiteY0" fmla="*/ 4148574 h 4171094"/>
              <a:gd name="connsiteX1" fmla="*/ 2153516 w 3963302"/>
              <a:gd name="connsiteY1" fmla="*/ 0 h 4171094"/>
              <a:gd name="connsiteX2" fmla="*/ 2170505 w 3963302"/>
              <a:gd name="connsiteY2" fmla="*/ 1892836 h 4171094"/>
              <a:gd name="connsiteX3" fmla="*/ 3915790 w 3963302"/>
              <a:gd name="connsiteY3" fmla="*/ 4171094 h 4171094"/>
              <a:gd name="connsiteX4" fmla="*/ 0 w 3963302"/>
              <a:gd name="connsiteY4" fmla="*/ 4148574 h 4171094"/>
              <a:gd name="connsiteX0" fmla="*/ 0 w 3971475"/>
              <a:gd name="connsiteY0" fmla="*/ 4148574 h 4171094"/>
              <a:gd name="connsiteX1" fmla="*/ 2153516 w 3971475"/>
              <a:gd name="connsiteY1" fmla="*/ 0 h 4171094"/>
              <a:gd name="connsiteX2" fmla="*/ 3915790 w 3971475"/>
              <a:gd name="connsiteY2" fmla="*/ 4171094 h 4171094"/>
              <a:gd name="connsiteX3" fmla="*/ 0 w 3971475"/>
              <a:gd name="connsiteY3" fmla="*/ 4148574 h 4171094"/>
              <a:gd name="connsiteX0" fmla="*/ 0 w 2530710"/>
              <a:gd name="connsiteY0" fmla="*/ 4148574 h 4171098"/>
              <a:gd name="connsiteX1" fmla="*/ 2153516 w 2530710"/>
              <a:gd name="connsiteY1" fmla="*/ 0 h 4171098"/>
              <a:gd name="connsiteX2" fmla="*/ 2128327 w 2530710"/>
              <a:gd name="connsiteY2" fmla="*/ 4171098 h 4171098"/>
              <a:gd name="connsiteX3" fmla="*/ 0 w 2530710"/>
              <a:gd name="connsiteY3" fmla="*/ 4148574 h 4171098"/>
              <a:gd name="connsiteX0" fmla="*/ 0 w 2438750"/>
              <a:gd name="connsiteY0" fmla="*/ 4148574 h 4171098"/>
              <a:gd name="connsiteX1" fmla="*/ 2153516 w 2438750"/>
              <a:gd name="connsiteY1" fmla="*/ 0 h 4171098"/>
              <a:gd name="connsiteX2" fmla="*/ 2128327 w 2438750"/>
              <a:gd name="connsiteY2" fmla="*/ 4171098 h 4171098"/>
              <a:gd name="connsiteX3" fmla="*/ 0 w 2438750"/>
              <a:gd name="connsiteY3" fmla="*/ 4148574 h 4171098"/>
              <a:gd name="connsiteX0" fmla="*/ 0 w 2153516"/>
              <a:gd name="connsiteY0" fmla="*/ 4148574 h 4171098"/>
              <a:gd name="connsiteX1" fmla="*/ 2153516 w 2153516"/>
              <a:gd name="connsiteY1" fmla="*/ 0 h 4171098"/>
              <a:gd name="connsiteX2" fmla="*/ 2128327 w 2153516"/>
              <a:gd name="connsiteY2" fmla="*/ 4171098 h 4171098"/>
              <a:gd name="connsiteX3" fmla="*/ 0 w 2153516"/>
              <a:gd name="connsiteY3" fmla="*/ 4148574 h 4171098"/>
              <a:gd name="connsiteX0" fmla="*/ 0 w 2155023"/>
              <a:gd name="connsiteY0" fmla="*/ 4148574 h 4171098"/>
              <a:gd name="connsiteX1" fmla="*/ 2153516 w 2155023"/>
              <a:gd name="connsiteY1" fmla="*/ 0 h 4171098"/>
              <a:gd name="connsiteX2" fmla="*/ 2128327 w 2155023"/>
              <a:gd name="connsiteY2" fmla="*/ 4171098 h 4171098"/>
              <a:gd name="connsiteX3" fmla="*/ 0 w 2155023"/>
              <a:gd name="connsiteY3" fmla="*/ 4148574 h 4171098"/>
              <a:gd name="connsiteX0" fmla="*/ 0 w 2161634"/>
              <a:gd name="connsiteY0" fmla="*/ 4148574 h 4171098"/>
              <a:gd name="connsiteX1" fmla="*/ 2153516 w 2161634"/>
              <a:gd name="connsiteY1" fmla="*/ 0 h 4171098"/>
              <a:gd name="connsiteX2" fmla="*/ 2157630 w 2161634"/>
              <a:gd name="connsiteY2" fmla="*/ 4171098 h 4171098"/>
              <a:gd name="connsiteX3" fmla="*/ 0 w 2161634"/>
              <a:gd name="connsiteY3" fmla="*/ 4148574 h 4171098"/>
              <a:gd name="connsiteX0" fmla="*/ 0 w 2161634"/>
              <a:gd name="connsiteY0" fmla="*/ 4163240 h 4171098"/>
              <a:gd name="connsiteX1" fmla="*/ 2153516 w 2161634"/>
              <a:gd name="connsiteY1" fmla="*/ 0 h 4171098"/>
              <a:gd name="connsiteX2" fmla="*/ 2157630 w 2161634"/>
              <a:gd name="connsiteY2" fmla="*/ 4171098 h 4171098"/>
              <a:gd name="connsiteX3" fmla="*/ 0 w 2161634"/>
              <a:gd name="connsiteY3" fmla="*/ 4163240 h 4171098"/>
              <a:gd name="connsiteX0" fmla="*/ 0 w 2168034"/>
              <a:gd name="connsiteY0" fmla="*/ 4174397 h 4182255"/>
              <a:gd name="connsiteX1" fmla="*/ 2164660 w 2168034"/>
              <a:gd name="connsiteY1" fmla="*/ 0 h 4182255"/>
              <a:gd name="connsiteX2" fmla="*/ 2157630 w 2168034"/>
              <a:gd name="connsiteY2" fmla="*/ 4182255 h 4182255"/>
              <a:gd name="connsiteX3" fmla="*/ 0 w 2168034"/>
              <a:gd name="connsiteY3" fmla="*/ 4174397 h 4182255"/>
              <a:gd name="connsiteX0" fmla="*/ 0 w 2164660"/>
              <a:gd name="connsiteY0" fmla="*/ 4174397 h 4182255"/>
              <a:gd name="connsiteX1" fmla="*/ 2164660 w 2164660"/>
              <a:gd name="connsiteY1" fmla="*/ 0 h 4182255"/>
              <a:gd name="connsiteX2" fmla="*/ 2157630 w 2164660"/>
              <a:gd name="connsiteY2" fmla="*/ 4182255 h 4182255"/>
              <a:gd name="connsiteX3" fmla="*/ 0 w 2164660"/>
              <a:gd name="connsiteY3" fmla="*/ 4174397 h 4182255"/>
              <a:gd name="connsiteX0" fmla="*/ 0 w 2166133"/>
              <a:gd name="connsiteY0" fmla="*/ 4174397 h 4182255"/>
              <a:gd name="connsiteX1" fmla="*/ 2164660 w 2166133"/>
              <a:gd name="connsiteY1" fmla="*/ 0 h 4182255"/>
              <a:gd name="connsiteX2" fmla="*/ 2163203 w 2166133"/>
              <a:gd name="connsiteY2" fmla="*/ 4182255 h 4182255"/>
              <a:gd name="connsiteX3" fmla="*/ 0 w 2166133"/>
              <a:gd name="connsiteY3" fmla="*/ 4174397 h 4182255"/>
              <a:gd name="connsiteX0" fmla="*/ 0 w 2164660"/>
              <a:gd name="connsiteY0" fmla="*/ 4174397 h 4182255"/>
              <a:gd name="connsiteX1" fmla="*/ 2164660 w 2164660"/>
              <a:gd name="connsiteY1" fmla="*/ 0 h 4182255"/>
              <a:gd name="connsiteX2" fmla="*/ 2163203 w 2164660"/>
              <a:gd name="connsiteY2" fmla="*/ 4182255 h 4182255"/>
              <a:gd name="connsiteX3" fmla="*/ 0 w 2164660"/>
              <a:gd name="connsiteY3" fmla="*/ 4174397 h 4182255"/>
              <a:gd name="connsiteX0" fmla="*/ 0 w 2164660"/>
              <a:gd name="connsiteY0" fmla="*/ 4174397 h 4187832"/>
              <a:gd name="connsiteX1" fmla="*/ 2164660 w 2164660"/>
              <a:gd name="connsiteY1" fmla="*/ 0 h 4187832"/>
              <a:gd name="connsiteX2" fmla="*/ 2163203 w 2164660"/>
              <a:gd name="connsiteY2" fmla="*/ 4187832 h 4187832"/>
              <a:gd name="connsiteX3" fmla="*/ 0 w 2164660"/>
              <a:gd name="connsiteY3" fmla="*/ 4174397 h 4187832"/>
              <a:gd name="connsiteX0" fmla="*/ 0 w 2165734"/>
              <a:gd name="connsiteY0" fmla="*/ 4174397 h 4187832"/>
              <a:gd name="connsiteX1" fmla="*/ 2164660 w 2165734"/>
              <a:gd name="connsiteY1" fmla="*/ 0 h 4187832"/>
              <a:gd name="connsiteX2" fmla="*/ 2163203 w 2165734"/>
              <a:gd name="connsiteY2" fmla="*/ 4187832 h 4187832"/>
              <a:gd name="connsiteX3" fmla="*/ 0 w 2165734"/>
              <a:gd name="connsiteY3" fmla="*/ 4174397 h 4187832"/>
            </a:gdLst>
            <a:ahLst/>
            <a:cxnLst>
              <a:cxn ang="0">
                <a:pos x="connsiteX0" y="connsiteY0"/>
              </a:cxn>
              <a:cxn ang="0">
                <a:pos x="connsiteX1" y="connsiteY1"/>
              </a:cxn>
              <a:cxn ang="0">
                <a:pos x="connsiteX2" y="connsiteY2"/>
              </a:cxn>
              <a:cxn ang="0">
                <a:pos x="connsiteX3" y="connsiteY3"/>
              </a:cxn>
            </a:cxnLst>
            <a:rect l="l" t="t" r="r" b="b"/>
            <a:pathLst>
              <a:path w="2165734" h="4187832">
                <a:moveTo>
                  <a:pt x="0" y="4174397"/>
                </a:moveTo>
                <a:lnTo>
                  <a:pt x="2164660" y="0"/>
                </a:lnTo>
                <a:cubicBezTo>
                  <a:pt x="2167064" y="1400325"/>
                  <a:pt x="2164923" y="2810636"/>
                  <a:pt x="2163203" y="4187832"/>
                </a:cubicBezTo>
                <a:lnTo>
                  <a:pt x="0" y="4174397"/>
                </a:lnTo>
                <a:close/>
              </a:path>
            </a:pathLst>
          </a:custGeom>
          <a:gradFill flip="none" rotWithShape="1">
            <a:gsLst>
              <a:gs pos="91000">
                <a:srgbClr val="004D6F">
                  <a:alpha val="5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7" name="Triangle isocèle 7"/>
          <p:cNvSpPr/>
          <p:nvPr userDrawn="1"/>
        </p:nvSpPr>
        <p:spPr>
          <a:xfrm rot="16200000">
            <a:off x="8415064" y="-184611"/>
            <a:ext cx="542117" cy="917174"/>
          </a:xfrm>
          <a:custGeom>
            <a:avLst/>
            <a:gdLst>
              <a:gd name="connsiteX0" fmla="*/ 0 w 4540840"/>
              <a:gd name="connsiteY0" fmla="*/ 4404897 h 4404897"/>
              <a:gd name="connsiteX1" fmla="*/ 2270420 w 4540840"/>
              <a:gd name="connsiteY1" fmla="*/ 0 h 4404897"/>
              <a:gd name="connsiteX2" fmla="*/ 4540840 w 4540840"/>
              <a:gd name="connsiteY2" fmla="*/ 4404897 h 4404897"/>
              <a:gd name="connsiteX3" fmla="*/ 0 w 4540840"/>
              <a:gd name="connsiteY3"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0 w 4540840"/>
              <a:gd name="connsiteY4"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2933996 w 4540840"/>
              <a:gd name="connsiteY4" fmla="*/ 4404420 h 4404897"/>
              <a:gd name="connsiteX5" fmla="*/ 0 w 4540840"/>
              <a:gd name="connsiteY5" fmla="*/ 4404897 h 4404897"/>
              <a:gd name="connsiteX0" fmla="*/ 0 w 2933997"/>
              <a:gd name="connsiteY0" fmla="*/ 4404897 h 4404897"/>
              <a:gd name="connsiteX1" fmla="*/ 2270420 w 2933997"/>
              <a:gd name="connsiteY1" fmla="*/ 0 h 4404897"/>
              <a:gd name="connsiteX2" fmla="*/ 2933997 w 2933997"/>
              <a:gd name="connsiteY2" fmla="*/ 1284148 h 4404897"/>
              <a:gd name="connsiteX3" fmla="*/ 2933573 w 2933997"/>
              <a:gd name="connsiteY3" fmla="*/ 3532921 h 4404897"/>
              <a:gd name="connsiteX4" fmla="*/ 2933996 w 2933997"/>
              <a:gd name="connsiteY4" fmla="*/ 4404420 h 4404897"/>
              <a:gd name="connsiteX5" fmla="*/ 0 w 2933997"/>
              <a:gd name="connsiteY5" fmla="*/ 4404897 h 4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997" h="4404897">
                <a:moveTo>
                  <a:pt x="0" y="4404897"/>
                </a:moveTo>
                <a:lnTo>
                  <a:pt x="2270420" y="0"/>
                </a:lnTo>
                <a:cubicBezTo>
                  <a:pt x="2493183" y="426477"/>
                  <a:pt x="2711234" y="857671"/>
                  <a:pt x="2933997" y="1284148"/>
                </a:cubicBezTo>
                <a:cubicBezTo>
                  <a:pt x="2933856" y="2033739"/>
                  <a:pt x="2933714" y="2783330"/>
                  <a:pt x="2933573" y="3532921"/>
                </a:cubicBezTo>
                <a:lnTo>
                  <a:pt x="2933996" y="4404420"/>
                </a:lnTo>
                <a:lnTo>
                  <a:pt x="0" y="4404897"/>
                </a:lnTo>
                <a:close/>
              </a:path>
            </a:pathLst>
          </a:custGeom>
          <a:gradFill flip="none" rotWithShape="1">
            <a:gsLst>
              <a:gs pos="91000">
                <a:srgbClr val="004D6F">
                  <a:alpha val="6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8" name="Triangle isocèle 7"/>
          <p:cNvSpPr/>
          <p:nvPr userDrawn="1"/>
        </p:nvSpPr>
        <p:spPr>
          <a:xfrm rot="16200000">
            <a:off x="8490797" y="9746"/>
            <a:ext cx="623545" cy="684275"/>
          </a:xfrm>
          <a:prstGeom prst="triangle">
            <a:avLst/>
          </a:prstGeom>
          <a:gradFill flip="none" rotWithShape="1">
            <a:gsLst>
              <a:gs pos="81000">
                <a:srgbClr val="004D6F">
                  <a:alpha val="48000"/>
                </a:srgbClr>
              </a:gs>
              <a:gs pos="27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9" name="Picture 4" descr="S:\serv_com\01_CHARTE-INSA-Rennes\2014\08_Modèles-PPT\Triangle-bas.ep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42646"/>
          <a:stretch/>
        </p:blipFill>
        <p:spPr bwMode="auto">
          <a:xfrm>
            <a:off x="1619671" y="6614550"/>
            <a:ext cx="1008113" cy="24344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userDrawn="1"/>
        </p:nvSpPr>
        <p:spPr>
          <a:xfrm>
            <a:off x="107504" y="6462721"/>
            <a:ext cx="2448272" cy="261610"/>
          </a:xfrm>
          <a:prstGeom prst="rect">
            <a:avLst/>
          </a:prstGeom>
          <a:noFill/>
        </p:spPr>
        <p:txBody>
          <a:bodyPr wrap="square" rtlCol="0">
            <a:spAutoFit/>
          </a:bodyPr>
          <a:lstStyle/>
          <a:p>
            <a:r>
              <a:rPr lang="fr-FR" sz="1100" i="1" dirty="0" smtClean="0"/>
              <a:t>Page </a:t>
            </a:r>
            <a:fld id="{6AF8A896-0154-4ADC-8206-0B747D25ED3B}" type="slidenum">
              <a:rPr lang="fr-FR" sz="1100" i="1" smtClean="0"/>
              <a:pPr/>
              <a:t>‹N°›</a:t>
            </a:fld>
            <a:endParaRPr lang="fr-FR" sz="1100" i="1" dirty="0"/>
          </a:p>
        </p:txBody>
      </p:sp>
    </p:spTree>
    <p:extLst>
      <p:ext uri="{BB962C8B-B14F-4D97-AF65-F5344CB8AC3E}">
        <p14:creationId xmlns:p14="http://schemas.microsoft.com/office/powerpoint/2010/main" val="4217554852"/>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BE"/>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AA309A6D-C09C-4548-B29A-6CF363A7E532}" type="datetimeFigureOut">
              <a:rPr lang="fr-FR" smtClean="0"/>
              <a:pPr/>
              <a:t>01/12/2020</a:t>
            </a:fld>
            <a:endParaRPr lang="fr-BE"/>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CF4668DC-857F-487D-BFFA-8C0CA5037977}" type="slidenum">
              <a:rPr lang="fr-BE" smtClean="0"/>
              <a:pPr/>
              <a:t>‹N°›</a:t>
            </a:fld>
            <a:endParaRPr lang="fr-BE"/>
          </a:p>
        </p:txBody>
      </p:sp>
      <p:sp>
        <p:nvSpPr>
          <p:cNvPr id="7" name="Espace réservé du contenu 2"/>
          <p:cNvSpPr>
            <a:spLocks noGrp="1"/>
          </p:cNvSpPr>
          <p:nvPr>
            <p:ph idx="13" hasCustomPrompt="1"/>
          </p:nvPr>
        </p:nvSpPr>
        <p:spPr>
          <a:xfrm>
            <a:off x="377633" y="1333549"/>
            <a:ext cx="8424936" cy="4687739"/>
          </a:xfrm>
          <a:prstGeom prst="rect">
            <a:avLst/>
          </a:prstGeom>
        </p:spPr>
        <p:txBody>
          <a:bodyPr/>
          <a:lstStyle>
            <a:lvl1pPr>
              <a:lnSpc>
                <a:spcPct val="150000"/>
              </a:lnSpc>
              <a:defRPr sz="1600" b="1">
                <a:solidFill>
                  <a:schemeClr val="tx1"/>
                </a:solidFill>
                <a:latin typeface="Arial" pitchFamily="34" charset="0"/>
                <a:cs typeface="Arial" pitchFamily="34" charset="0"/>
              </a:defRPr>
            </a:lvl1pPr>
            <a:lvl2pPr marL="457200" indent="0">
              <a:lnSpc>
                <a:spcPct val="150000"/>
              </a:lnSpc>
              <a:buNone/>
              <a:defRPr sz="1400" baseline="0">
                <a:solidFill>
                  <a:srgbClr val="004D6F"/>
                </a:solidFill>
                <a:latin typeface="Arial" pitchFamily="34" charset="0"/>
                <a:cs typeface="Arial" pitchFamily="34" charset="0"/>
              </a:defRPr>
            </a:lvl2pPr>
            <a:lvl3pPr marL="914400" indent="0">
              <a:lnSpc>
                <a:spcPct val="150000"/>
              </a:lnSpc>
              <a:spcBef>
                <a:spcPts val="2400"/>
              </a:spcBef>
              <a:buNone/>
              <a:defRPr sz="1800">
                <a:solidFill>
                  <a:srgbClr val="587F8E"/>
                </a:solidFill>
                <a:latin typeface="Arial" pitchFamily="34" charset="0"/>
                <a:cs typeface="Arial" pitchFamily="34" charset="0"/>
              </a:defRPr>
            </a:lvl3pPr>
          </a:lstStyle>
          <a:p>
            <a:pPr lvl="0"/>
            <a:r>
              <a:rPr lang="fr-FR" dirty="0" smtClean="0"/>
              <a:t>Item 1</a:t>
            </a:r>
          </a:p>
          <a:p>
            <a:pPr lvl="1"/>
            <a:r>
              <a:rPr lang="fr-FR" dirty="0" smtClean="0"/>
              <a:t>Sous - item 1.1</a:t>
            </a:r>
          </a:p>
          <a:p>
            <a:pPr lvl="1"/>
            <a:endParaRPr lang="fr-FR" dirty="0" smtClean="0"/>
          </a:p>
        </p:txBody>
      </p:sp>
      <p:sp>
        <p:nvSpPr>
          <p:cNvPr id="9" name="Espace réservé du texte 12"/>
          <p:cNvSpPr>
            <a:spLocks noGrp="1"/>
          </p:cNvSpPr>
          <p:nvPr>
            <p:ph type="body" sz="quarter" idx="14" hasCustomPrompt="1"/>
          </p:nvPr>
        </p:nvSpPr>
        <p:spPr>
          <a:xfrm>
            <a:off x="1835696" y="121926"/>
            <a:ext cx="4608512" cy="423109"/>
          </a:xfrm>
          <a:prstGeom prst="rect">
            <a:avLst/>
          </a:prstGeom>
        </p:spPr>
        <p:txBody>
          <a:bodyPr/>
          <a:lstStyle>
            <a:lvl1pPr marL="0" indent="0" algn="r">
              <a:buFontTx/>
              <a:buNone/>
              <a:defRPr sz="1600" b="1" baseline="0">
                <a:solidFill>
                  <a:schemeClr val="tx1"/>
                </a:solidFill>
                <a:latin typeface="Arial" pitchFamily="34" charset="0"/>
                <a:cs typeface="Arial" pitchFamily="34" charset="0"/>
              </a:defRPr>
            </a:lvl1pPr>
          </a:lstStyle>
          <a:p>
            <a:pPr lvl="0"/>
            <a:r>
              <a:rPr lang="fr-FR" dirty="0" smtClean="0"/>
              <a:t>Titre de page</a:t>
            </a:r>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52641" y="221949"/>
            <a:ext cx="1365908" cy="296059"/>
          </a:xfrm>
          <a:prstGeom prst="rect">
            <a:avLst/>
          </a:prstGeom>
          <a:noFill/>
          <a:extLst>
            <a:ext uri="{909E8E84-426E-40DD-AFC4-6F175D3DCCD1}">
              <a14:hiddenFill xmlns:a14="http://schemas.microsoft.com/office/drawing/2010/main">
                <a:solidFill>
                  <a:srgbClr val="FFFFFF"/>
                </a:solidFill>
              </a14:hiddenFill>
            </a:ext>
          </a:extLst>
        </p:spPr>
      </p:pic>
      <p:sp>
        <p:nvSpPr>
          <p:cNvPr id="11" name="Triangle isocèle 10"/>
          <p:cNvSpPr/>
          <p:nvPr userDrawn="1"/>
        </p:nvSpPr>
        <p:spPr>
          <a:xfrm rot="16200000">
            <a:off x="7004517" y="-797387"/>
            <a:ext cx="1342487" cy="2933821"/>
          </a:xfrm>
          <a:custGeom>
            <a:avLst/>
            <a:gdLst>
              <a:gd name="connsiteX0" fmla="*/ 0 w 7304492"/>
              <a:gd name="connsiteY0" fmla="*/ 7085811 h 7085811"/>
              <a:gd name="connsiteX1" fmla="*/ 3652246 w 7304492"/>
              <a:gd name="connsiteY1" fmla="*/ 0 h 7085811"/>
              <a:gd name="connsiteX2" fmla="*/ 7304492 w 7304492"/>
              <a:gd name="connsiteY2" fmla="*/ 7085811 h 7085811"/>
              <a:gd name="connsiteX3" fmla="*/ 0 w 7304492"/>
              <a:gd name="connsiteY3" fmla="*/ 7085811 h 7085811"/>
              <a:gd name="connsiteX0" fmla="*/ 0 w 7304492"/>
              <a:gd name="connsiteY0" fmla="*/ 7085811 h 7085811"/>
              <a:gd name="connsiteX1" fmla="*/ 3652246 w 7304492"/>
              <a:gd name="connsiteY1" fmla="*/ 0 h 7085811"/>
              <a:gd name="connsiteX2" fmla="*/ 4862555 w 7304492"/>
              <a:gd name="connsiteY2" fmla="*/ 2355029 h 7085811"/>
              <a:gd name="connsiteX3" fmla="*/ 7304492 w 7304492"/>
              <a:gd name="connsiteY3" fmla="*/ 7085811 h 7085811"/>
              <a:gd name="connsiteX4" fmla="*/ 0 w 7304492"/>
              <a:gd name="connsiteY4" fmla="*/ 7085811 h 7085811"/>
              <a:gd name="connsiteX0" fmla="*/ 0 w 7304492"/>
              <a:gd name="connsiteY0" fmla="*/ 7085811 h 7092282"/>
              <a:gd name="connsiteX1" fmla="*/ 3652246 w 7304492"/>
              <a:gd name="connsiteY1" fmla="*/ 0 h 7092282"/>
              <a:gd name="connsiteX2" fmla="*/ 4862555 w 7304492"/>
              <a:gd name="connsiteY2" fmla="*/ 2355029 h 7092282"/>
              <a:gd name="connsiteX3" fmla="*/ 7304492 w 7304492"/>
              <a:gd name="connsiteY3" fmla="*/ 7085811 h 7092282"/>
              <a:gd name="connsiteX4" fmla="*/ 4840524 w 7304492"/>
              <a:gd name="connsiteY4" fmla="*/ 7092282 h 7092282"/>
              <a:gd name="connsiteX5" fmla="*/ 0 w 7304492"/>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47730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57148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111136"/>
              <a:gd name="connsiteX1" fmla="*/ 3652246 w 4862555"/>
              <a:gd name="connsiteY1" fmla="*/ 0 h 7111136"/>
              <a:gd name="connsiteX2" fmla="*/ 4862555 w 4862555"/>
              <a:gd name="connsiteY2" fmla="*/ 2355029 h 7111136"/>
              <a:gd name="connsiteX3" fmla="*/ 4857148 w 4862555"/>
              <a:gd name="connsiteY3" fmla="*/ 4794303 h 7111136"/>
              <a:gd name="connsiteX4" fmla="*/ 4859360 w 4862555"/>
              <a:gd name="connsiteY4" fmla="*/ 7111136 h 7111136"/>
              <a:gd name="connsiteX5" fmla="*/ 0 w 4862555"/>
              <a:gd name="connsiteY5" fmla="*/ 7085811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4303 h 7111136"/>
              <a:gd name="connsiteX4" fmla="*/ 4873486 w 4876681"/>
              <a:gd name="connsiteY4" fmla="*/ 7111136 h 7111136"/>
              <a:gd name="connsiteX5" fmla="*/ 0 w 4876681"/>
              <a:gd name="connsiteY5" fmla="*/ 7104665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9016 h 7111136"/>
              <a:gd name="connsiteX4" fmla="*/ 4873486 w 4876681"/>
              <a:gd name="connsiteY4" fmla="*/ 7111136 h 7111136"/>
              <a:gd name="connsiteX5" fmla="*/ 0 w 4876681"/>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73486"/>
              <a:gd name="connsiteY0" fmla="*/ 7104665 h 7111136"/>
              <a:gd name="connsiteX1" fmla="*/ 3666372 w 4873486"/>
              <a:gd name="connsiteY1" fmla="*/ 0 h 7111136"/>
              <a:gd name="connsiteX2" fmla="*/ 4871972 w 4873486"/>
              <a:gd name="connsiteY2" fmla="*/ 2326748 h 7111136"/>
              <a:gd name="connsiteX3" fmla="*/ 4871274 w 4873486"/>
              <a:gd name="connsiteY3" fmla="*/ 4799016 h 7111136"/>
              <a:gd name="connsiteX4" fmla="*/ 4873486 w 4873486"/>
              <a:gd name="connsiteY4" fmla="*/ 7111136 h 7111136"/>
              <a:gd name="connsiteX5" fmla="*/ 0 w 4873486"/>
              <a:gd name="connsiteY5" fmla="*/ 7104665 h 7111136"/>
              <a:gd name="connsiteX0" fmla="*/ 0 w 4875163"/>
              <a:gd name="connsiteY0" fmla="*/ 7104665 h 7111136"/>
              <a:gd name="connsiteX1" fmla="*/ 3666372 w 4875163"/>
              <a:gd name="connsiteY1" fmla="*/ 0 h 7111136"/>
              <a:gd name="connsiteX2" fmla="*/ 4871972 w 4875163"/>
              <a:gd name="connsiteY2" fmla="*/ 2326748 h 7111136"/>
              <a:gd name="connsiteX3" fmla="*/ 4871274 w 4875163"/>
              <a:gd name="connsiteY3" fmla="*/ 4799016 h 7111136"/>
              <a:gd name="connsiteX4" fmla="*/ 4873486 w 4875163"/>
              <a:gd name="connsiteY4" fmla="*/ 7111136 h 7111136"/>
              <a:gd name="connsiteX5" fmla="*/ 0 w 4875163"/>
              <a:gd name="connsiteY5" fmla="*/ 7104665 h 7111136"/>
              <a:gd name="connsiteX0" fmla="*/ 0 w 4984444"/>
              <a:gd name="connsiteY0" fmla="*/ 7104665 h 7111136"/>
              <a:gd name="connsiteX1" fmla="*/ 3666372 w 4984444"/>
              <a:gd name="connsiteY1" fmla="*/ 0 h 7111136"/>
              <a:gd name="connsiteX2" fmla="*/ 4871972 w 4984444"/>
              <a:gd name="connsiteY2" fmla="*/ 2326748 h 7111136"/>
              <a:gd name="connsiteX3" fmla="*/ 4984287 w 4984444"/>
              <a:gd name="connsiteY3" fmla="*/ 4817872 h 7111136"/>
              <a:gd name="connsiteX4" fmla="*/ 4873486 w 4984444"/>
              <a:gd name="connsiteY4" fmla="*/ 7111136 h 7111136"/>
              <a:gd name="connsiteX5" fmla="*/ 0 w 4984444"/>
              <a:gd name="connsiteY5" fmla="*/ 7104665 h 7111136"/>
              <a:gd name="connsiteX0" fmla="*/ 0 w 4875164"/>
              <a:gd name="connsiteY0" fmla="*/ 7104665 h 7111136"/>
              <a:gd name="connsiteX1" fmla="*/ 3666372 w 4875164"/>
              <a:gd name="connsiteY1" fmla="*/ 0 h 7111136"/>
              <a:gd name="connsiteX2" fmla="*/ 4871972 w 4875164"/>
              <a:gd name="connsiteY2" fmla="*/ 2326748 h 7111136"/>
              <a:gd name="connsiteX3" fmla="*/ 4871276 w 4875164"/>
              <a:gd name="connsiteY3" fmla="*/ 4836728 h 7111136"/>
              <a:gd name="connsiteX4" fmla="*/ 4873486 w 4875164"/>
              <a:gd name="connsiteY4" fmla="*/ 7111136 h 7111136"/>
              <a:gd name="connsiteX5" fmla="*/ 0 w 4875164"/>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871276 w 4873486"/>
              <a:gd name="connsiteY3" fmla="*/ 4836728 h 7111136"/>
              <a:gd name="connsiteX4" fmla="*/ 4873486 w 4873486"/>
              <a:gd name="connsiteY4" fmla="*/ 7111136 h 7111136"/>
              <a:gd name="connsiteX5" fmla="*/ 0 w 4873486"/>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719025 w 4873486"/>
              <a:gd name="connsiteY3" fmla="*/ 4693853 h 7111136"/>
              <a:gd name="connsiteX4" fmla="*/ 4873486 w 4873486"/>
              <a:gd name="connsiteY4" fmla="*/ 7111136 h 7111136"/>
              <a:gd name="connsiteX5" fmla="*/ 0 w 4873486"/>
              <a:gd name="connsiteY5" fmla="*/ 7104665 h 7111136"/>
              <a:gd name="connsiteX0" fmla="*/ 0 w 4720435"/>
              <a:gd name="connsiteY0" fmla="*/ 7104665 h 7104665"/>
              <a:gd name="connsiteX1" fmla="*/ 3666372 w 4720435"/>
              <a:gd name="connsiteY1" fmla="*/ 0 h 7104665"/>
              <a:gd name="connsiteX2" fmla="*/ 4710205 w 4720435"/>
              <a:gd name="connsiteY2" fmla="*/ 2021948 h 7104665"/>
              <a:gd name="connsiteX3" fmla="*/ 4719025 w 4720435"/>
              <a:gd name="connsiteY3" fmla="*/ 4693853 h 7104665"/>
              <a:gd name="connsiteX4" fmla="*/ 4711719 w 4720435"/>
              <a:gd name="connsiteY4" fmla="*/ 5606186 h 7104665"/>
              <a:gd name="connsiteX5" fmla="*/ 0 w 4720435"/>
              <a:gd name="connsiteY5" fmla="*/ 7104665 h 7104665"/>
              <a:gd name="connsiteX0" fmla="*/ 0 w 3940147"/>
              <a:gd name="connsiteY0" fmla="*/ 5571143 h 5606186"/>
              <a:gd name="connsiteX1" fmla="*/ 2886084 w 3940147"/>
              <a:gd name="connsiteY1" fmla="*/ 0 h 5606186"/>
              <a:gd name="connsiteX2" fmla="*/ 3929917 w 3940147"/>
              <a:gd name="connsiteY2" fmla="*/ 2021948 h 5606186"/>
              <a:gd name="connsiteX3" fmla="*/ 3938737 w 3940147"/>
              <a:gd name="connsiteY3" fmla="*/ 4693853 h 5606186"/>
              <a:gd name="connsiteX4" fmla="*/ 3931431 w 3940147"/>
              <a:gd name="connsiteY4" fmla="*/ 5606186 h 5606186"/>
              <a:gd name="connsiteX5" fmla="*/ 0 w 3940147"/>
              <a:gd name="connsiteY5" fmla="*/ 5571143 h 5606186"/>
              <a:gd name="connsiteX0" fmla="*/ 0 w 3939313"/>
              <a:gd name="connsiteY0" fmla="*/ 5571143 h 5606186"/>
              <a:gd name="connsiteX1" fmla="*/ 2886084 w 3939313"/>
              <a:gd name="connsiteY1" fmla="*/ 0 h 5606186"/>
              <a:gd name="connsiteX2" fmla="*/ 3910886 w 3939313"/>
              <a:gd name="connsiteY2" fmla="*/ 2002898 h 5606186"/>
              <a:gd name="connsiteX3" fmla="*/ 3938737 w 3939313"/>
              <a:gd name="connsiteY3" fmla="*/ 4693853 h 5606186"/>
              <a:gd name="connsiteX4" fmla="*/ 3931431 w 3939313"/>
              <a:gd name="connsiteY4" fmla="*/ 5606186 h 5606186"/>
              <a:gd name="connsiteX5" fmla="*/ 0 w 3939313"/>
              <a:gd name="connsiteY5" fmla="*/ 5571143 h 5606186"/>
              <a:gd name="connsiteX0" fmla="*/ 0 w 3931431"/>
              <a:gd name="connsiteY0" fmla="*/ 5571143 h 5606186"/>
              <a:gd name="connsiteX1" fmla="*/ 2886084 w 3931431"/>
              <a:gd name="connsiteY1" fmla="*/ 0 h 5606186"/>
              <a:gd name="connsiteX2" fmla="*/ 3910886 w 3931431"/>
              <a:gd name="connsiteY2" fmla="*/ 2002898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12966"/>
              <a:gd name="connsiteY0" fmla="*/ 5571143 h 5609320"/>
              <a:gd name="connsiteX1" fmla="*/ 2886084 w 3912966"/>
              <a:gd name="connsiteY1" fmla="*/ 0 h 5609320"/>
              <a:gd name="connsiteX2" fmla="*/ 3910886 w 3912966"/>
              <a:gd name="connsiteY2" fmla="*/ 2012295 h 5609320"/>
              <a:gd name="connsiteX3" fmla="*/ 3910192 w 3912966"/>
              <a:gd name="connsiteY3" fmla="*/ 4703381 h 5609320"/>
              <a:gd name="connsiteX4" fmla="*/ 3868863 w 3912966"/>
              <a:gd name="connsiteY4" fmla="*/ 5609320 h 5609320"/>
              <a:gd name="connsiteX5" fmla="*/ 0 w 3912966"/>
              <a:gd name="connsiteY5" fmla="*/ 5571143 h 5609320"/>
              <a:gd name="connsiteX0" fmla="*/ 0 w 3915790"/>
              <a:gd name="connsiteY0" fmla="*/ 5571143 h 5593663"/>
              <a:gd name="connsiteX1" fmla="*/ 2886084 w 3915790"/>
              <a:gd name="connsiteY1" fmla="*/ 0 h 5593663"/>
              <a:gd name="connsiteX2" fmla="*/ 3910886 w 3915790"/>
              <a:gd name="connsiteY2" fmla="*/ 2012295 h 5593663"/>
              <a:gd name="connsiteX3" fmla="*/ 3910192 w 3915790"/>
              <a:gd name="connsiteY3" fmla="*/ 4703381 h 5593663"/>
              <a:gd name="connsiteX4" fmla="*/ 3915790 w 3915790"/>
              <a:gd name="connsiteY4" fmla="*/ 5593663 h 5593663"/>
              <a:gd name="connsiteX5" fmla="*/ 0 w 3915790"/>
              <a:gd name="connsiteY5" fmla="*/ 5571143 h 5593663"/>
              <a:gd name="connsiteX0" fmla="*/ 0 w 3916271"/>
              <a:gd name="connsiteY0" fmla="*/ 5571143 h 5593663"/>
              <a:gd name="connsiteX1" fmla="*/ 2886084 w 3916271"/>
              <a:gd name="connsiteY1" fmla="*/ 0 h 5593663"/>
              <a:gd name="connsiteX2" fmla="*/ 3910886 w 3916271"/>
              <a:gd name="connsiteY2" fmla="*/ 2012295 h 5593663"/>
              <a:gd name="connsiteX3" fmla="*/ 3910192 w 3916271"/>
              <a:gd name="connsiteY3" fmla="*/ 4703381 h 5593663"/>
              <a:gd name="connsiteX4" fmla="*/ 3915790 w 3916271"/>
              <a:gd name="connsiteY4" fmla="*/ 5593663 h 5593663"/>
              <a:gd name="connsiteX5" fmla="*/ 0 w 3916271"/>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4148574 h 4171094"/>
              <a:gd name="connsiteX1" fmla="*/ 2153516 w 3919583"/>
              <a:gd name="connsiteY1" fmla="*/ 0 h 4171094"/>
              <a:gd name="connsiteX2" fmla="*/ 3914014 w 3919583"/>
              <a:gd name="connsiteY2" fmla="*/ 602252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9583"/>
              <a:gd name="connsiteY0" fmla="*/ 4148574 h 4171094"/>
              <a:gd name="connsiteX1" fmla="*/ 2153516 w 3919583"/>
              <a:gd name="connsiteY1" fmla="*/ 0 h 4171094"/>
              <a:gd name="connsiteX2" fmla="*/ 2170505 w 3919583"/>
              <a:gd name="connsiteY2" fmla="*/ 1892836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5793"/>
              <a:gd name="connsiteY0" fmla="*/ 4148574 h 4171094"/>
              <a:gd name="connsiteX1" fmla="*/ 2153516 w 3915793"/>
              <a:gd name="connsiteY1" fmla="*/ 0 h 4171094"/>
              <a:gd name="connsiteX2" fmla="*/ 2170505 w 3915793"/>
              <a:gd name="connsiteY2" fmla="*/ 1892836 h 4171094"/>
              <a:gd name="connsiteX3" fmla="*/ 2190725 w 3915793"/>
              <a:gd name="connsiteY3" fmla="*/ 3265165 h 4171094"/>
              <a:gd name="connsiteX4" fmla="*/ 3915790 w 3915793"/>
              <a:gd name="connsiteY4" fmla="*/ 4171094 h 4171094"/>
              <a:gd name="connsiteX5" fmla="*/ 0 w 3915793"/>
              <a:gd name="connsiteY5" fmla="*/ 4148574 h 4171094"/>
              <a:gd name="connsiteX0" fmla="*/ 0 w 3963302"/>
              <a:gd name="connsiteY0" fmla="*/ 4148574 h 4171094"/>
              <a:gd name="connsiteX1" fmla="*/ 2153516 w 3963302"/>
              <a:gd name="connsiteY1" fmla="*/ 0 h 4171094"/>
              <a:gd name="connsiteX2" fmla="*/ 2170505 w 3963302"/>
              <a:gd name="connsiteY2" fmla="*/ 1892836 h 4171094"/>
              <a:gd name="connsiteX3" fmla="*/ 3915790 w 3963302"/>
              <a:gd name="connsiteY3" fmla="*/ 4171094 h 4171094"/>
              <a:gd name="connsiteX4" fmla="*/ 0 w 3963302"/>
              <a:gd name="connsiteY4" fmla="*/ 4148574 h 4171094"/>
              <a:gd name="connsiteX0" fmla="*/ 0 w 3971475"/>
              <a:gd name="connsiteY0" fmla="*/ 4148574 h 4171094"/>
              <a:gd name="connsiteX1" fmla="*/ 2153516 w 3971475"/>
              <a:gd name="connsiteY1" fmla="*/ 0 h 4171094"/>
              <a:gd name="connsiteX2" fmla="*/ 3915790 w 3971475"/>
              <a:gd name="connsiteY2" fmla="*/ 4171094 h 4171094"/>
              <a:gd name="connsiteX3" fmla="*/ 0 w 3971475"/>
              <a:gd name="connsiteY3" fmla="*/ 4148574 h 4171094"/>
              <a:gd name="connsiteX0" fmla="*/ 0 w 2530710"/>
              <a:gd name="connsiteY0" fmla="*/ 4148574 h 4171098"/>
              <a:gd name="connsiteX1" fmla="*/ 2153516 w 2530710"/>
              <a:gd name="connsiteY1" fmla="*/ 0 h 4171098"/>
              <a:gd name="connsiteX2" fmla="*/ 2128327 w 2530710"/>
              <a:gd name="connsiteY2" fmla="*/ 4171098 h 4171098"/>
              <a:gd name="connsiteX3" fmla="*/ 0 w 2530710"/>
              <a:gd name="connsiteY3" fmla="*/ 4148574 h 4171098"/>
              <a:gd name="connsiteX0" fmla="*/ 0 w 2438750"/>
              <a:gd name="connsiteY0" fmla="*/ 4148574 h 4171098"/>
              <a:gd name="connsiteX1" fmla="*/ 2153516 w 2438750"/>
              <a:gd name="connsiteY1" fmla="*/ 0 h 4171098"/>
              <a:gd name="connsiteX2" fmla="*/ 2128327 w 2438750"/>
              <a:gd name="connsiteY2" fmla="*/ 4171098 h 4171098"/>
              <a:gd name="connsiteX3" fmla="*/ 0 w 2438750"/>
              <a:gd name="connsiteY3" fmla="*/ 4148574 h 4171098"/>
              <a:gd name="connsiteX0" fmla="*/ 0 w 2153516"/>
              <a:gd name="connsiteY0" fmla="*/ 4148574 h 4171098"/>
              <a:gd name="connsiteX1" fmla="*/ 2153516 w 2153516"/>
              <a:gd name="connsiteY1" fmla="*/ 0 h 4171098"/>
              <a:gd name="connsiteX2" fmla="*/ 2128327 w 2153516"/>
              <a:gd name="connsiteY2" fmla="*/ 4171098 h 4171098"/>
              <a:gd name="connsiteX3" fmla="*/ 0 w 2153516"/>
              <a:gd name="connsiteY3" fmla="*/ 4148574 h 4171098"/>
              <a:gd name="connsiteX0" fmla="*/ 0 w 2155023"/>
              <a:gd name="connsiteY0" fmla="*/ 4148574 h 4171098"/>
              <a:gd name="connsiteX1" fmla="*/ 2153516 w 2155023"/>
              <a:gd name="connsiteY1" fmla="*/ 0 h 4171098"/>
              <a:gd name="connsiteX2" fmla="*/ 2128327 w 2155023"/>
              <a:gd name="connsiteY2" fmla="*/ 4171098 h 4171098"/>
              <a:gd name="connsiteX3" fmla="*/ 0 w 2155023"/>
              <a:gd name="connsiteY3" fmla="*/ 4148574 h 4171098"/>
              <a:gd name="connsiteX0" fmla="*/ 0 w 2161634"/>
              <a:gd name="connsiteY0" fmla="*/ 4148574 h 4171098"/>
              <a:gd name="connsiteX1" fmla="*/ 2153516 w 2161634"/>
              <a:gd name="connsiteY1" fmla="*/ 0 h 4171098"/>
              <a:gd name="connsiteX2" fmla="*/ 2157630 w 2161634"/>
              <a:gd name="connsiteY2" fmla="*/ 4171098 h 4171098"/>
              <a:gd name="connsiteX3" fmla="*/ 0 w 2161634"/>
              <a:gd name="connsiteY3" fmla="*/ 4148574 h 4171098"/>
              <a:gd name="connsiteX0" fmla="*/ 0 w 2161634"/>
              <a:gd name="connsiteY0" fmla="*/ 4163240 h 4171098"/>
              <a:gd name="connsiteX1" fmla="*/ 2153516 w 2161634"/>
              <a:gd name="connsiteY1" fmla="*/ 0 h 4171098"/>
              <a:gd name="connsiteX2" fmla="*/ 2157630 w 2161634"/>
              <a:gd name="connsiteY2" fmla="*/ 4171098 h 4171098"/>
              <a:gd name="connsiteX3" fmla="*/ 0 w 2161634"/>
              <a:gd name="connsiteY3" fmla="*/ 4163240 h 4171098"/>
              <a:gd name="connsiteX0" fmla="*/ 0 w 2168034"/>
              <a:gd name="connsiteY0" fmla="*/ 4174397 h 4182255"/>
              <a:gd name="connsiteX1" fmla="*/ 2164660 w 2168034"/>
              <a:gd name="connsiteY1" fmla="*/ 0 h 4182255"/>
              <a:gd name="connsiteX2" fmla="*/ 2157630 w 2168034"/>
              <a:gd name="connsiteY2" fmla="*/ 4182255 h 4182255"/>
              <a:gd name="connsiteX3" fmla="*/ 0 w 2168034"/>
              <a:gd name="connsiteY3" fmla="*/ 4174397 h 4182255"/>
              <a:gd name="connsiteX0" fmla="*/ 0 w 2164660"/>
              <a:gd name="connsiteY0" fmla="*/ 4174397 h 4182255"/>
              <a:gd name="connsiteX1" fmla="*/ 2164660 w 2164660"/>
              <a:gd name="connsiteY1" fmla="*/ 0 h 4182255"/>
              <a:gd name="connsiteX2" fmla="*/ 2157630 w 2164660"/>
              <a:gd name="connsiteY2" fmla="*/ 4182255 h 4182255"/>
              <a:gd name="connsiteX3" fmla="*/ 0 w 2164660"/>
              <a:gd name="connsiteY3" fmla="*/ 4174397 h 4182255"/>
              <a:gd name="connsiteX0" fmla="*/ 0 w 2166133"/>
              <a:gd name="connsiteY0" fmla="*/ 4174397 h 4182255"/>
              <a:gd name="connsiteX1" fmla="*/ 2164660 w 2166133"/>
              <a:gd name="connsiteY1" fmla="*/ 0 h 4182255"/>
              <a:gd name="connsiteX2" fmla="*/ 2163203 w 2166133"/>
              <a:gd name="connsiteY2" fmla="*/ 4182255 h 4182255"/>
              <a:gd name="connsiteX3" fmla="*/ 0 w 2166133"/>
              <a:gd name="connsiteY3" fmla="*/ 4174397 h 4182255"/>
              <a:gd name="connsiteX0" fmla="*/ 0 w 2164660"/>
              <a:gd name="connsiteY0" fmla="*/ 4174397 h 4182255"/>
              <a:gd name="connsiteX1" fmla="*/ 2164660 w 2164660"/>
              <a:gd name="connsiteY1" fmla="*/ 0 h 4182255"/>
              <a:gd name="connsiteX2" fmla="*/ 2163203 w 2164660"/>
              <a:gd name="connsiteY2" fmla="*/ 4182255 h 4182255"/>
              <a:gd name="connsiteX3" fmla="*/ 0 w 2164660"/>
              <a:gd name="connsiteY3" fmla="*/ 4174397 h 4182255"/>
              <a:gd name="connsiteX0" fmla="*/ 0 w 2164660"/>
              <a:gd name="connsiteY0" fmla="*/ 4174397 h 4187832"/>
              <a:gd name="connsiteX1" fmla="*/ 2164660 w 2164660"/>
              <a:gd name="connsiteY1" fmla="*/ 0 h 4187832"/>
              <a:gd name="connsiteX2" fmla="*/ 2163203 w 2164660"/>
              <a:gd name="connsiteY2" fmla="*/ 4187832 h 4187832"/>
              <a:gd name="connsiteX3" fmla="*/ 0 w 2164660"/>
              <a:gd name="connsiteY3" fmla="*/ 4174397 h 4187832"/>
              <a:gd name="connsiteX0" fmla="*/ 0 w 2165734"/>
              <a:gd name="connsiteY0" fmla="*/ 4174397 h 4187832"/>
              <a:gd name="connsiteX1" fmla="*/ 2164660 w 2165734"/>
              <a:gd name="connsiteY1" fmla="*/ 0 h 4187832"/>
              <a:gd name="connsiteX2" fmla="*/ 2163203 w 2165734"/>
              <a:gd name="connsiteY2" fmla="*/ 4187832 h 4187832"/>
              <a:gd name="connsiteX3" fmla="*/ 0 w 2165734"/>
              <a:gd name="connsiteY3" fmla="*/ 4174397 h 4187832"/>
            </a:gdLst>
            <a:ahLst/>
            <a:cxnLst>
              <a:cxn ang="0">
                <a:pos x="connsiteX0" y="connsiteY0"/>
              </a:cxn>
              <a:cxn ang="0">
                <a:pos x="connsiteX1" y="connsiteY1"/>
              </a:cxn>
              <a:cxn ang="0">
                <a:pos x="connsiteX2" y="connsiteY2"/>
              </a:cxn>
              <a:cxn ang="0">
                <a:pos x="connsiteX3" y="connsiteY3"/>
              </a:cxn>
            </a:cxnLst>
            <a:rect l="l" t="t" r="r" b="b"/>
            <a:pathLst>
              <a:path w="2165734" h="4187832">
                <a:moveTo>
                  <a:pt x="0" y="4174397"/>
                </a:moveTo>
                <a:lnTo>
                  <a:pt x="2164660" y="0"/>
                </a:lnTo>
                <a:cubicBezTo>
                  <a:pt x="2167064" y="1400325"/>
                  <a:pt x="2164923" y="2810636"/>
                  <a:pt x="2163203" y="4187832"/>
                </a:cubicBezTo>
                <a:lnTo>
                  <a:pt x="0" y="4174397"/>
                </a:lnTo>
                <a:close/>
              </a:path>
            </a:pathLst>
          </a:custGeom>
          <a:gradFill flip="none" rotWithShape="1">
            <a:gsLst>
              <a:gs pos="91000">
                <a:srgbClr val="004D6F">
                  <a:alpha val="5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12" name="Triangle isocèle 7"/>
          <p:cNvSpPr/>
          <p:nvPr userDrawn="1"/>
        </p:nvSpPr>
        <p:spPr>
          <a:xfrm rot="16200000">
            <a:off x="8415064" y="-184611"/>
            <a:ext cx="542117" cy="917174"/>
          </a:xfrm>
          <a:custGeom>
            <a:avLst/>
            <a:gdLst>
              <a:gd name="connsiteX0" fmla="*/ 0 w 4540840"/>
              <a:gd name="connsiteY0" fmla="*/ 4404897 h 4404897"/>
              <a:gd name="connsiteX1" fmla="*/ 2270420 w 4540840"/>
              <a:gd name="connsiteY1" fmla="*/ 0 h 4404897"/>
              <a:gd name="connsiteX2" fmla="*/ 4540840 w 4540840"/>
              <a:gd name="connsiteY2" fmla="*/ 4404897 h 4404897"/>
              <a:gd name="connsiteX3" fmla="*/ 0 w 4540840"/>
              <a:gd name="connsiteY3"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0 w 4540840"/>
              <a:gd name="connsiteY4"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2933996 w 4540840"/>
              <a:gd name="connsiteY4" fmla="*/ 4404420 h 4404897"/>
              <a:gd name="connsiteX5" fmla="*/ 0 w 4540840"/>
              <a:gd name="connsiteY5" fmla="*/ 4404897 h 4404897"/>
              <a:gd name="connsiteX0" fmla="*/ 0 w 2933997"/>
              <a:gd name="connsiteY0" fmla="*/ 4404897 h 4404897"/>
              <a:gd name="connsiteX1" fmla="*/ 2270420 w 2933997"/>
              <a:gd name="connsiteY1" fmla="*/ 0 h 4404897"/>
              <a:gd name="connsiteX2" fmla="*/ 2933997 w 2933997"/>
              <a:gd name="connsiteY2" fmla="*/ 1284148 h 4404897"/>
              <a:gd name="connsiteX3" fmla="*/ 2933573 w 2933997"/>
              <a:gd name="connsiteY3" fmla="*/ 3532921 h 4404897"/>
              <a:gd name="connsiteX4" fmla="*/ 2933996 w 2933997"/>
              <a:gd name="connsiteY4" fmla="*/ 4404420 h 4404897"/>
              <a:gd name="connsiteX5" fmla="*/ 0 w 2933997"/>
              <a:gd name="connsiteY5" fmla="*/ 4404897 h 4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997" h="4404897">
                <a:moveTo>
                  <a:pt x="0" y="4404897"/>
                </a:moveTo>
                <a:lnTo>
                  <a:pt x="2270420" y="0"/>
                </a:lnTo>
                <a:cubicBezTo>
                  <a:pt x="2493183" y="426477"/>
                  <a:pt x="2711234" y="857671"/>
                  <a:pt x="2933997" y="1284148"/>
                </a:cubicBezTo>
                <a:cubicBezTo>
                  <a:pt x="2933856" y="2033739"/>
                  <a:pt x="2933714" y="2783330"/>
                  <a:pt x="2933573" y="3532921"/>
                </a:cubicBezTo>
                <a:lnTo>
                  <a:pt x="2933996" y="4404420"/>
                </a:lnTo>
                <a:lnTo>
                  <a:pt x="0" y="4404897"/>
                </a:lnTo>
                <a:close/>
              </a:path>
            </a:pathLst>
          </a:custGeom>
          <a:gradFill flip="none" rotWithShape="1">
            <a:gsLst>
              <a:gs pos="91000">
                <a:srgbClr val="004D6F">
                  <a:alpha val="6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13" name="Triangle isocèle 12"/>
          <p:cNvSpPr/>
          <p:nvPr userDrawn="1"/>
        </p:nvSpPr>
        <p:spPr>
          <a:xfrm rot="16200000">
            <a:off x="8490797" y="9746"/>
            <a:ext cx="623545" cy="684275"/>
          </a:xfrm>
          <a:prstGeom prst="triangle">
            <a:avLst/>
          </a:prstGeom>
          <a:gradFill flip="none" rotWithShape="1">
            <a:gsLst>
              <a:gs pos="81000">
                <a:srgbClr val="004D6F">
                  <a:alpha val="48000"/>
                </a:srgbClr>
              </a:gs>
              <a:gs pos="27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14" name="Picture 4" descr="S:\serv_com\01_CHARTE-INSA-Rennes\2014\08_Modèles-PPT\Triangle-bas.ep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42646"/>
          <a:stretch/>
        </p:blipFill>
        <p:spPr bwMode="auto">
          <a:xfrm>
            <a:off x="1619671" y="6614550"/>
            <a:ext cx="1008113" cy="243449"/>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userDrawn="1"/>
        </p:nvSpPr>
        <p:spPr>
          <a:xfrm>
            <a:off x="107504" y="6462721"/>
            <a:ext cx="2448272" cy="261610"/>
          </a:xfrm>
          <a:prstGeom prst="rect">
            <a:avLst/>
          </a:prstGeom>
          <a:noFill/>
        </p:spPr>
        <p:txBody>
          <a:bodyPr wrap="square" rtlCol="0">
            <a:spAutoFit/>
          </a:bodyPr>
          <a:lstStyle/>
          <a:p>
            <a:r>
              <a:rPr lang="fr-FR" sz="1100" i="1" dirty="0" smtClean="0"/>
              <a:t>Page </a:t>
            </a:r>
            <a:fld id="{6AF8A896-0154-4ADC-8206-0B747D25ED3B}" type="slidenum">
              <a:rPr lang="fr-FR" sz="1100" i="1" smtClean="0"/>
              <a:pPr/>
              <a:t>‹N°›</a:t>
            </a:fld>
            <a:endParaRPr lang="fr-FR" sz="1100" i="1"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5_Titre et contenu">
    <p:spTree>
      <p:nvGrpSpPr>
        <p:cNvPr id="1" name=""/>
        <p:cNvGrpSpPr/>
        <p:nvPr/>
      </p:nvGrpSpPr>
      <p:grpSpPr>
        <a:xfrm>
          <a:off x="0" y="0"/>
          <a:ext cx="0" cy="0"/>
          <a:chOff x="0" y="0"/>
          <a:chExt cx="0" cy="0"/>
        </a:xfrm>
      </p:grpSpPr>
      <p:sp>
        <p:nvSpPr>
          <p:cNvPr id="15" name="Espace réservé du contenu 2"/>
          <p:cNvSpPr>
            <a:spLocks noGrp="1"/>
          </p:cNvSpPr>
          <p:nvPr>
            <p:ph idx="1" hasCustomPrompt="1"/>
          </p:nvPr>
        </p:nvSpPr>
        <p:spPr>
          <a:xfrm>
            <a:off x="377633" y="1333549"/>
            <a:ext cx="8424936" cy="4687739"/>
          </a:xfrm>
          <a:prstGeom prst="rect">
            <a:avLst/>
          </a:prstGeom>
        </p:spPr>
        <p:txBody>
          <a:bodyPr/>
          <a:lstStyle>
            <a:lvl1pPr>
              <a:lnSpc>
                <a:spcPct val="150000"/>
              </a:lnSpc>
              <a:defRPr sz="1600" b="1">
                <a:solidFill>
                  <a:schemeClr val="tx1"/>
                </a:solidFill>
                <a:latin typeface="Arial" pitchFamily="34" charset="0"/>
                <a:cs typeface="Arial" pitchFamily="34" charset="0"/>
              </a:defRPr>
            </a:lvl1pPr>
            <a:lvl2pPr marL="457200" indent="0">
              <a:lnSpc>
                <a:spcPct val="150000"/>
              </a:lnSpc>
              <a:buNone/>
              <a:defRPr sz="1400" baseline="0">
                <a:solidFill>
                  <a:srgbClr val="004D6F"/>
                </a:solidFill>
                <a:latin typeface="Arial" pitchFamily="34" charset="0"/>
                <a:cs typeface="Arial" pitchFamily="34" charset="0"/>
              </a:defRPr>
            </a:lvl2pPr>
            <a:lvl3pPr marL="914400" indent="0">
              <a:lnSpc>
                <a:spcPct val="150000"/>
              </a:lnSpc>
              <a:spcBef>
                <a:spcPts val="2400"/>
              </a:spcBef>
              <a:buNone/>
              <a:defRPr sz="1800">
                <a:solidFill>
                  <a:srgbClr val="587F8E"/>
                </a:solidFill>
                <a:latin typeface="Arial" pitchFamily="34" charset="0"/>
                <a:cs typeface="Arial" pitchFamily="34" charset="0"/>
              </a:defRPr>
            </a:lvl3pPr>
          </a:lstStyle>
          <a:p>
            <a:pPr lvl="0"/>
            <a:r>
              <a:rPr lang="fr-FR" dirty="0" smtClean="0"/>
              <a:t>Item 1</a:t>
            </a:r>
          </a:p>
          <a:p>
            <a:pPr lvl="1"/>
            <a:r>
              <a:rPr lang="fr-FR" dirty="0" smtClean="0"/>
              <a:t>Sous - item 1.1</a:t>
            </a:r>
          </a:p>
          <a:p>
            <a:pPr lvl="1"/>
            <a:endParaRPr lang="fr-FR" dirty="0" smtClean="0"/>
          </a:p>
        </p:txBody>
      </p:sp>
      <p:sp>
        <p:nvSpPr>
          <p:cNvPr id="16" name="Titre 11"/>
          <p:cNvSpPr>
            <a:spLocks noGrp="1"/>
          </p:cNvSpPr>
          <p:nvPr>
            <p:ph type="title" hasCustomPrompt="1"/>
          </p:nvPr>
        </p:nvSpPr>
        <p:spPr>
          <a:xfrm>
            <a:off x="2736304" y="6429862"/>
            <a:ext cx="5652120" cy="239498"/>
          </a:xfrm>
          <a:prstGeom prst="rect">
            <a:avLst/>
          </a:prstGeom>
        </p:spPr>
        <p:txBody>
          <a:bodyPr anchor="ctr"/>
          <a:lstStyle>
            <a:lvl1pPr algn="l">
              <a:defRPr sz="1050" b="0" baseline="0">
                <a:solidFill>
                  <a:srgbClr val="B2B2B2"/>
                </a:solidFill>
                <a:latin typeface="Arial" pitchFamily="34" charset="0"/>
                <a:cs typeface="Arial" pitchFamily="34" charset="0"/>
              </a:defRPr>
            </a:lvl1pPr>
          </a:lstStyle>
          <a:p>
            <a:r>
              <a:rPr lang="fr-FR" dirty="0" smtClean="0"/>
              <a:t>Soutenance de stage NOM Prénom</a:t>
            </a:r>
            <a:endParaRPr lang="fr-FR" dirty="0"/>
          </a:p>
        </p:txBody>
      </p:sp>
      <p:sp>
        <p:nvSpPr>
          <p:cNvPr id="17" name="Espace réservé du texte 12"/>
          <p:cNvSpPr>
            <a:spLocks noGrp="1"/>
          </p:cNvSpPr>
          <p:nvPr>
            <p:ph type="body" sz="quarter" idx="13" hasCustomPrompt="1"/>
          </p:nvPr>
        </p:nvSpPr>
        <p:spPr>
          <a:xfrm>
            <a:off x="1835696" y="121926"/>
            <a:ext cx="4608512" cy="423109"/>
          </a:xfrm>
          <a:prstGeom prst="rect">
            <a:avLst/>
          </a:prstGeom>
        </p:spPr>
        <p:txBody>
          <a:bodyPr/>
          <a:lstStyle>
            <a:lvl1pPr marL="0" indent="0" algn="r">
              <a:buFontTx/>
              <a:buNone/>
              <a:defRPr sz="1600" b="1" baseline="0">
                <a:solidFill>
                  <a:schemeClr val="tx1"/>
                </a:solidFill>
                <a:latin typeface="Arial" pitchFamily="34" charset="0"/>
                <a:cs typeface="Arial" pitchFamily="34" charset="0"/>
              </a:defRPr>
            </a:lvl1pPr>
          </a:lstStyle>
          <a:p>
            <a:pPr lvl="0"/>
            <a:r>
              <a:rPr lang="fr-FR" dirty="0" smtClean="0"/>
              <a:t>Titre de page</a:t>
            </a:r>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52641" y="221949"/>
            <a:ext cx="1365908" cy="296059"/>
          </a:xfrm>
          <a:prstGeom prst="rect">
            <a:avLst/>
          </a:prstGeom>
          <a:noFill/>
          <a:extLst>
            <a:ext uri="{909E8E84-426E-40DD-AFC4-6F175D3DCCD1}">
              <a14:hiddenFill xmlns:a14="http://schemas.microsoft.com/office/drawing/2010/main">
                <a:solidFill>
                  <a:srgbClr val="FFFFFF"/>
                </a:solidFill>
              </a14:hiddenFill>
            </a:ext>
          </a:extLst>
        </p:spPr>
      </p:pic>
      <p:sp>
        <p:nvSpPr>
          <p:cNvPr id="6" name="Triangle isocèle 10"/>
          <p:cNvSpPr/>
          <p:nvPr userDrawn="1"/>
        </p:nvSpPr>
        <p:spPr>
          <a:xfrm rot="16200000">
            <a:off x="7004517" y="-797387"/>
            <a:ext cx="1342487" cy="2933821"/>
          </a:xfrm>
          <a:custGeom>
            <a:avLst/>
            <a:gdLst>
              <a:gd name="connsiteX0" fmla="*/ 0 w 7304492"/>
              <a:gd name="connsiteY0" fmla="*/ 7085811 h 7085811"/>
              <a:gd name="connsiteX1" fmla="*/ 3652246 w 7304492"/>
              <a:gd name="connsiteY1" fmla="*/ 0 h 7085811"/>
              <a:gd name="connsiteX2" fmla="*/ 7304492 w 7304492"/>
              <a:gd name="connsiteY2" fmla="*/ 7085811 h 7085811"/>
              <a:gd name="connsiteX3" fmla="*/ 0 w 7304492"/>
              <a:gd name="connsiteY3" fmla="*/ 7085811 h 7085811"/>
              <a:gd name="connsiteX0" fmla="*/ 0 w 7304492"/>
              <a:gd name="connsiteY0" fmla="*/ 7085811 h 7085811"/>
              <a:gd name="connsiteX1" fmla="*/ 3652246 w 7304492"/>
              <a:gd name="connsiteY1" fmla="*/ 0 h 7085811"/>
              <a:gd name="connsiteX2" fmla="*/ 4862555 w 7304492"/>
              <a:gd name="connsiteY2" fmla="*/ 2355029 h 7085811"/>
              <a:gd name="connsiteX3" fmla="*/ 7304492 w 7304492"/>
              <a:gd name="connsiteY3" fmla="*/ 7085811 h 7085811"/>
              <a:gd name="connsiteX4" fmla="*/ 0 w 7304492"/>
              <a:gd name="connsiteY4" fmla="*/ 7085811 h 7085811"/>
              <a:gd name="connsiteX0" fmla="*/ 0 w 7304492"/>
              <a:gd name="connsiteY0" fmla="*/ 7085811 h 7092282"/>
              <a:gd name="connsiteX1" fmla="*/ 3652246 w 7304492"/>
              <a:gd name="connsiteY1" fmla="*/ 0 h 7092282"/>
              <a:gd name="connsiteX2" fmla="*/ 4862555 w 7304492"/>
              <a:gd name="connsiteY2" fmla="*/ 2355029 h 7092282"/>
              <a:gd name="connsiteX3" fmla="*/ 7304492 w 7304492"/>
              <a:gd name="connsiteY3" fmla="*/ 7085811 h 7092282"/>
              <a:gd name="connsiteX4" fmla="*/ 4840524 w 7304492"/>
              <a:gd name="connsiteY4" fmla="*/ 7092282 h 7092282"/>
              <a:gd name="connsiteX5" fmla="*/ 0 w 7304492"/>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47730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57148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111136"/>
              <a:gd name="connsiteX1" fmla="*/ 3652246 w 4862555"/>
              <a:gd name="connsiteY1" fmla="*/ 0 h 7111136"/>
              <a:gd name="connsiteX2" fmla="*/ 4862555 w 4862555"/>
              <a:gd name="connsiteY2" fmla="*/ 2355029 h 7111136"/>
              <a:gd name="connsiteX3" fmla="*/ 4857148 w 4862555"/>
              <a:gd name="connsiteY3" fmla="*/ 4794303 h 7111136"/>
              <a:gd name="connsiteX4" fmla="*/ 4859360 w 4862555"/>
              <a:gd name="connsiteY4" fmla="*/ 7111136 h 7111136"/>
              <a:gd name="connsiteX5" fmla="*/ 0 w 4862555"/>
              <a:gd name="connsiteY5" fmla="*/ 7085811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4303 h 7111136"/>
              <a:gd name="connsiteX4" fmla="*/ 4873486 w 4876681"/>
              <a:gd name="connsiteY4" fmla="*/ 7111136 h 7111136"/>
              <a:gd name="connsiteX5" fmla="*/ 0 w 4876681"/>
              <a:gd name="connsiteY5" fmla="*/ 7104665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9016 h 7111136"/>
              <a:gd name="connsiteX4" fmla="*/ 4873486 w 4876681"/>
              <a:gd name="connsiteY4" fmla="*/ 7111136 h 7111136"/>
              <a:gd name="connsiteX5" fmla="*/ 0 w 4876681"/>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73486"/>
              <a:gd name="connsiteY0" fmla="*/ 7104665 h 7111136"/>
              <a:gd name="connsiteX1" fmla="*/ 3666372 w 4873486"/>
              <a:gd name="connsiteY1" fmla="*/ 0 h 7111136"/>
              <a:gd name="connsiteX2" fmla="*/ 4871972 w 4873486"/>
              <a:gd name="connsiteY2" fmla="*/ 2326748 h 7111136"/>
              <a:gd name="connsiteX3" fmla="*/ 4871274 w 4873486"/>
              <a:gd name="connsiteY3" fmla="*/ 4799016 h 7111136"/>
              <a:gd name="connsiteX4" fmla="*/ 4873486 w 4873486"/>
              <a:gd name="connsiteY4" fmla="*/ 7111136 h 7111136"/>
              <a:gd name="connsiteX5" fmla="*/ 0 w 4873486"/>
              <a:gd name="connsiteY5" fmla="*/ 7104665 h 7111136"/>
              <a:gd name="connsiteX0" fmla="*/ 0 w 4875163"/>
              <a:gd name="connsiteY0" fmla="*/ 7104665 h 7111136"/>
              <a:gd name="connsiteX1" fmla="*/ 3666372 w 4875163"/>
              <a:gd name="connsiteY1" fmla="*/ 0 h 7111136"/>
              <a:gd name="connsiteX2" fmla="*/ 4871972 w 4875163"/>
              <a:gd name="connsiteY2" fmla="*/ 2326748 h 7111136"/>
              <a:gd name="connsiteX3" fmla="*/ 4871274 w 4875163"/>
              <a:gd name="connsiteY3" fmla="*/ 4799016 h 7111136"/>
              <a:gd name="connsiteX4" fmla="*/ 4873486 w 4875163"/>
              <a:gd name="connsiteY4" fmla="*/ 7111136 h 7111136"/>
              <a:gd name="connsiteX5" fmla="*/ 0 w 4875163"/>
              <a:gd name="connsiteY5" fmla="*/ 7104665 h 7111136"/>
              <a:gd name="connsiteX0" fmla="*/ 0 w 4984444"/>
              <a:gd name="connsiteY0" fmla="*/ 7104665 h 7111136"/>
              <a:gd name="connsiteX1" fmla="*/ 3666372 w 4984444"/>
              <a:gd name="connsiteY1" fmla="*/ 0 h 7111136"/>
              <a:gd name="connsiteX2" fmla="*/ 4871972 w 4984444"/>
              <a:gd name="connsiteY2" fmla="*/ 2326748 h 7111136"/>
              <a:gd name="connsiteX3" fmla="*/ 4984287 w 4984444"/>
              <a:gd name="connsiteY3" fmla="*/ 4817872 h 7111136"/>
              <a:gd name="connsiteX4" fmla="*/ 4873486 w 4984444"/>
              <a:gd name="connsiteY4" fmla="*/ 7111136 h 7111136"/>
              <a:gd name="connsiteX5" fmla="*/ 0 w 4984444"/>
              <a:gd name="connsiteY5" fmla="*/ 7104665 h 7111136"/>
              <a:gd name="connsiteX0" fmla="*/ 0 w 4875164"/>
              <a:gd name="connsiteY0" fmla="*/ 7104665 h 7111136"/>
              <a:gd name="connsiteX1" fmla="*/ 3666372 w 4875164"/>
              <a:gd name="connsiteY1" fmla="*/ 0 h 7111136"/>
              <a:gd name="connsiteX2" fmla="*/ 4871972 w 4875164"/>
              <a:gd name="connsiteY2" fmla="*/ 2326748 h 7111136"/>
              <a:gd name="connsiteX3" fmla="*/ 4871276 w 4875164"/>
              <a:gd name="connsiteY3" fmla="*/ 4836728 h 7111136"/>
              <a:gd name="connsiteX4" fmla="*/ 4873486 w 4875164"/>
              <a:gd name="connsiteY4" fmla="*/ 7111136 h 7111136"/>
              <a:gd name="connsiteX5" fmla="*/ 0 w 4875164"/>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871276 w 4873486"/>
              <a:gd name="connsiteY3" fmla="*/ 4836728 h 7111136"/>
              <a:gd name="connsiteX4" fmla="*/ 4873486 w 4873486"/>
              <a:gd name="connsiteY4" fmla="*/ 7111136 h 7111136"/>
              <a:gd name="connsiteX5" fmla="*/ 0 w 4873486"/>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719025 w 4873486"/>
              <a:gd name="connsiteY3" fmla="*/ 4693853 h 7111136"/>
              <a:gd name="connsiteX4" fmla="*/ 4873486 w 4873486"/>
              <a:gd name="connsiteY4" fmla="*/ 7111136 h 7111136"/>
              <a:gd name="connsiteX5" fmla="*/ 0 w 4873486"/>
              <a:gd name="connsiteY5" fmla="*/ 7104665 h 7111136"/>
              <a:gd name="connsiteX0" fmla="*/ 0 w 4720435"/>
              <a:gd name="connsiteY0" fmla="*/ 7104665 h 7104665"/>
              <a:gd name="connsiteX1" fmla="*/ 3666372 w 4720435"/>
              <a:gd name="connsiteY1" fmla="*/ 0 h 7104665"/>
              <a:gd name="connsiteX2" fmla="*/ 4710205 w 4720435"/>
              <a:gd name="connsiteY2" fmla="*/ 2021948 h 7104665"/>
              <a:gd name="connsiteX3" fmla="*/ 4719025 w 4720435"/>
              <a:gd name="connsiteY3" fmla="*/ 4693853 h 7104665"/>
              <a:gd name="connsiteX4" fmla="*/ 4711719 w 4720435"/>
              <a:gd name="connsiteY4" fmla="*/ 5606186 h 7104665"/>
              <a:gd name="connsiteX5" fmla="*/ 0 w 4720435"/>
              <a:gd name="connsiteY5" fmla="*/ 7104665 h 7104665"/>
              <a:gd name="connsiteX0" fmla="*/ 0 w 3940147"/>
              <a:gd name="connsiteY0" fmla="*/ 5571143 h 5606186"/>
              <a:gd name="connsiteX1" fmla="*/ 2886084 w 3940147"/>
              <a:gd name="connsiteY1" fmla="*/ 0 h 5606186"/>
              <a:gd name="connsiteX2" fmla="*/ 3929917 w 3940147"/>
              <a:gd name="connsiteY2" fmla="*/ 2021948 h 5606186"/>
              <a:gd name="connsiteX3" fmla="*/ 3938737 w 3940147"/>
              <a:gd name="connsiteY3" fmla="*/ 4693853 h 5606186"/>
              <a:gd name="connsiteX4" fmla="*/ 3931431 w 3940147"/>
              <a:gd name="connsiteY4" fmla="*/ 5606186 h 5606186"/>
              <a:gd name="connsiteX5" fmla="*/ 0 w 3940147"/>
              <a:gd name="connsiteY5" fmla="*/ 5571143 h 5606186"/>
              <a:gd name="connsiteX0" fmla="*/ 0 w 3939313"/>
              <a:gd name="connsiteY0" fmla="*/ 5571143 h 5606186"/>
              <a:gd name="connsiteX1" fmla="*/ 2886084 w 3939313"/>
              <a:gd name="connsiteY1" fmla="*/ 0 h 5606186"/>
              <a:gd name="connsiteX2" fmla="*/ 3910886 w 3939313"/>
              <a:gd name="connsiteY2" fmla="*/ 2002898 h 5606186"/>
              <a:gd name="connsiteX3" fmla="*/ 3938737 w 3939313"/>
              <a:gd name="connsiteY3" fmla="*/ 4693853 h 5606186"/>
              <a:gd name="connsiteX4" fmla="*/ 3931431 w 3939313"/>
              <a:gd name="connsiteY4" fmla="*/ 5606186 h 5606186"/>
              <a:gd name="connsiteX5" fmla="*/ 0 w 3939313"/>
              <a:gd name="connsiteY5" fmla="*/ 5571143 h 5606186"/>
              <a:gd name="connsiteX0" fmla="*/ 0 w 3931431"/>
              <a:gd name="connsiteY0" fmla="*/ 5571143 h 5606186"/>
              <a:gd name="connsiteX1" fmla="*/ 2886084 w 3931431"/>
              <a:gd name="connsiteY1" fmla="*/ 0 h 5606186"/>
              <a:gd name="connsiteX2" fmla="*/ 3910886 w 3931431"/>
              <a:gd name="connsiteY2" fmla="*/ 2002898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12966"/>
              <a:gd name="connsiteY0" fmla="*/ 5571143 h 5609320"/>
              <a:gd name="connsiteX1" fmla="*/ 2886084 w 3912966"/>
              <a:gd name="connsiteY1" fmla="*/ 0 h 5609320"/>
              <a:gd name="connsiteX2" fmla="*/ 3910886 w 3912966"/>
              <a:gd name="connsiteY2" fmla="*/ 2012295 h 5609320"/>
              <a:gd name="connsiteX3" fmla="*/ 3910192 w 3912966"/>
              <a:gd name="connsiteY3" fmla="*/ 4703381 h 5609320"/>
              <a:gd name="connsiteX4" fmla="*/ 3868863 w 3912966"/>
              <a:gd name="connsiteY4" fmla="*/ 5609320 h 5609320"/>
              <a:gd name="connsiteX5" fmla="*/ 0 w 3912966"/>
              <a:gd name="connsiteY5" fmla="*/ 5571143 h 5609320"/>
              <a:gd name="connsiteX0" fmla="*/ 0 w 3915790"/>
              <a:gd name="connsiteY0" fmla="*/ 5571143 h 5593663"/>
              <a:gd name="connsiteX1" fmla="*/ 2886084 w 3915790"/>
              <a:gd name="connsiteY1" fmla="*/ 0 h 5593663"/>
              <a:gd name="connsiteX2" fmla="*/ 3910886 w 3915790"/>
              <a:gd name="connsiteY2" fmla="*/ 2012295 h 5593663"/>
              <a:gd name="connsiteX3" fmla="*/ 3910192 w 3915790"/>
              <a:gd name="connsiteY3" fmla="*/ 4703381 h 5593663"/>
              <a:gd name="connsiteX4" fmla="*/ 3915790 w 3915790"/>
              <a:gd name="connsiteY4" fmla="*/ 5593663 h 5593663"/>
              <a:gd name="connsiteX5" fmla="*/ 0 w 3915790"/>
              <a:gd name="connsiteY5" fmla="*/ 5571143 h 5593663"/>
              <a:gd name="connsiteX0" fmla="*/ 0 w 3916271"/>
              <a:gd name="connsiteY0" fmla="*/ 5571143 h 5593663"/>
              <a:gd name="connsiteX1" fmla="*/ 2886084 w 3916271"/>
              <a:gd name="connsiteY1" fmla="*/ 0 h 5593663"/>
              <a:gd name="connsiteX2" fmla="*/ 3910886 w 3916271"/>
              <a:gd name="connsiteY2" fmla="*/ 2012295 h 5593663"/>
              <a:gd name="connsiteX3" fmla="*/ 3910192 w 3916271"/>
              <a:gd name="connsiteY3" fmla="*/ 4703381 h 5593663"/>
              <a:gd name="connsiteX4" fmla="*/ 3915790 w 3916271"/>
              <a:gd name="connsiteY4" fmla="*/ 5593663 h 5593663"/>
              <a:gd name="connsiteX5" fmla="*/ 0 w 3916271"/>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4148574 h 4171094"/>
              <a:gd name="connsiteX1" fmla="*/ 2153516 w 3919583"/>
              <a:gd name="connsiteY1" fmla="*/ 0 h 4171094"/>
              <a:gd name="connsiteX2" fmla="*/ 3914014 w 3919583"/>
              <a:gd name="connsiteY2" fmla="*/ 602252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9583"/>
              <a:gd name="connsiteY0" fmla="*/ 4148574 h 4171094"/>
              <a:gd name="connsiteX1" fmla="*/ 2153516 w 3919583"/>
              <a:gd name="connsiteY1" fmla="*/ 0 h 4171094"/>
              <a:gd name="connsiteX2" fmla="*/ 2170505 w 3919583"/>
              <a:gd name="connsiteY2" fmla="*/ 1892836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5793"/>
              <a:gd name="connsiteY0" fmla="*/ 4148574 h 4171094"/>
              <a:gd name="connsiteX1" fmla="*/ 2153516 w 3915793"/>
              <a:gd name="connsiteY1" fmla="*/ 0 h 4171094"/>
              <a:gd name="connsiteX2" fmla="*/ 2170505 w 3915793"/>
              <a:gd name="connsiteY2" fmla="*/ 1892836 h 4171094"/>
              <a:gd name="connsiteX3" fmla="*/ 2190725 w 3915793"/>
              <a:gd name="connsiteY3" fmla="*/ 3265165 h 4171094"/>
              <a:gd name="connsiteX4" fmla="*/ 3915790 w 3915793"/>
              <a:gd name="connsiteY4" fmla="*/ 4171094 h 4171094"/>
              <a:gd name="connsiteX5" fmla="*/ 0 w 3915793"/>
              <a:gd name="connsiteY5" fmla="*/ 4148574 h 4171094"/>
              <a:gd name="connsiteX0" fmla="*/ 0 w 3963302"/>
              <a:gd name="connsiteY0" fmla="*/ 4148574 h 4171094"/>
              <a:gd name="connsiteX1" fmla="*/ 2153516 w 3963302"/>
              <a:gd name="connsiteY1" fmla="*/ 0 h 4171094"/>
              <a:gd name="connsiteX2" fmla="*/ 2170505 w 3963302"/>
              <a:gd name="connsiteY2" fmla="*/ 1892836 h 4171094"/>
              <a:gd name="connsiteX3" fmla="*/ 3915790 w 3963302"/>
              <a:gd name="connsiteY3" fmla="*/ 4171094 h 4171094"/>
              <a:gd name="connsiteX4" fmla="*/ 0 w 3963302"/>
              <a:gd name="connsiteY4" fmla="*/ 4148574 h 4171094"/>
              <a:gd name="connsiteX0" fmla="*/ 0 w 3971475"/>
              <a:gd name="connsiteY0" fmla="*/ 4148574 h 4171094"/>
              <a:gd name="connsiteX1" fmla="*/ 2153516 w 3971475"/>
              <a:gd name="connsiteY1" fmla="*/ 0 h 4171094"/>
              <a:gd name="connsiteX2" fmla="*/ 3915790 w 3971475"/>
              <a:gd name="connsiteY2" fmla="*/ 4171094 h 4171094"/>
              <a:gd name="connsiteX3" fmla="*/ 0 w 3971475"/>
              <a:gd name="connsiteY3" fmla="*/ 4148574 h 4171094"/>
              <a:gd name="connsiteX0" fmla="*/ 0 w 2530710"/>
              <a:gd name="connsiteY0" fmla="*/ 4148574 h 4171098"/>
              <a:gd name="connsiteX1" fmla="*/ 2153516 w 2530710"/>
              <a:gd name="connsiteY1" fmla="*/ 0 h 4171098"/>
              <a:gd name="connsiteX2" fmla="*/ 2128327 w 2530710"/>
              <a:gd name="connsiteY2" fmla="*/ 4171098 h 4171098"/>
              <a:gd name="connsiteX3" fmla="*/ 0 w 2530710"/>
              <a:gd name="connsiteY3" fmla="*/ 4148574 h 4171098"/>
              <a:gd name="connsiteX0" fmla="*/ 0 w 2438750"/>
              <a:gd name="connsiteY0" fmla="*/ 4148574 h 4171098"/>
              <a:gd name="connsiteX1" fmla="*/ 2153516 w 2438750"/>
              <a:gd name="connsiteY1" fmla="*/ 0 h 4171098"/>
              <a:gd name="connsiteX2" fmla="*/ 2128327 w 2438750"/>
              <a:gd name="connsiteY2" fmla="*/ 4171098 h 4171098"/>
              <a:gd name="connsiteX3" fmla="*/ 0 w 2438750"/>
              <a:gd name="connsiteY3" fmla="*/ 4148574 h 4171098"/>
              <a:gd name="connsiteX0" fmla="*/ 0 w 2153516"/>
              <a:gd name="connsiteY0" fmla="*/ 4148574 h 4171098"/>
              <a:gd name="connsiteX1" fmla="*/ 2153516 w 2153516"/>
              <a:gd name="connsiteY1" fmla="*/ 0 h 4171098"/>
              <a:gd name="connsiteX2" fmla="*/ 2128327 w 2153516"/>
              <a:gd name="connsiteY2" fmla="*/ 4171098 h 4171098"/>
              <a:gd name="connsiteX3" fmla="*/ 0 w 2153516"/>
              <a:gd name="connsiteY3" fmla="*/ 4148574 h 4171098"/>
              <a:gd name="connsiteX0" fmla="*/ 0 w 2155023"/>
              <a:gd name="connsiteY0" fmla="*/ 4148574 h 4171098"/>
              <a:gd name="connsiteX1" fmla="*/ 2153516 w 2155023"/>
              <a:gd name="connsiteY1" fmla="*/ 0 h 4171098"/>
              <a:gd name="connsiteX2" fmla="*/ 2128327 w 2155023"/>
              <a:gd name="connsiteY2" fmla="*/ 4171098 h 4171098"/>
              <a:gd name="connsiteX3" fmla="*/ 0 w 2155023"/>
              <a:gd name="connsiteY3" fmla="*/ 4148574 h 4171098"/>
              <a:gd name="connsiteX0" fmla="*/ 0 w 2161634"/>
              <a:gd name="connsiteY0" fmla="*/ 4148574 h 4171098"/>
              <a:gd name="connsiteX1" fmla="*/ 2153516 w 2161634"/>
              <a:gd name="connsiteY1" fmla="*/ 0 h 4171098"/>
              <a:gd name="connsiteX2" fmla="*/ 2157630 w 2161634"/>
              <a:gd name="connsiteY2" fmla="*/ 4171098 h 4171098"/>
              <a:gd name="connsiteX3" fmla="*/ 0 w 2161634"/>
              <a:gd name="connsiteY3" fmla="*/ 4148574 h 4171098"/>
              <a:gd name="connsiteX0" fmla="*/ 0 w 2161634"/>
              <a:gd name="connsiteY0" fmla="*/ 4163240 h 4171098"/>
              <a:gd name="connsiteX1" fmla="*/ 2153516 w 2161634"/>
              <a:gd name="connsiteY1" fmla="*/ 0 h 4171098"/>
              <a:gd name="connsiteX2" fmla="*/ 2157630 w 2161634"/>
              <a:gd name="connsiteY2" fmla="*/ 4171098 h 4171098"/>
              <a:gd name="connsiteX3" fmla="*/ 0 w 2161634"/>
              <a:gd name="connsiteY3" fmla="*/ 4163240 h 4171098"/>
              <a:gd name="connsiteX0" fmla="*/ 0 w 2168034"/>
              <a:gd name="connsiteY0" fmla="*/ 4174397 h 4182255"/>
              <a:gd name="connsiteX1" fmla="*/ 2164660 w 2168034"/>
              <a:gd name="connsiteY1" fmla="*/ 0 h 4182255"/>
              <a:gd name="connsiteX2" fmla="*/ 2157630 w 2168034"/>
              <a:gd name="connsiteY2" fmla="*/ 4182255 h 4182255"/>
              <a:gd name="connsiteX3" fmla="*/ 0 w 2168034"/>
              <a:gd name="connsiteY3" fmla="*/ 4174397 h 4182255"/>
              <a:gd name="connsiteX0" fmla="*/ 0 w 2164660"/>
              <a:gd name="connsiteY0" fmla="*/ 4174397 h 4182255"/>
              <a:gd name="connsiteX1" fmla="*/ 2164660 w 2164660"/>
              <a:gd name="connsiteY1" fmla="*/ 0 h 4182255"/>
              <a:gd name="connsiteX2" fmla="*/ 2157630 w 2164660"/>
              <a:gd name="connsiteY2" fmla="*/ 4182255 h 4182255"/>
              <a:gd name="connsiteX3" fmla="*/ 0 w 2164660"/>
              <a:gd name="connsiteY3" fmla="*/ 4174397 h 4182255"/>
              <a:gd name="connsiteX0" fmla="*/ 0 w 2166133"/>
              <a:gd name="connsiteY0" fmla="*/ 4174397 h 4182255"/>
              <a:gd name="connsiteX1" fmla="*/ 2164660 w 2166133"/>
              <a:gd name="connsiteY1" fmla="*/ 0 h 4182255"/>
              <a:gd name="connsiteX2" fmla="*/ 2163203 w 2166133"/>
              <a:gd name="connsiteY2" fmla="*/ 4182255 h 4182255"/>
              <a:gd name="connsiteX3" fmla="*/ 0 w 2166133"/>
              <a:gd name="connsiteY3" fmla="*/ 4174397 h 4182255"/>
              <a:gd name="connsiteX0" fmla="*/ 0 w 2164660"/>
              <a:gd name="connsiteY0" fmla="*/ 4174397 h 4182255"/>
              <a:gd name="connsiteX1" fmla="*/ 2164660 w 2164660"/>
              <a:gd name="connsiteY1" fmla="*/ 0 h 4182255"/>
              <a:gd name="connsiteX2" fmla="*/ 2163203 w 2164660"/>
              <a:gd name="connsiteY2" fmla="*/ 4182255 h 4182255"/>
              <a:gd name="connsiteX3" fmla="*/ 0 w 2164660"/>
              <a:gd name="connsiteY3" fmla="*/ 4174397 h 4182255"/>
              <a:gd name="connsiteX0" fmla="*/ 0 w 2164660"/>
              <a:gd name="connsiteY0" fmla="*/ 4174397 h 4187832"/>
              <a:gd name="connsiteX1" fmla="*/ 2164660 w 2164660"/>
              <a:gd name="connsiteY1" fmla="*/ 0 h 4187832"/>
              <a:gd name="connsiteX2" fmla="*/ 2163203 w 2164660"/>
              <a:gd name="connsiteY2" fmla="*/ 4187832 h 4187832"/>
              <a:gd name="connsiteX3" fmla="*/ 0 w 2164660"/>
              <a:gd name="connsiteY3" fmla="*/ 4174397 h 4187832"/>
              <a:gd name="connsiteX0" fmla="*/ 0 w 2165734"/>
              <a:gd name="connsiteY0" fmla="*/ 4174397 h 4187832"/>
              <a:gd name="connsiteX1" fmla="*/ 2164660 w 2165734"/>
              <a:gd name="connsiteY1" fmla="*/ 0 h 4187832"/>
              <a:gd name="connsiteX2" fmla="*/ 2163203 w 2165734"/>
              <a:gd name="connsiteY2" fmla="*/ 4187832 h 4187832"/>
              <a:gd name="connsiteX3" fmla="*/ 0 w 2165734"/>
              <a:gd name="connsiteY3" fmla="*/ 4174397 h 4187832"/>
            </a:gdLst>
            <a:ahLst/>
            <a:cxnLst>
              <a:cxn ang="0">
                <a:pos x="connsiteX0" y="connsiteY0"/>
              </a:cxn>
              <a:cxn ang="0">
                <a:pos x="connsiteX1" y="connsiteY1"/>
              </a:cxn>
              <a:cxn ang="0">
                <a:pos x="connsiteX2" y="connsiteY2"/>
              </a:cxn>
              <a:cxn ang="0">
                <a:pos x="connsiteX3" y="connsiteY3"/>
              </a:cxn>
            </a:cxnLst>
            <a:rect l="l" t="t" r="r" b="b"/>
            <a:pathLst>
              <a:path w="2165734" h="4187832">
                <a:moveTo>
                  <a:pt x="0" y="4174397"/>
                </a:moveTo>
                <a:lnTo>
                  <a:pt x="2164660" y="0"/>
                </a:lnTo>
                <a:cubicBezTo>
                  <a:pt x="2167064" y="1400325"/>
                  <a:pt x="2164923" y="2810636"/>
                  <a:pt x="2163203" y="4187832"/>
                </a:cubicBezTo>
                <a:lnTo>
                  <a:pt x="0" y="4174397"/>
                </a:lnTo>
                <a:close/>
              </a:path>
            </a:pathLst>
          </a:custGeom>
          <a:gradFill flip="none" rotWithShape="1">
            <a:gsLst>
              <a:gs pos="91000">
                <a:srgbClr val="004D6F">
                  <a:alpha val="5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7" name="Triangle isocèle 7"/>
          <p:cNvSpPr/>
          <p:nvPr userDrawn="1"/>
        </p:nvSpPr>
        <p:spPr>
          <a:xfrm rot="16200000">
            <a:off x="8415064" y="-184611"/>
            <a:ext cx="542117" cy="917174"/>
          </a:xfrm>
          <a:custGeom>
            <a:avLst/>
            <a:gdLst>
              <a:gd name="connsiteX0" fmla="*/ 0 w 4540840"/>
              <a:gd name="connsiteY0" fmla="*/ 4404897 h 4404897"/>
              <a:gd name="connsiteX1" fmla="*/ 2270420 w 4540840"/>
              <a:gd name="connsiteY1" fmla="*/ 0 h 4404897"/>
              <a:gd name="connsiteX2" fmla="*/ 4540840 w 4540840"/>
              <a:gd name="connsiteY2" fmla="*/ 4404897 h 4404897"/>
              <a:gd name="connsiteX3" fmla="*/ 0 w 4540840"/>
              <a:gd name="connsiteY3"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0 w 4540840"/>
              <a:gd name="connsiteY4"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2933996 w 4540840"/>
              <a:gd name="connsiteY4" fmla="*/ 4404420 h 4404897"/>
              <a:gd name="connsiteX5" fmla="*/ 0 w 4540840"/>
              <a:gd name="connsiteY5" fmla="*/ 4404897 h 4404897"/>
              <a:gd name="connsiteX0" fmla="*/ 0 w 2933997"/>
              <a:gd name="connsiteY0" fmla="*/ 4404897 h 4404897"/>
              <a:gd name="connsiteX1" fmla="*/ 2270420 w 2933997"/>
              <a:gd name="connsiteY1" fmla="*/ 0 h 4404897"/>
              <a:gd name="connsiteX2" fmla="*/ 2933997 w 2933997"/>
              <a:gd name="connsiteY2" fmla="*/ 1284148 h 4404897"/>
              <a:gd name="connsiteX3" fmla="*/ 2933573 w 2933997"/>
              <a:gd name="connsiteY3" fmla="*/ 3532921 h 4404897"/>
              <a:gd name="connsiteX4" fmla="*/ 2933996 w 2933997"/>
              <a:gd name="connsiteY4" fmla="*/ 4404420 h 4404897"/>
              <a:gd name="connsiteX5" fmla="*/ 0 w 2933997"/>
              <a:gd name="connsiteY5" fmla="*/ 4404897 h 4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997" h="4404897">
                <a:moveTo>
                  <a:pt x="0" y="4404897"/>
                </a:moveTo>
                <a:lnTo>
                  <a:pt x="2270420" y="0"/>
                </a:lnTo>
                <a:cubicBezTo>
                  <a:pt x="2493183" y="426477"/>
                  <a:pt x="2711234" y="857671"/>
                  <a:pt x="2933997" y="1284148"/>
                </a:cubicBezTo>
                <a:cubicBezTo>
                  <a:pt x="2933856" y="2033739"/>
                  <a:pt x="2933714" y="2783330"/>
                  <a:pt x="2933573" y="3532921"/>
                </a:cubicBezTo>
                <a:lnTo>
                  <a:pt x="2933996" y="4404420"/>
                </a:lnTo>
                <a:lnTo>
                  <a:pt x="0" y="4404897"/>
                </a:lnTo>
                <a:close/>
              </a:path>
            </a:pathLst>
          </a:custGeom>
          <a:gradFill flip="none" rotWithShape="1">
            <a:gsLst>
              <a:gs pos="91000">
                <a:srgbClr val="004D6F">
                  <a:alpha val="6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8" name="Triangle isocèle 7"/>
          <p:cNvSpPr/>
          <p:nvPr userDrawn="1"/>
        </p:nvSpPr>
        <p:spPr>
          <a:xfrm rot="16200000">
            <a:off x="8490797" y="9746"/>
            <a:ext cx="623545" cy="684275"/>
          </a:xfrm>
          <a:prstGeom prst="triangle">
            <a:avLst/>
          </a:prstGeom>
          <a:gradFill flip="none" rotWithShape="1">
            <a:gsLst>
              <a:gs pos="81000">
                <a:srgbClr val="004D6F">
                  <a:alpha val="48000"/>
                </a:srgbClr>
              </a:gs>
              <a:gs pos="27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9" name="Picture 4" descr="S:\serv_com\01_CHARTE-INSA-Rennes\2014\08_Modèles-PPT\Triangle-bas.eps"/>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2646"/>
          <a:stretch/>
        </p:blipFill>
        <p:spPr bwMode="auto">
          <a:xfrm>
            <a:off x="1619671" y="6614550"/>
            <a:ext cx="1008113" cy="24344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userDrawn="1"/>
        </p:nvSpPr>
        <p:spPr>
          <a:xfrm>
            <a:off x="107504" y="6462721"/>
            <a:ext cx="2448272" cy="261610"/>
          </a:xfrm>
          <a:prstGeom prst="rect">
            <a:avLst/>
          </a:prstGeom>
          <a:noFill/>
        </p:spPr>
        <p:txBody>
          <a:bodyPr wrap="square" rtlCol="0">
            <a:spAutoFit/>
          </a:bodyPr>
          <a:lstStyle/>
          <a:p>
            <a:r>
              <a:rPr lang="fr-FR" sz="1100" i="1" dirty="0" smtClean="0"/>
              <a:t>Page </a:t>
            </a:r>
            <a:fld id="{6AF8A896-0154-4ADC-8206-0B747D25ED3B}" type="slidenum">
              <a:rPr lang="fr-FR" sz="1100" i="1" smtClean="0"/>
              <a:t>‹N°›</a:t>
            </a:fld>
            <a:endParaRPr lang="fr-FR" sz="1100" i="1" dirty="0"/>
          </a:p>
        </p:txBody>
      </p:sp>
    </p:spTree>
    <p:extLst>
      <p:ext uri="{BB962C8B-B14F-4D97-AF65-F5344CB8AC3E}">
        <p14:creationId xmlns:p14="http://schemas.microsoft.com/office/powerpoint/2010/main" val="2791538040"/>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6_Titre et contenu">
    <p:spTree>
      <p:nvGrpSpPr>
        <p:cNvPr id="1" name=""/>
        <p:cNvGrpSpPr/>
        <p:nvPr/>
      </p:nvGrpSpPr>
      <p:grpSpPr>
        <a:xfrm>
          <a:off x="0" y="0"/>
          <a:ext cx="0" cy="0"/>
          <a:chOff x="0" y="0"/>
          <a:chExt cx="0" cy="0"/>
        </a:xfrm>
      </p:grpSpPr>
      <p:sp>
        <p:nvSpPr>
          <p:cNvPr id="15" name="Espace réservé du contenu 2"/>
          <p:cNvSpPr>
            <a:spLocks noGrp="1"/>
          </p:cNvSpPr>
          <p:nvPr>
            <p:ph idx="1" hasCustomPrompt="1"/>
          </p:nvPr>
        </p:nvSpPr>
        <p:spPr>
          <a:xfrm>
            <a:off x="377633" y="1333549"/>
            <a:ext cx="8424936" cy="4687739"/>
          </a:xfrm>
          <a:prstGeom prst="rect">
            <a:avLst/>
          </a:prstGeom>
        </p:spPr>
        <p:txBody>
          <a:bodyPr/>
          <a:lstStyle>
            <a:lvl1pPr>
              <a:lnSpc>
                <a:spcPct val="150000"/>
              </a:lnSpc>
              <a:defRPr sz="1600" b="1">
                <a:solidFill>
                  <a:schemeClr val="tx1"/>
                </a:solidFill>
                <a:latin typeface="Arial" pitchFamily="34" charset="0"/>
                <a:cs typeface="Arial" pitchFamily="34" charset="0"/>
              </a:defRPr>
            </a:lvl1pPr>
            <a:lvl2pPr marL="457200" indent="0">
              <a:lnSpc>
                <a:spcPct val="150000"/>
              </a:lnSpc>
              <a:buNone/>
              <a:defRPr sz="1400" baseline="0">
                <a:solidFill>
                  <a:srgbClr val="004D6F"/>
                </a:solidFill>
                <a:latin typeface="Arial" pitchFamily="34" charset="0"/>
                <a:cs typeface="Arial" pitchFamily="34" charset="0"/>
              </a:defRPr>
            </a:lvl2pPr>
            <a:lvl3pPr marL="914400" indent="0">
              <a:lnSpc>
                <a:spcPct val="150000"/>
              </a:lnSpc>
              <a:spcBef>
                <a:spcPts val="2400"/>
              </a:spcBef>
              <a:buNone/>
              <a:defRPr sz="1800">
                <a:solidFill>
                  <a:srgbClr val="587F8E"/>
                </a:solidFill>
                <a:latin typeface="Arial" pitchFamily="34" charset="0"/>
                <a:cs typeface="Arial" pitchFamily="34" charset="0"/>
              </a:defRPr>
            </a:lvl3pPr>
          </a:lstStyle>
          <a:p>
            <a:pPr lvl="0"/>
            <a:r>
              <a:rPr lang="fr-FR" dirty="0" smtClean="0"/>
              <a:t>Item 1</a:t>
            </a:r>
          </a:p>
          <a:p>
            <a:pPr lvl="1"/>
            <a:r>
              <a:rPr lang="fr-FR" dirty="0" smtClean="0"/>
              <a:t>Sous - item 1.1</a:t>
            </a:r>
          </a:p>
          <a:p>
            <a:pPr lvl="1"/>
            <a:endParaRPr lang="fr-FR" dirty="0" smtClean="0"/>
          </a:p>
        </p:txBody>
      </p:sp>
      <p:sp>
        <p:nvSpPr>
          <p:cNvPr id="16" name="Titre 11"/>
          <p:cNvSpPr>
            <a:spLocks noGrp="1"/>
          </p:cNvSpPr>
          <p:nvPr>
            <p:ph type="title" hasCustomPrompt="1"/>
          </p:nvPr>
        </p:nvSpPr>
        <p:spPr>
          <a:xfrm>
            <a:off x="2736304" y="6429862"/>
            <a:ext cx="5652120" cy="239498"/>
          </a:xfrm>
          <a:prstGeom prst="rect">
            <a:avLst/>
          </a:prstGeom>
        </p:spPr>
        <p:txBody>
          <a:bodyPr anchor="ctr"/>
          <a:lstStyle>
            <a:lvl1pPr algn="l">
              <a:defRPr sz="1050" b="0" baseline="0">
                <a:solidFill>
                  <a:srgbClr val="B2B2B2"/>
                </a:solidFill>
                <a:latin typeface="Arial" pitchFamily="34" charset="0"/>
                <a:cs typeface="Arial" pitchFamily="34" charset="0"/>
              </a:defRPr>
            </a:lvl1pPr>
          </a:lstStyle>
          <a:p>
            <a:r>
              <a:rPr lang="fr-FR" dirty="0" smtClean="0"/>
              <a:t>Soutenance de stage NOM Prénom</a:t>
            </a:r>
            <a:endParaRPr lang="fr-FR" dirty="0"/>
          </a:p>
        </p:txBody>
      </p:sp>
      <p:sp>
        <p:nvSpPr>
          <p:cNvPr id="17" name="Espace réservé du texte 12"/>
          <p:cNvSpPr>
            <a:spLocks noGrp="1"/>
          </p:cNvSpPr>
          <p:nvPr>
            <p:ph type="body" sz="quarter" idx="13" hasCustomPrompt="1"/>
          </p:nvPr>
        </p:nvSpPr>
        <p:spPr>
          <a:xfrm>
            <a:off x="1835696" y="121926"/>
            <a:ext cx="4608512" cy="423109"/>
          </a:xfrm>
          <a:prstGeom prst="rect">
            <a:avLst/>
          </a:prstGeom>
        </p:spPr>
        <p:txBody>
          <a:bodyPr/>
          <a:lstStyle>
            <a:lvl1pPr marL="0" indent="0" algn="r">
              <a:buFontTx/>
              <a:buNone/>
              <a:defRPr sz="1600" b="1" baseline="0">
                <a:solidFill>
                  <a:schemeClr val="tx1"/>
                </a:solidFill>
                <a:latin typeface="Arial" pitchFamily="34" charset="0"/>
                <a:cs typeface="Arial" pitchFamily="34" charset="0"/>
              </a:defRPr>
            </a:lvl1pPr>
          </a:lstStyle>
          <a:p>
            <a:pPr lvl="0"/>
            <a:r>
              <a:rPr lang="fr-FR" dirty="0" smtClean="0"/>
              <a:t>Titre de page</a:t>
            </a:r>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52641" y="221949"/>
            <a:ext cx="1365908" cy="296059"/>
          </a:xfrm>
          <a:prstGeom prst="rect">
            <a:avLst/>
          </a:prstGeom>
          <a:noFill/>
          <a:extLst>
            <a:ext uri="{909E8E84-426E-40DD-AFC4-6F175D3DCCD1}">
              <a14:hiddenFill xmlns:a14="http://schemas.microsoft.com/office/drawing/2010/main">
                <a:solidFill>
                  <a:srgbClr val="FFFFFF"/>
                </a:solidFill>
              </a14:hiddenFill>
            </a:ext>
          </a:extLst>
        </p:spPr>
      </p:pic>
      <p:sp>
        <p:nvSpPr>
          <p:cNvPr id="6" name="Triangle isocèle 10"/>
          <p:cNvSpPr/>
          <p:nvPr userDrawn="1"/>
        </p:nvSpPr>
        <p:spPr>
          <a:xfrm rot="16200000">
            <a:off x="7004517" y="-797387"/>
            <a:ext cx="1342487" cy="2933821"/>
          </a:xfrm>
          <a:custGeom>
            <a:avLst/>
            <a:gdLst>
              <a:gd name="connsiteX0" fmla="*/ 0 w 7304492"/>
              <a:gd name="connsiteY0" fmla="*/ 7085811 h 7085811"/>
              <a:gd name="connsiteX1" fmla="*/ 3652246 w 7304492"/>
              <a:gd name="connsiteY1" fmla="*/ 0 h 7085811"/>
              <a:gd name="connsiteX2" fmla="*/ 7304492 w 7304492"/>
              <a:gd name="connsiteY2" fmla="*/ 7085811 h 7085811"/>
              <a:gd name="connsiteX3" fmla="*/ 0 w 7304492"/>
              <a:gd name="connsiteY3" fmla="*/ 7085811 h 7085811"/>
              <a:gd name="connsiteX0" fmla="*/ 0 w 7304492"/>
              <a:gd name="connsiteY0" fmla="*/ 7085811 h 7085811"/>
              <a:gd name="connsiteX1" fmla="*/ 3652246 w 7304492"/>
              <a:gd name="connsiteY1" fmla="*/ 0 h 7085811"/>
              <a:gd name="connsiteX2" fmla="*/ 4862555 w 7304492"/>
              <a:gd name="connsiteY2" fmla="*/ 2355029 h 7085811"/>
              <a:gd name="connsiteX3" fmla="*/ 7304492 w 7304492"/>
              <a:gd name="connsiteY3" fmla="*/ 7085811 h 7085811"/>
              <a:gd name="connsiteX4" fmla="*/ 0 w 7304492"/>
              <a:gd name="connsiteY4" fmla="*/ 7085811 h 7085811"/>
              <a:gd name="connsiteX0" fmla="*/ 0 w 7304492"/>
              <a:gd name="connsiteY0" fmla="*/ 7085811 h 7092282"/>
              <a:gd name="connsiteX1" fmla="*/ 3652246 w 7304492"/>
              <a:gd name="connsiteY1" fmla="*/ 0 h 7092282"/>
              <a:gd name="connsiteX2" fmla="*/ 4862555 w 7304492"/>
              <a:gd name="connsiteY2" fmla="*/ 2355029 h 7092282"/>
              <a:gd name="connsiteX3" fmla="*/ 7304492 w 7304492"/>
              <a:gd name="connsiteY3" fmla="*/ 7085811 h 7092282"/>
              <a:gd name="connsiteX4" fmla="*/ 4840524 w 7304492"/>
              <a:gd name="connsiteY4" fmla="*/ 7092282 h 7092282"/>
              <a:gd name="connsiteX5" fmla="*/ 0 w 7304492"/>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47730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57148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111136"/>
              <a:gd name="connsiteX1" fmla="*/ 3652246 w 4862555"/>
              <a:gd name="connsiteY1" fmla="*/ 0 h 7111136"/>
              <a:gd name="connsiteX2" fmla="*/ 4862555 w 4862555"/>
              <a:gd name="connsiteY2" fmla="*/ 2355029 h 7111136"/>
              <a:gd name="connsiteX3" fmla="*/ 4857148 w 4862555"/>
              <a:gd name="connsiteY3" fmla="*/ 4794303 h 7111136"/>
              <a:gd name="connsiteX4" fmla="*/ 4859360 w 4862555"/>
              <a:gd name="connsiteY4" fmla="*/ 7111136 h 7111136"/>
              <a:gd name="connsiteX5" fmla="*/ 0 w 4862555"/>
              <a:gd name="connsiteY5" fmla="*/ 7085811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4303 h 7111136"/>
              <a:gd name="connsiteX4" fmla="*/ 4873486 w 4876681"/>
              <a:gd name="connsiteY4" fmla="*/ 7111136 h 7111136"/>
              <a:gd name="connsiteX5" fmla="*/ 0 w 4876681"/>
              <a:gd name="connsiteY5" fmla="*/ 7104665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9016 h 7111136"/>
              <a:gd name="connsiteX4" fmla="*/ 4873486 w 4876681"/>
              <a:gd name="connsiteY4" fmla="*/ 7111136 h 7111136"/>
              <a:gd name="connsiteX5" fmla="*/ 0 w 4876681"/>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73486"/>
              <a:gd name="connsiteY0" fmla="*/ 7104665 h 7111136"/>
              <a:gd name="connsiteX1" fmla="*/ 3666372 w 4873486"/>
              <a:gd name="connsiteY1" fmla="*/ 0 h 7111136"/>
              <a:gd name="connsiteX2" fmla="*/ 4871972 w 4873486"/>
              <a:gd name="connsiteY2" fmla="*/ 2326748 h 7111136"/>
              <a:gd name="connsiteX3" fmla="*/ 4871274 w 4873486"/>
              <a:gd name="connsiteY3" fmla="*/ 4799016 h 7111136"/>
              <a:gd name="connsiteX4" fmla="*/ 4873486 w 4873486"/>
              <a:gd name="connsiteY4" fmla="*/ 7111136 h 7111136"/>
              <a:gd name="connsiteX5" fmla="*/ 0 w 4873486"/>
              <a:gd name="connsiteY5" fmla="*/ 7104665 h 7111136"/>
              <a:gd name="connsiteX0" fmla="*/ 0 w 4875163"/>
              <a:gd name="connsiteY0" fmla="*/ 7104665 h 7111136"/>
              <a:gd name="connsiteX1" fmla="*/ 3666372 w 4875163"/>
              <a:gd name="connsiteY1" fmla="*/ 0 h 7111136"/>
              <a:gd name="connsiteX2" fmla="*/ 4871972 w 4875163"/>
              <a:gd name="connsiteY2" fmla="*/ 2326748 h 7111136"/>
              <a:gd name="connsiteX3" fmla="*/ 4871274 w 4875163"/>
              <a:gd name="connsiteY3" fmla="*/ 4799016 h 7111136"/>
              <a:gd name="connsiteX4" fmla="*/ 4873486 w 4875163"/>
              <a:gd name="connsiteY4" fmla="*/ 7111136 h 7111136"/>
              <a:gd name="connsiteX5" fmla="*/ 0 w 4875163"/>
              <a:gd name="connsiteY5" fmla="*/ 7104665 h 7111136"/>
              <a:gd name="connsiteX0" fmla="*/ 0 w 4984444"/>
              <a:gd name="connsiteY0" fmla="*/ 7104665 h 7111136"/>
              <a:gd name="connsiteX1" fmla="*/ 3666372 w 4984444"/>
              <a:gd name="connsiteY1" fmla="*/ 0 h 7111136"/>
              <a:gd name="connsiteX2" fmla="*/ 4871972 w 4984444"/>
              <a:gd name="connsiteY2" fmla="*/ 2326748 h 7111136"/>
              <a:gd name="connsiteX3" fmla="*/ 4984287 w 4984444"/>
              <a:gd name="connsiteY3" fmla="*/ 4817872 h 7111136"/>
              <a:gd name="connsiteX4" fmla="*/ 4873486 w 4984444"/>
              <a:gd name="connsiteY4" fmla="*/ 7111136 h 7111136"/>
              <a:gd name="connsiteX5" fmla="*/ 0 w 4984444"/>
              <a:gd name="connsiteY5" fmla="*/ 7104665 h 7111136"/>
              <a:gd name="connsiteX0" fmla="*/ 0 w 4875164"/>
              <a:gd name="connsiteY0" fmla="*/ 7104665 h 7111136"/>
              <a:gd name="connsiteX1" fmla="*/ 3666372 w 4875164"/>
              <a:gd name="connsiteY1" fmla="*/ 0 h 7111136"/>
              <a:gd name="connsiteX2" fmla="*/ 4871972 w 4875164"/>
              <a:gd name="connsiteY2" fmla="*/ 2326748 h 7111136"/>
              <a:gd name="connsiteX3" fmla="*/ 4871276 w 4875164"/>
              <a:gd name="connsiteY3" fmla="*/ 4836728 h 7111136"/>
              <a:gd name="connsiteX4" fmla="*/ 4873486 w 4875164"/>
              <a:gd name="connsiteY4" fmla="*/ 7111136 h 7111136"/>
              <a:gd name="connsiteX5" fmla="*/ 0 w 4875164"/>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871276 w 4873486"/>
              <a:gd name="connsiteY3" fmla="*/ 4836728 h 7111136"/>
              <a:gd name="connsiteX4" fmla="*/ 4873486 w 4873486"/>
              <a:gd name="connsiteY4" fmla="*/ 7111136 h 7111136"/>
              <a:gd name="connsiteX5" fmla="*/ 0 w 4873486"/>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719025 w 4873486"/>
              <a:gd name="connsiteY3" fmla="*/ 4693853 h 7111136"/>
              <a:gd name="connsiteX4" fmla="*/ 4873486 w 4873486"/>
              <a:gd name="connsiteY4" fmla="*/ 7111136 h 7111136"/>
              <a:gd name="connsiteX5" fmla="*/ 0 w 4873486"/>
              <a:gd name="connsiteY5" fmla="*/ 7104665 h 7111136"/>
              <a:gd name="connsiteX0" fmla="*/ 0 w 4720435"/>
              <a:gd name="connsiteY0" fmla="*/ 7104665 h 7104665"/>
              <a:gd name="connsiteX1" fmla="*/ 3666372 w 4720435"/>
              <a:gd name="connsiteY1" fmla="*/ 0 h 7104665"/>
              <a:gd name="connsiteX2" fmla="*/ 4710205 w 4720435"/>
              <a:gd name="connsiteY2" fmla="*/ 2021948 h 7104665"/>
              <a:gd name="connsiteX3" fmla="*/ 4719025 w 4720435"/>
              <a:gd name="connsiteY3" fmla="*/ 4693853 h 7104665"/>
              <a:gd name="connsiteX4" fmla="*/ 4711719 w 4720435"/>
              <a:gd name="connsiteY4" fmla="*/ 5606186 h 7104665"/>
              <a:gd name="connsiteX5" fmla="*/ 0 w 4720435"/>
              <a:gd name="connsiteY5" fmla="*/ 7104665 h 7104665"/>
              <a:gd name="connsiteX0" fmla="*/ 0 w 3940147"/>
              <a:gd name="connsiteY0" fmla="*/ 5571143 h 5606186"/>
              <a:gd name="connsiteX1" fmla="*/ 2886084 w 3940147"/>
              <a:gd name="connsiteY1" fmla="*/ 0 h 5606186"/>
              <a:gd name="connsiteX2" fmla="*/ 3929917 w 3940147"/>
              <a:gd name="connsiteY2" fmla="*/ 2021948 h 5606186"/>
              <a:gd name="connsiteX3" fmla="*/ 3938737 w 3940147"/>
              <a:gd name="connsiteY3" fmla="*/ 4693853 h 5606186"/>
              <a:gd name="connsiteX4" fmla="*/ 3931431 w 3940147"/>
              <a:gd name="connsiteY4" fmla="*/ 5606186 h 5606186"/>
              <a:gd name="connsiteX5" fmla="*/ 0 w 3940147"/>
              <a:gd name="connsiteY5" fmla="*/ 5571143 h 5606186"/>
              <a:gd name="connsiteX0" fmla="*/ 0 w 3939313"/>
              <a:gd name="connsiteY0" fmla="*/ 5571143 h 5606186"/>
              <a:gd name="connsiteX1" fmla="*/ 2886084 w 3939313"/>
              <a:gd name="connsiteY1" fmla="*/ 0 h 5606186"/>
              <a:gd name="connsiteX2" fmla="*/ 3910886 w 3939313"/>
              <a:gd name="connsiteY2" fmla="*/ 2002898 h 5606186"/>
              <a:gd name="connsiteX3" fmla="*/ 3938737 w 3939313"/>
              <a:gd name="connsiteY3" fmla="*/ 4693853 h 5606186"/>
              <a:gd name="connsiteX4" fmla="*/ 3931431 w 3939313"/>
              <a:gd name="connsiteY4" fmla="*/ 5606186 h 5606186"/>
              <a:gd name="connsiteX5" fmla="*/ 0 w 3939313"/>
              <a:gd name="connsiteY5" fmla="*/ 5571143 h 5606186"/>
              <a:gd name="connsiteX0" fmla="*/ 0 w 3931431"/>
              <a:gd name="connsiteY0" fmla="*/ 5571143 h 5606186"/>
              <a:gd name="connsiteX1" fmla="*/ 2886084 w 3931431"/>
              <a:gd name="connsiteY1" fmla="*/ 0 h 5606186"/>
              <a:gd name="connsiteX2" fmla="*/ 3910886 w 3931431"/>
              <a:gd name="connsiteY2" fmla="*/ 2002898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12966"/>
              <a:gd name="connsiteY0" fmla="*/ 5571143 h 5609320"/>
              <a:gd name="connsiteX1" fmla="*/ 2886084 w 3912966"/>
              <a:gd name="connsiteY1" fmla="*/ 0 h 5609320"/>
              <a:gd name="connsiteX2" fmla="*/ 3910886 w 3912966"/>
              <a:gd name="connsiteY2" fmla="*/ 2012295 h 5609320"/>
              <a:gd name="connsiteX3" fmla="*/ 3910192 w 3912966"/>
              <a:gd name="connsiteY3" fmla="*/ 4703381 h 5609320"/>
              <a:gd name="connsiteX4" fmla="*/ 3868863 w 3912966"/>
              <a:gd name="connsiteY4" fmla="*/ 5609320 h 5609320"/>
              <a:gd name="connsiteX5" fmla="*/ 0 w 3912966"/>
              <a:gd name="connsiteY5" fmla="*/ 5571143 h 5609320"/>
              <a:gd name="connsiteX0" fmla="*/ 0 w 3915790"/>
              <a:gd name="connsiteY0" fmla="*/ 5571143 h 5593663"/>
              <a:gd name="connsiteX1" fmla="*/ 2886084 w 3915790"/>
              <a:gd name="connsiteY1" fmla="*/ 0 h 5593663"/>
              <a:gd name="connsiteX2" fmla="*/ 3910886 w 3915790"/>
              <a:gd name="connsiteY2" fmla="*/ 2012295 h 5593663"/>
              <a:gd name="connsiteX3" fmla="*/ 3910192 w 3915790"/>
              <a:gd name="connsiteY3" fmla="*/ 4703381 h 5593663"/>
              <a:gd name="connsiteX4" fmla="*/ 3915790 w 3915790"/>
              <a:gd name="connsiteY4" fmla="*/ 5593663 h 5593663"/>
              <a:gd name="connsiteX5" fmla="*/ 0 w 3915790"/>
              <a:gd name="connsiteY5" fmla="*/ 5571143 h 5593663"/>
              <a:gd name="connsiteX0" fmla="*/ 0 w 3916271"/>
              <a:gd name="connsiteY0" fmla="*/ 5571143 h 5593663"/>
              <a:gd name="connsiteX1" fmla="*/ 2886084 w 3916271"/>
              <a:gd name="connsiteY1" fmla="*/ 0 h 5593663"/>
              <a:gd name="connsiteX2" fmla="*/ 3910886 w 3916271"/>
              <a:gd name="connsiteY2" fmla="*/ 2012295 h 5593663"/>
              <a:gd name="connsiteX3" fmla="*/ 3910192 w 3916271"/>
              <a:gd name="connsiteY3" fmla="*/ 4703381 h 5593663"/>
              <a:gd name="connsiteX4" fmla="*/ 3915790 w 3916271"/>
              <a:gd name="connsiteY4" fmla="*/ 5593663 h 5593663"/>
              <a:gd name="connsiteX5" fmla="*/ 0 w 3916271"/>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4148574 h 4171094"/>
              <a:gd name="connsiteX1" fmla="*/ 2153516 w 3919583"/>
              <a:gd name="connsiteY1" fmla="*/ 0 h 4171094"/>
              <a:gd name="connsiteX2" fmla="*/ 3914014 w 3919583"/>
              <a:gd name="connsiteY2" fmla="*/ 602252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9583"/>
              <a:gd name="connsiteY0" fmla="*/ 4148574 h 4171094"/>
              <a:gd name="connsiteX1" fmla="*/ 2153516 w 3919583"/>
              <a:gd name="connsiteY1" fmla="*/ 0 h 4171094"/>
              <a:gd name="connsiteX2" fmla="*/ 2170505 w 3919583"/>
              <a:gd name="connsiteY2" fmla="*/ 1892836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5793"/>
              <a:gd name="connsiteY0" fmla="*/ 4148574 h 4171094"/>
              <a:gd name="connsiteX1" fmla="*/ 2153516 w 3915793"/>
              <a:gd name="connsiteY1" fmla="*/ 0 h 4171094"/>
              <a:gd name="connsiteX2" fmla="*/ 2170505 w 3915793"/>
              <a:gd name="connsiteY2" fmla="*/ 1892836 h 4171094"/>
              <a:gd name="connsiteX3" fmla="*/ 2190725 w 3915793"/>
              <a:gd name="connsiteY3" fmla="*/ 3265165 h 4171094"/>
              <a:gd name="connsiteX4" fmla="*/ 3915790 w 3915793"/>
              <a:gd name="connsiteY4" fmla="*/ 4171094 h 4171094"/>
              <a:gd name="connsiteX5" fmla="*/ 0 w 3915793"/>
              <a:gd name="connsiteY5" fmla="*/ 4148574 h 4171094"/>
              <a:gd name="connsiteX0" fmla="*/ 0 w 3963302"/>
              <a:gd name="connsiteY0" fmla="*/ 4148574 h 4171094"/>
              <a:gd name="connsiteX1" fmla="*/ 2153516 w 3963302"/>
              <a:gd name="connsiteY1" fmla="*/ 0 h 4171094"/>
              <a:gd name="connsiteX2" fmla="*/ 2170505 w 3963302"/>
              <a:gd name="connsiteY2" fmla="*/ 1892836 h 4171094"/>
              <a:gd name="connsiteX3" fmla="*/ 3915790 w 3963302"/>
              <a:gd name="connsiteY3" fmla="*/ 4171094 h 4171094"/>
              <a:gd name="connsiteX4" fmla="*/ 0 w 3963302"/>
              <a:gd name="connsiteY4" fmla="*/ 4148574 h 4171094"/>
              <a:gd name="connsiteX0" fmla="*/ 0 w 3971475"/>
              <a:gd name="connsiteY0" fmla="*/ 4148574 h 4171094"/>
              <a:gd name="connsiteX1" fmla="*/ 2153516 w 3971475"/>
              <a:gd name="connsiteY1" fmla="*/ 0 h 4171094"/>
              <a:gd name="connsiteX2" fmla="*/ 3915790 w 3971475"/>
              <a:gd name="connsiteY2" fmla="*/ 4171094 h 4171094"/>
              <a:gd name="connsiteX3" fmla="*/ 0 w 3971475"/>
              <a:gd name="connsiteY3" fmla="*/ 4148574 h 4171094"/>
              <a:gd name="connsiteX0" fmla="*/ 0 w 2530710"/>
              <a:gd name="connsiteY0" fmla="*/ 4148574 h 4171098"/>
              <a:gd name="connsiteX1" fmla="*/ 2153516 w 2530710"/>
              <a:gd name="connsiteY1" fmla="*/ 0 h 4171098"/>
              <a:gd name="connsiteX2" fmla="*/ 2128327 w 2530710"/>
              <a:gd name="connsiteY2" fmla="*/ 4171098 h 4171098"/>
              <a:gd name="connsiteX3" fmla="*/ 0 w 2530710"/>
              <a:gd name="connsiteY3" fmla="*/ 4148574 h 4171098"/>
              <a:gd name="connsiteX0" fmla="*/ 0 w 2438750"/>
              <a:gd name="connsiteY0" fmla="*/ 4148574 h 4171098"/>
              <a:gd name="connsiteX1" fmla="*/ 2153516 w 2438750"/>
              <a:gd name="connsiteY1" fmla="*/ 0 h 4171098"/>
              <a:gd name="connsiteX2" fmla="*/ 2128327 w 2438750"/>
              <a:gd name="connsiteY2" fmla="*/ 4171098 h 4171098"/>
              <a:gd name="connsiteX3" fmla="*/ 0 w 2438750"/>
              <a:gd name="connsiteY3" fmla="*/ 4148574 h 4171098"/>
              <a:gd name="connsiteX0" fmla="*/ 0 w 2153516"/>
              <a:gd name="connsiteY0" fmla="*/ 4148574 h 4171098"/>
              <a:gd name="connsiteX1" fmla="*/ 2153516 w 2153516"/>
              <a:gd name="connsiteY1" fmla="*/ 0 h 4171098"/>
              <a:gd name="connsiteX2" fmla="*/ 2128327 w 2153516"/>
              <a:gd name="connsiteY2" fmla="*/ 4171098 h 4171098"/>
              <a:gd name="connsiteX3" fmla="*/ 0 w 2153516"/>
              <a:gd name="connsiteY3" fmla="*/ 4148574 h 4171098"/>
              <a:gd name="connsiteX0" fmla="*/ 0 w 2155023"/>
              <a:gd name="connsiteY0" fmla="*/ 4148574 h 4171098"/>
              <a:gd name="connsiteX1" fmla="*/ 2153516 w 2155023"/>
              <a:gd name="connsiteY1" fmla="*/ 0 h 4171098"/>
              <a:gd name="connsiteX2" fmla="*/ 2128327 w 2155023"/>
              <a:gd name="connsiteY2" fmla="*/ 4171098 h 4171098"/>
              <a:gd name="connsiteX3" fmla="*/ 0 w 2155023"/>
              <a:gd name="connsiteY3" fmla="*/ 4148574 h 4171098"/>
              <a:gd name="connsiteX0" fmla="*/ 0 w 2161634"/>
              <a:gd name="connsiteY0" fmla="*/ 4148574 h 4171098"/>
              <a:gd name="connsiteX1" fmla="*/ 2153516 w 2161634"/>
              <a:gd name="connsiteY1" fmla="*/ 0 h 4171098"/>
              <a:gd name="connsiteX2" fmla="*/ 2157630 w 2161634"/>
              <a:gd name="connsiteY2" fmla="*/ 4171098 h 4171098"/>
              <a:gd name="connsiteX3" fmla="*/ 0 w 2161634"/>
              <a:gd name="connsiteY3" fmla="*/ 4148574 h 4171098"/>
              <a:gd name="connsiteX0" fmla="*/ 0 w 2161634"/>
              <a:gd name="connsiteY0" fmla="*/ 4163240 h 4171098"/>
              <a:gd name="connsiteX1" fmla="*/ 2153516 w 2161634"/>
              <a:gd name="connsiteY1" fmla="*/ 0 h 4171098"/>
              <a:gd name="connsiteX2" fmla="*/ 2157630 w 2161634"/>
              <a:gd name="connsiteY2" fmla="*/ 4171098 h 4171098"/>
              <a:gd name="connsiteX3" fmla="*/ 0 w 2161634"/>
              <a:gd name="connsiteY3" fmla="*/ 4163240 h 4171098"/>
              <a:gd name="connsiteX0" fmla="*/ 0 w 2168034"/>
              <a:gd name="connsiteY0" fmla="*/ 4174397 h 4182255"/>
              <a:gd name="connsiteX1" fmla="*/ 2164660 w 2168034"/>
              <a:gd name="connsiteY1" fmla="*/ 0 h 4182255"/>
              <a:gd name="connsiteX2" fmla="*/ 2157630 w 2168034"/>
              <a:gd name="connsiteY2" fmla="*/ 4182255 h 4182255"/>
              <a:gd name="connsiteX3" fmla="*/ 0 w 2168034"/>
              <a:gd name="connsiteY3" fmla="*/ 4174397 h 4182255"/>
              <a:gd name="connsiteX0" fmla="*/ 0 w 2164660"/>
              <a:gd name="connsiteY0" fmla="*/ 4174397 h 4182255"/>
              <a:gd name="connsiteX1" fmla="*/ 2164660 w 2164660"/>
              <a:gd name="connsiteY1" fmla="*/ 0 h 4182255"/>
              <a:gd name="connsiteX2" fmla="*/ 2157630 w 2164660"/>
              <a:gd name="connsiteY2" fmla="*/ 4182255 h 4182255"/>
              <a:gd name="connsiteX3" fmla="*/ 0 w 2164660"/>
              <a:gd name="connsiteY3" fmla="*/ 4174397 h 4182255"/>
              <a:gd name="connsiteX0" fmla="*/ 0 w 2166133"/>
              <a:gd name="connsiteY0" fmla="*/ 4174397 h 4182255"/>
              <a:gd name="connsiteX1" fmla="*/ 2164660 w 2166133"/>
              <a:gd name="connsiteY1" fmla="*/ 0 h 4182255"/>
              <a:gd name="connsiteX2" fmla="*/ 2163203 w 2166133"/>
              <a:gd name="connsiteY2" fmla="*/ 4182255 h 4182255"/>
              <a:gd name="connsiteX3" fmla="*/ 0 w 2166133"/>
              <a:gd name="connsiteY3" fmla="*/ 4174397 h 4182255"/>
              <a:gd name="connsiteX0" fmla="*/ 0 w 2164660"/>
              <a:gd name="connsiteY0" fmla="*/ 4174397 h 4182255"/>
              <a:gd name="connsiteX1" fmla="*/ 2164660 w 2164660"/>
              <a:gd name="connsiteY1" fmla="*/ 0 h 4182255"/>
              <a:gd name="connsiteX2" fmla="*/ 2163203 w 2164660"/>
              <a:gd name="connsiteY2" fmla="*/ 4182255 h 4182255"/>
              <a:gd name="connsiteX3" fmla="*/ 0 w 2164660"/>
              <a:gd name="connsiteY3" fmla="*/ 4174397 h 4182255"/>
              <a:gd name="connsiteX0" fmla="*/ 0 w 2164660"/>
              <a:gd name="connsiteY0" fmla="*/ 4174397 h 4187832"/>
              <a:gd name="connsiteX1" fmla="*/ 2164660 w 2164660"/>
              <a:gd name="connsiteY1" fmla="*/ 0 h 4187832"/>
              <a:gd name="connsiteX2" fmla="*/ 2163203 w 2164660"/>
              <a:gd name="connsiteY2" fmla="*/ 4187832 h 4187832"/>
              <a:gd name="connsiteX3" fmla="*/ 0 w 2164660"/>
              <a:gd name="connsiteY3" fmla="*/ 4174397 h 4187832"/>
              <a:gd name="connsiteX0" fmla="*/ 0 w 2165734"/>
              <a:gd name="connsiteY0" fmla="*/ 4174397 h 4187832"/>
              <a:gd name="connsiteX1" fmla="*/ 2164660 w 2165734"/>
              <a:gd name="connsiteY1" fmla="*/ 0 h 4187832"/>
              <a:gd name="connsiteX2" fmla="*/ 2163203 w 2165734"/>
              <a:gd name="connsiteY2" fmla="*/ 4187832 h 4187832"/>
              <a:gd name="connsiteX3" fmla="*/ 0 w 2165734"/>
              <a:gd name="connsiteY3" fmla="*/ 4174397 h 4187832"/>
            </a:gdLst>
            <a:ahLst/>
            <a:cxnLst>
              <a:cxn ang="0">
                <a:pos x="connsiteX0" y="connsiteY0"/>
              </a:cxn>
              <a:cxn ang="0">
                <a:pos x="connsiteX1" y="connsiteY1"/>
              </a:cxn>
              <a:cxn ang="0">
                <a:pos x="connsiteX2" y="connsiteY2"/>
              </a:cxn>
              <a:cxn ang="0">
                <a:pos x="connsiteX3" y="connsiteY3"/>
              </a:cxn>
            </a:cxnLst>
            <a:rect l="l" t="t" r="r" b="b"/>
            <a:pathLst>
              <a:path w="2165734" h="4187832">
                <a:moveTo>
                  <a:pt x="0" y="4174397"/>
                </a:moveTo>
                <a:lnTo>
                  <a:pt x="2164660" y="0"/>
                </a:lnTo>
                <a:cubicBezTo>
                  <a:pt x="2167064" y="1400325"/>
                  <a:pt x="2164923" y="2810636"/>
                  <a:pt x="2163203" y="4187832"/>
                </a:cubicBezTo>
                <a:lnTo>
                  <a:pt x="0" y="4174397"/>
                </a:lnTo>
                <a:close/>
              </a:path>
            </a:pathLst>
          </a:custGeom>
          <a:gradFill flip="none" rotWithShape="1">
            <a:gsLst>
              <a:gs pos="91000">
                <a:srgbClr val="004D6F">
                  <a:alpha val="5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7" name="Triangle isocèle 7"/>
          <p:cNvSpPr/>
          <p:nvPr userDrawn="1"/>
        </p:nvSpPr>
        <p:spPr>
          <a:xfrm rot="16200000">
            <a:off x="8415064" y="-184611"/>
            <a:ext cx="542117" cy="917174"/>
          </a:xfrm>
          <a:custGeom>
            <a:avLst/>
            <a:gdLst>
              <a:gd name="connsiteX0" fmla="*/ 0 w 4540840"/>
              <a:gd name="connsiteY0" fmla="*/ 4404897 h 4404897"/>
              <a:gd name="connsiteX1" fmla="*/ 2270420 w 4540840"/>
              <a:gd name="connsiteY1" fmla="*/ 0 h 4404897"/>
              <a:gd name="connsiteX2" fmla="*/ 4540840 w 4540840"/>
              <a:gd name="connsiteY2" fmla="*/ 4404897 h 4404897"/>
              <a:gd name="connsiteX3" fmla="*/ 0 w 4540840"/>
              <a:gd name="connsiteY3"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0 w 4540840"/>
              <a:gd name="connsiteY4"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2933996 w 4540840"/>
              <a:gd name="connsiteY4" fmla="*/ 4404420 h 4404897"/>
              <a:gd name="connsiteX5" fmla="*/ 0 w 4540840"/>
              <a:gd name="connsiteY5" fmla="*/ 4404897 h 4404897"/>
              <a:gd name="connsiteX0" fmla="*/ 0 w 2933997"/>
              <a:gd name="connsiteY0" fmla="*/ 4404897 h 4404897"/>
              <a:gd name="connsiteX1" fmla="*/ 2270420 w 2933997"/>
              <a:gd name="connsiteY1" fmla="*/ 0 h 4404897"/>
              <a:gd name="connsiteX2" fmla="*/ 2933997 w 2933997"/>
              <a:gd name="connsiteY2" fmla="*/ 1284148 h 4404897"/>
              <a:gd name="connsiteX3" fmla="*/ 2933573 w 2933997"/>
              <a:gd name="connsiteY3" fmla="*/ 3532921 h 4404897"/>
              <a:gd name="connsiteX4" fmla="*/ 2933996 w 2933997"/>
              <a:gd name="connsiteY4" fmla="*/ 4404420 h 4404897"/>
              <a:gd name="connsiteX5" fmla="*/ 0 w 2933997"/>
              <a:gd name="connsiteY5" fmla="*/ 4404897 h 4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997" h="4404897">
                <a:moveTo>
                  <a:pt x="0" y="4404897"/>
                </a:moveTo>
                <a:lnTo>
                  <a:pt x="2270420" y="0"/>
                </a:lnTo>
                <a:cubicBezTo>
                  <a:pt x="2493183" y="426477"/>
                  <a:pt x="2711234" y="857671"/>
                  <a:pt x="2933997" y="1284148"/>
                </a:cubicBezTo>
                <a:cubicBezTo>
                  <a:pt x="2933856" y="2033739"/>
                  <a:pt x="2933714" y="2783330"/>
                  <a:pt x="2933573" y="3532921"/>
                </a:cubicBezTo>
                <a:lnTo>
                  <a:pt x="2933996" y="4404420"/>
                </a:lnTo>
                <a:lnTo>
                  <a:pt x="0" y="4404897"/>
                </a:lnTo>
                <a:close/>
              </a:path>
            </a:pathLst>
          </a:custGeom>
          <a:gradFill flip="none" rotWithShape="1">
            <a:gsLst>
              <a:gs pos="91000">
                <a:srgbClr val="004D6F">
                  <a:alpha val="6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8" name="Triangle isocèle 7"/>
          <p:cNvSpPr/>
          <p:nvPr userDrawn="1"/>
        </p:nvSpPr>
        <p:spPr>
          <a:xfrm rot="16200000">
            <a:off x="8490797" y="9746"/>
            <a:ext cx="623545" cy="684275"/>
          </a:xfrm>
          <a:prstGeom prst="triangle">
            <a:avLst/>
          </a:prstGeom>
          <a:gradFill flip="none" rotWithShape="1">
            <a:gsLst>
              <a:gs pos="81000">
                <a:srgbClr val="004D6F">
                  <a:alpha val="48000"/>
                </a:srgbClr>
              </a:gs>
              <a:gs pos="27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9" name="Picture 4" descr="S:\serv_com\01_CHARTE-INSA-Rennes\2014\08_Modèles-PPT\Triangle-bas.eps"/>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2646"/>
          <a:stretch/>
        </p:blipFill>
        <p:spPr bwMode="auto">
          <a:xfrm>
            <a:off x="1619671" y="6614550"/>
            <a:ext cx="1008113" cy="24344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userDrawn="1"/>
        </p:nvSpPr>
        <p:spPr>
          <a:xfrm>
            <a:off x="107504" y="6462721"/>
            <a:ext cx="2448272" cy="261610"/>
          </a:xfrm>
          <a:prstGeom prst="rect">
            <a:avLst/>
          </a:prstGeom>
          <a:noFill/>
        </p:spPr>
        <p:txBody>
          <a:bodyPr wrap="square" rtlCol="0">
            <a:spAutoFit/>
          </a:bodyPr>
          <a:lstStyle/>
          <a:p>
            <a:r>
              <a:rPr lang="fr-FR" sz="1100" i="1" dirty="0" smtClean="0"/>
              <a:t>Page </a:t>
            </a:r>
            <a:fld id="{6AF8A896-0154-4ADC-8206-0B747D25ED3B}" type="slidenum">
              <a:rPr lang="fr-FR" sz="1100" i="1" smtClean="0"/>
              <a:t>‹N°›</a:t>
            </a:fld>
            <a:endParaRPr lang="fr-FR" sz="1100" i="1" dirty="0"/>
          </a:p>
        </p:txBody>
      </p:sp>
    </p:spTree>
    <p:extLst>
      <p:ext uri="{BB962C8B-B14F-4D97-AF65-F5344CB8AC3E}">
        <p14:creationId xmlns:p14="http://schemas.microsoft.com/office/powerpoint/2010/main" val="1325138157"/>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8_Titre et contenu">
    <p:spTree>
      <p:nvGrpSpPr>
        <p:cNvPr id="1" name=""/>
        <p:cNvGrpSpPr/>
        <p:nvPr/>
      </p:nvGrpSpPr>
      <p:grpSpPr>
        <a:xfrm>
          <a:off x="0" y="0"/>
          <a:ext cx="0" cy="0"/>
          <a:chOff x="0" y="0"/>
          <a:chExt cx="0" cy="0"/>
        </a:xfrm>
      </p:grpSpPr>
      <p:sp>
        <p:nvSpPr>
          <p:cNvPr id="15" name="Espace réservé du contenu 2"/>
          <p:cNvSpPr>
            <a:spLocks noGrp="1"/>
          </p:cNvSpPr>
          <p:nvPr>
            <p:ph idx="1" hasCustomPrompt="1"/>
          </p:nvPr>
        </p:nvSpPr>
        <p:spPr>
          <a:xfrm>
            <a:off x="377633" y="1333549"/>
            <a:ext cx="8424936" cy="4687739"/>
          </a:xfrm>
          <a:prstGeom prst="rect">
            <a:avLst/>
          </a:prstGeom>
        </p:spPr>
        <p:txBody>
          <a:bodyPr/>
          <a:lstStyle>
            <a:lvl1pPr>
              <a:lnSpc>
                <a:spcPct val="150000"/>
              </a:lnSpc>
              <a:defRPr sz="1600" b="1">
                <a:solidFill>
                  <a:schemeClr val="tx1"/>
                </a:solidFill>
                <a:latin typeface="Arial" pitchFamily="34" charset="0"/>
                <a:cs typeface="Arial" pitchFamily="34" charset="0"/>
              </a:defRPr>
            </a:lvl1pPr>
            <a:lvl2pPr marL="457200" indent="0">
              <a:lnSpc>
                <a:spcPct val="150000"/>
              </a:lnSpc>
              <a:buNone/>
              <a:defRPr sz="1400" baseline="0">
                <a:solidFill>
                  <a:srgbClr val="004D6F"/>
                </a:solidFill>
                <a:latin typeface="Arial" pitchFamily="34" charset="0"/>
                <a:cs typeface="Arial" pitchFamily="34" charset="0"/>
              </a:defRPr>
            </a:lvl2pPr>
            <a:lvl3pPr marL="914400" indent="0">
              <a:lnSpc>
                <a:spcPct val="150000"/>
              </a:lnSpc>
              <a:spcBef>
                <a:spcPts val="2400"/>
              </a:spcBef>
              <a:buNone/>
              <a:defRPr sz="1800">
                <a:solidFill>
                  <a:srgbClr val="587F8E"/>
                </a:solidFill>
                <a:latin typeface="Arial" pitchFamily="34" charset="0"/>
                <a:cs typeface="Arial" pitchFamily="34" charset="0"/>
              </a:defRPr>
            </a:lvl3pPr>
          </a:lstStyle>
          <a:p>
            <a:pPr lvl="0"/>
            <a:r>
              <a:rPr lang="fr-FR" dirty="0" smtClean="0"/>
              <a:t>Item 1</a:t>
            </a:r>
          </a:p>
          <a:p>
            <a:pPr lvl="1"/>
            <a:r>
              <a:rPr lang="fr-FR" dirty="0" smtClean="0"/>
              <a:t>Sous - item 1.1</a:t>
            </a:r>
          </a:p>
          <a:p>
            <a:pPr lvl="1"/>
            <a:endParaRPr lang="fr-FR" dirty="0" smtClean="0"/>
          </a:p>
        </p:txBody>
      </p:sp>
      <p:sp>
        <p:nvSpPr>
          <p:cNvPr id="16" name="Titre 11"/>
          <p:cNvSpPr>
            <a:spLocks noGrp="1"/>
          </p:cNvSpPr>
          <p:nvPr>
            <p:ph type="title" hasCustomPrompt="1"/>
          </p:nvPr>
        </p:nvSpPr>
        <p:spPr>
          <a:xfrm>
            <a:off x="2736304" y="6429862"/>
            <a:ext cx="5652120" cy="239498"/>
          </a:xfrm>
          <a:prstGeom prst="rect">
            <a:avLst/>
          </a:prstGeom>
        </p:spPr>
        <p:txBody>
          <a:bodyPr anchor="ctr"/>
          <a:lstStyle>
            <a:lvl1pPr algn="l">
              <a:defRPr sz="1050" b="0" baseline="0">
                <a:solidFill>
                  <a:srgbClr val="B2B2B2"/>
                </a:solidFill>
                <a:latin typeface="Arial" pitchFamily="34" charset="0"/>
                <a:cs typeface="Arial" pitchFamily="34" charset="0"/>
              </a:defRPr>
            </a:lvl1pPr>
          </a:lstStyle>
          <a:p>
            <a:r>
              <a:rPr lang="fr-FR" dirty="0" smtClean="0"/>
              <a:t>Soutenance de stage NOM Prénom</a:t>
            </a:r>
            <a:endParaRPr lang="fr-FR" dirty="0"/>
          </a:p>
        </p:txBody>
      </p:sp>
      <p:sp>
        <p:nvSpPr>
          <p:cNvPr id="17" name="Espace réservé du texte 12"/>
          <p:cNvSpPr>
            <a:spLocks noGrp="1"/>
          </p:cNvSpPr>
          <p:nvPr>
            <p:ph type="body" sz="quarter" idx="13" hasCustomPrompt="1"/>
          </p:nvPr>
        </p:nvSpPr>
        <p:spPr>
          <a:xfrm>
            <a:off x="1835696" y="121926"/>
            <a:ext cx="4608512" cy="423109"/>
          </a:xfrm>
          <a:prstGeom prst="rect">
            <a:avLst/>
          </a:prstGeom>
        </p:spPr>
        <p:txBody>
          <a:bodyPr/>
          <a:lstStyle>
            <a:lvl1pPr marL="0" indent="0" algn="r">
              <a:buFontTx/>
              <a:buNone/>
              <a:defRPr sz="1600" b="1" baseline="0">
                <a:solidFill>
                  <a:schemeClr val="tx1"/>
                </a:solidFill>
                <a:latin typeface="Arial" pitchFamily="34" charset="0"/>
                <a:cs typeface="Arial" pitchFamily="34" charset="0"/>
              </a:defRPr>
            </a:lvl1pPr>
          </a:lstStyle>
          <a:p>
            <a:pPr lvl="0"/>
            <a:r>
              <a:rPr lang="fr-FR" dirty="0" smtClean="0"/>
              <a:t>Titre de page</a:t>
            </a:r>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52641" y="221949"/>
            <a:ext cx="1365908" cy="296059"/>
          </a:xfrm>
          <a:prstGeom prst="rect">
            <a:avLst/>
          </a:prstGeom>
          <a:noFill/>
          <a:extLst>
            <a:ext uri="{909E8E84-426E-40DD-AFC4-6F175D3DCCD1}">
              <a14:hiddenFill xmlns:a14="http://schemas.microsoft.com/office/drawing/2010/main">
                <a:solidFill>
                  <a:srgbClr val="FFFFFF"/>
                </a:solidFill>
              </a14:hiddenFill>
            </a:ext>
          </a:extLst>
        </p:spPr>
      </p:pic>
      <p:sp>
        <p:nvSpPr>
          <p:cNvPr id="6" name="Triangle isocèle 10"/>
          <p:cNvSpPr/>
          <p:nvPr userDrawn="1"/>
        </p:nvSpPr>
        <p:spPr>
          <a:xfrm rot="16200000">
            <a:off x="7004517" y="-797387"/>
            <a:ext cx="1342487" cy="2933821"/>
          </a:xfrm>
          <a:custGeom>
            <a:avLst/>
            <a:gdLst>
              <a:gd name="connsiteX0" fmla="*/ 0 w 7304492"/>
              <a:gd name="connsiteY0" fmla="*/ 7085811 h 7085811"/>
              <a:gd name="connsiteX1" fmla="*/ 3652246 w 7304492"/>
              <a:gd name="connsiteY1" fmla="*/ 0 h 7085811"/>
              <a:gd name="connsiteX2" fmla="*/ 7304492 w 7304492"/>
              <a:gd name="connsiteY2" fmla="*/ 7085811 h 7085811"/>
              <a:gd name="connsiteX3" fmla="*/ 0 w 7304492"/>
              <a:gd name="connsiteY3" fmla="*/ 7085811 h 7085811"/>
              <a:gd name="connsiteX0" fmla="*/ 0 w 7304492"/>
              <a:gd name="connsiteY0" fmla="*/ 7085811 h 7085811"/>
              <a:gd name="connsiteX1" fmla="*/ 3652246 w 7304492"/>
              <a:gd name="connsiteY1" fmla="*/ 0 h 7085811"/>
              <a:gd name="connsiteX2" fmla="*/ 4862555 w 7304492"/>
              <a:gd name="connsiteY2" fmla="*/ 2355029 h 7085811"/>
              <a:gd name="connsiteX3" fmla="*/ 7304492 w 7304492"/>
              <a:gd name="connsiteY3" fmla="*/ 7085811 h 7085811"/>
              <a:gd name="connsiteX4" fmla="*/ 0 w 7304492"/>
              <a:gd name="connsiteY4" fmla="*/ 7085811 h 7085811"/>
              <a:gd name="connsiteX0" fmla="*/ 0 w 7304492"/>
              <a:gd name="connsiteY0" fmla="*/ 7085811 h 7092282"/>
              <a:gd name="connsiteX1" fmla="*/ 3652246 w 7304492"/>
              <a:gd name="connsiteY1" fmla="*/ 0 h 7092282"/>
              <a:gd name="connsiteX2" fmla="*/ 4862555 w 7304492"/>
              <a:gd name="connsiteY2" fmla="*/ 2355029 h 7092282"/>
              <a:gd name="connsiteX3" fmla="*/ 7304492 w 7304492"/>
              <a:gd name="connsiteY3" fmla="*/ 7085811 h 7092282"/>
              <a:gd name="connsiteX4" fmla="*/ 4840524 w 7304492"/>
              <a:gd name="connsiteY4" fmla="*/ 7092282 h 7092282"/>
              <a:gd name="connsiteX5" fmla="*/ 0 w 7304492"/>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47730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57148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111136"/>
              <a:gd name="connsiteX1" fmla="*/ 3652246 w 4862555"/>
              <a:gd name="connsiteY1" fmla="*/ 0 h 7111136"/>
              <a:gd name="connsiteX2" fmla="*/ 4862555 w 4862555"/>
              <a:gd name="connsiteY2" fmla="*/ 2355029 h 7111136"/>
              <a:gd name="connsiteX3" fmla="*/ 4857148 w 4862555"/>
              <a:gd name="connsiteY3" fmla="*/ 4794303 h 7111136"/>
              <a:gd name="connsiteX4" fmla="*/ 4859360 w 4862555"/>
              <a:gd name="connsiteY4" fmla="*/ 7111136 h 7111136"/>
              <a:gd name="connsiteX5" fmla="*/ 0 w 4862555"/>
              <a:gd name="connsiteY5" fmla="*/ 7085811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4303 h 7111136"/>
              <a:gd name="connsiteX4" fmla="*/ 4873486 w 4876681"/>
              <a:gd name="connsiteY4" fmla="*/ 7111136 h 7111136"/>
              <a:gd name="connsiteX5" fmla="*/ 0 w 4876681"/>
              <a:gd name="connsiteY5" fmla="*/ 7104665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9016 h 7111136"/>
              <a:gd name="connsiteX4" fmla="*/ 4873486 w 4876681"/>
              <a:gd name="connsiteY4" fmla="*/ 7111136 h 7111136"/>
              <a:gd name="connsiteX5" fmla="*/ 0 w 4876681"/>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73486"/>
              <a:gd name="connsiteY0" fmla="*/ 7104665 h 7111136"/>
              <a:gd name="connsiteX1" fmla="*/ 3666372 w 4873486"/>
              <a:gd name="connsiteY1" fmla="*/ 0 h 7111136"/>
              <a:gd name="connsiteX2" fmla="*/ 4871972 w 4873486"/>
              <a:gd name="connsiteY2" fmla="*/ 2326748 h 7111136"/>
              <a:gd name="connsiteX3" fmla="*/ 4871274 w 4873486"/>
              <a:gd name="connsiteY3" fmla="*/ 4799016 h 7111136"/>
              <a:gd name="connsiteX4" fmla="*/ 4873486 w 4873486"/>
              <a:gd name="connsiteY4" fmla="*/ 7111136 h 7111136"/>
              <a:gd name="connsiteX5" fmla="*/ 0 w 4873486"/>
              <a:gd name="connsiteY5" fmla="*/ 7104665 h 7111136"/>
              <a:gd name="connsiteX0" fmla="*/ 0 w 4875163"/>
              <a:gd name="connsiteY0" fmla="*/ 7104665 h 7111136"/>
              <a:gd name="connsiteX1" fmla="*/ 3666372 w 4875163"/>
              <a:gd name="connsiteY1" fmla="*/ 0 h 7111136"/>
              <a:gd name="connsiteX2" fmla="*/ 4871972 w 4875163"/>
              <a:gd name="connsiteY2" fmla="*/ 2326748 h 7111136"/>
              <a:gd name="connsiteX3" fmla="*/ 4871274 w 4875163"/>
              <a:gd name="connsiteY3" fmla="*/ 4799016 h 7111136"/>
              <a:gd name="connsiteX4" fmla="*/ 4873486 w 4875163"/>
              <a:gd name="connsiteY4" fmla="*/ 7111136 h 7111136"/>
              <a:gd name="connsiteX5" fmla="*/ 0 w 4875163"/>
              <a:gd name="connsiteY5" fmla="*/ 7104665 h 7111136"/>
              <a:gd name="connsiteX0" fmla="*/ 0 w 4984444"/>
              <a:gd name="connsiteY0" fmla="*/ 7104665 h 7111136"/>
              <a:gd name="connsiteX1" fmla="*/ 3666372 w 4984444"/>
              <a:gd name="connsiteY1" fmla="*/ 0 h 7111136"/>
              <a:gd name="connsiteX2" fmla="*/ 4871972 w 4984444"/>
              <a:gd name="connsiteY2" fmla="*/ 2326748 h 7111136"/>
              <a:gd name="connsiteX3" fmla="*/ 4984287 w 4984444"/>
              <a:gd name="connsiteY3" fmla="*/ 4817872 h 7111136"/>
              <a:gd name="connsiteX4" fmla="*/ 4873486 w 4984444"/>
              <a:gd name="connsiteY4" fmla="*/ 7111136 h 7111136"/>
              <a:gd name="connsiteX5" fmla="*/ 0 w 4984444"/>
              <a:gd name="connsiteY5" fmla="*/ 7104665 h 7111136"/>
              <a:gd name="connsiteX0" fmla="*/ 0 w 4875164"/>
              <a:gd name="connsiteY0" fmla="*/ 7104665 h 7111136"/>
              <a:gd name="connsiteX1" fmla="*/ 3666372 w 4875164"/>
              <a:gd name="connsiteY1" fmla="*/ 0 h 7111136"/>
              <a:gd name="connsiteX2" fmla="*/ 4871972 w 4875164"/>
              <a:gd name="connsiteY2" fmla="*/ 2326748 h 7111136"/>
              <a:gd name="connsiteX3" fmla="*/ 4871276 w 4875164"/>
              <a:gd name="connsiteY3" fmla="*/ 4836728 h 7111136"/>
              <a:gd name="connsiteX4" fmla="*/ 4873486 w 4875164"/>
              <a:gd name="connsiteY4" fmla="*/ 7111136 h 7111136"/>
              <a:gd name="connsiteX5" fmla="*/ 0 w 4875164"/>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871276 w 4873486"/>
              <a:gd name="connsiteY3" fmla="*/ 4836728 h 7111136"/>
              <a:gd name="connsiteX4" fmla="*/ 4873486 w 4873486"/>
              <a:gd name="connsiteY4" fmla="*/ 7111136 h 7111136"/>
              <a:gd name="connsiteX5" fmla="*/ 0 w 4873486"/>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719025 w 4873486"/>
              <a:gd name="connsiteY3" fmla="*/ 4693853 h 7111136"/>
              <a:gd name="connsiteX4" fmla="*/ 4873486 w 4873486"/>
              <a:gd name="connsiteY4" fmla="*/ 7111136 h 7111136"/>
              <a:gd name="connsiteX5" fmla="*/ 0 w 4873486"/>
              <a:gd name="connsiteY5" fmla="*/ 7104665 h 7111136"/>
              <a:gd name="connsiteX0" fmla="*/ 0 w 4720435"/>
              <a:gd name="connsiteY0" fmla="*/ 7104665 h 7104665"/>
              <a:gd name="connsiteX1" fmla="*/ 3666372 w 4720435"/>
              <a:gd name="connsiteY1" fmla="*/ 0 h 7104665"/>
              <a:gd name="connsiteX2" fmla="*/ 4710205 w 4720435"/>
              <a:gd name="connsiteY2" fmla="*/ 2021948 h 7104665"/>
              <a:gd name="connsiteX3" fmla="*/ 4719025 w 4720435"/>
              <a:gd name="connsiteY3" fmla="*/ 4693853 h 7104665"/>
              <a:gd name="connsiteX4" fmla="*/ 4711719 w 4720435"/>
              <a:gd name="connsiteY4" fmla="*/ 5606186 h 7104665"/>
              <a:gd name="connsiteX5" fmla="*/ 0 w 4720435"/>
              <a:gd name="connsiteY5" fmla="*/ 7104665 h 7104665"/>
              <a:gd name="connsiteX0" fmla="*/ 0 w 3940147"/>
              <a:gd name="connsiteY0" fmla="*/ 5571143 h 5606186"/>
              <a:gd name="connsiteX1" fmla="*/ 2886084 w 3940147"/>
              <a:gd name="connsiteY1" fmla="*/ 0 h 5606186"/>
              <a:gd name="connsiteX2" fmla="*/ 3929917 w 3940147"/>
              <a:gd name="connsiteY2" fmla="*/ 2021948 h 5606186"/>
              <a:gd name="connsiteX3" fmla="*/ 3938737 w 3940147"/>
              <a:gd name="connsiteY3" fmla="*/ 4693853 h 5606186"/>
              <a:gd name="connsiteX4" fmla="*/ 3931431 w 3940147"/>
              <a:gd name="connsiteY4" fmla="*/ 5606186 h 5606186"/>
              <a:gd name="connsiteX5" fmla="*/ 0 w 3940147"/>
              <a:gd name="connsiteY5" fmla="*/ 5571143 h 5606186"/>
              <a:gd name="connsiteX0" fmla="*/ 0 w 3939313"/>
              <a:gd name="connsiteY0" fmla="*/ 5571143 h 5606186"/>
              <a:gd name="connsiteX1" fmla="*/ 2886084 w 3939313"/>
              <a:gd name="connsiteY1" fmla="*/ 0 h 5606186"/>
              <a:gd name="connsiteX2" fmla="*/ 3910886 w 3939313"/>
              <a:gd name="connsiteY2" fmla="*/ 2002898 h 5606186"/>
              <a:gd name="connsiteX3" fmla="*/ 3938737 w 3939313"/>
              <a:gd name="connsiteY3" fmla="*/ 4693853 h 5606186"/>
              <a:gd name="connsiteX4" fmla="*/ 3931431 w 3939313"/>
              <a:gd name="connsiteY4" fmla="*/ 5606186 h 5606186"/>
              <a:gd name="connsiteX5" fmla="*/ 0 w 3939313"/>
              <a:gd name="connsiteY5" fmla="*/ 5571143 h 5606186"/>
              <a:gd name="connsiteX0" fmla="*/ 0 w 3931431"/>
              <a:gd name="connsiteY0" fmla="*/ 5571143 h 5606186"/>
              <a:gd name="connsiteX1" fmla="*/ 2886084 w 3931431"/>
              <a:gd name="connsiteY1" fmla="*/ 0 h 5606186"/>
              <a:gd name="connsiteX2" fmla="*/ 3910886 w 3931431"/>
              <a:gd name="connsiteY2" fmla="*/ 2002898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12966"/>
              <a:gd name="connsiteY0" fmla="*/ 5571143 h 5609320"/>
              <a:gd name="connsiteX1" fmla="*/ 2886084 w 3912966"/>
              <a:gd name="connsiteY1" fmla="*/ 0 h 5609320"/>
              <a:gd name="connsiteX2" fmla="*/ 3910886 w 3912966"/>
              <a:gd name="connsiteY2" fmla="*/ 2012295 h 5609320"/>
              <a:gd name="connsiteX3" fmla="*/ 3910192 w 3912966"/>
              <a:gd name="connsiteY3" fmla="*/ 4703381 h 5609320"/>
              <a:gd name="connsiteX4" fmla="*/ 3868863 w 3912966"/>
              <a:gd name="connsiteY4" fmla="*/ 5609320 h 5609320"/>
              <a:gd name="connsiteX5" fmla="*/ 0 w 3912966"/>
              <a:gd name="connsiteY5" fmla="*/ 5571143 h 5609320"/>
              <a:gd name="connsiteX0" fmla="*/ 0 w 3915790"/>
              <a:gd name="connsiteY0" fmla="*/ 5571143 h 5593663"/>
              <a:gd name="connsiteX1" fmla="*/ 2886084 w 3915790"/>
              <a:gd name="connsiteY1" fmla="*/ 0 h 5593663"/>
              <a:gd name="connsiteX2" fmla="*/ 3910886 w 3915790"/>
              <a:gd name="connsiteY2" fmla="*/ 2012295 h 5593663"/>
              <a:gd name="connsiteX3" fmla="*/ 3910192 w 3915790"/>
              <a:gd name="connsiteY3" fmla="*/ 4703381 h 5593663"/>
              <a:gd name="connsiteX4" fmla="*/ 3915790 w 3915790"/>
              <a:gd name="connsiteY4" fmla="*/ 5593663 h 5593663"/>
              <a:gd name="connsiteX5" fmla="*/ 0 w 3915790"/>
              <a:gd name="connsiteY5" fmla="*/ 5571143 h 5593663"/>
              <a:gd name="connsiteX0" fmla="*/ 0 w 3916271"/>
              <a:gd name="connsiteY0" fmla="*/ 5571143 h 5593663"/>
              <a:gd name="connsiteX1" fmla="*/ 2886084 w 3916271"/>
              <a:gd name="connsiteY1" fmla="*/ 0 h 5593663"/>
              <a:gd name="connsiteX2" fmla="*/ 3910886 w 3916271"/>
              <a:gd name="connsiteY2" fmla="*/ 2012295 h 5593663"/>
              <a:gd name="connsiteX3" fmla="*/ 3910192 w 3916271"/>
              <a:gd name="connsiteY3" fmla="*/ 4703381 h 5593663"/>
              <a:gd name="connsiteX4" fmla="*/ 3915790 w 3916271"/>
              <a:gd name="connsiteY4" fmla="*/ 5593663 h 5593663"/>
              <a:gd name="connsiteX5" fmla="*/ 0 w 3916271"/>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4148574 h 4171094"/>
              <a:gd name="connsiteX1" fmla="*/ 2153516 w 3919583"/>
              <a:gd name="connsiteY1" fmla="*/ 0 h 4171094"/>
              <a:gd name="connsiteX2" fmla="*/ 3914014 w 3919583"/>
              <a:gd name="connsiteY2" fmla="*/ 602252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9583"/>
              <a:gd name="connsiteY0" fmla="*/ 4148574 h 4171094"/>
              <a:gd name="connsiteX1" fmla="*/ 2153516 w 3919583"/>
              <a:gd name="connsiteY1" fmla="*/ 0 h 4171094"/>
              <a:gd name="connsiteX2" fmla="*/ 2170505 w 3919583"/>
              <a:gd name="connsiteY2" fmla="*/ 1892836 h 4171094"/>
              <a:gd name="connsiteX3" fmla="*/ 3919583 w 3919583"/>
              <a:gd name="connsiteY3" fmla="*/ 3265161 h 4171094"/>
              <a:gd name="connsiteX4" fmla="*/ 3915790 w 3919583"/>
              <a:gd name="connsiteY4" fmla="*/ 4171094 h 4171094"/>
              <a:gd name="connsiteX5" fmla="*/ 0 w 3919583"/>
              <a:gd name="connsiteY5" fmla="*/ 4148574 h 4171094"/>
              <a:gd name="connsiteX0" fmla="*/ 0 w 3915793"/>
              <a:gd name="connsiteY0" fmla="*/ 4148574 h 4171094"/>
              <a:gd name="connsiteX1" fmla="*/ 2153516 w 3915793"/>
              <a:gd name="connsiteY1" fmla="*/ 0 h 4171094"/>
              <a:gd name="connsiteX2" fmla="*/ 2170505 w 3915793"/>
              <a:gd name="connsiteY2" fmla="*/ 1892836 h 4171094"/>
              <a:gd name="connsiteX3" fmla="*/ 2190725 w 3915793"/>
              <a:gd name="connsiteY3" fmla="*/ 3265165 h 4171094"/>
              <a:gd name="connsiteX4" fmla="*/ 3915790 w 3915793"/>
              <a:gd name="connsiteY4" fmla="*/ 4171094 h 4171094"/>
              <a:gd name="connsiteX5" fmla="*/ 0 w 3915793"/>
              <a:gd name="connsiteY5" fmla="*/ 4148574 h 4171094"/>
              <a:gd name="connsiteX0" fmla="*/ 0 w 3963302"/>
              <a:gd name="connsiteY0" fmla="*/ 4148574 h 4171094"/>
              <a:gd name="connsiteX1" fmla="*/ 2153516 w 3963302"/>
              <a:gd name="connsiteY1" fmla="*/ 0 h 4171094"/>
              <a:gd name="connsiteX2" fmla="*/ 2170505 w 3963302"/>
              <a:gd name="connsiteY2" fmla="*/ 1892836 h 4171094"/>
              <a:gd name="connsiteX3" fmla="*/ 3915790 w 3963302"/>
              <a:gd name="connsiteY3" fmla="*/ 4171094 h 4171094"/>
              <a:gd name="connsiteX4" fmla="*/ 0 w 3963302"/>
              <a:gd name="connsiteY4" fmla="*/ 4148574 h 4171094"/>
              <a:gd name="connsiteX0" fmla="*/ 0 w 3971475"/>
              <a:gd name="connsiteY0" fmla="*/ 4148574 h 4171094"/>
              <a:gd name="connsiteX1" fmla="*/ 2153516 w 3971475"/>
              <a:gd name="connsiteY1" fmla="*/ 0 h 4171094"/>
              <a:gd name="connsiteX2" fmla="*/ 3915790 w 3971475"/>
              <a:gd name="connsiteY2" fmla="*/ 4171094 h 4171094"/>
              <a:gd name="connsiteX3" fmla="*/ 0 w 3971475"/>
              <a:gd name="connsiteY3" fmla="*/ 4148574 h 4171094"/>
              <a:gd name="connsiteX0" fmla="*/ 0 w 2530710"/>
              <a:gd name="connsiteY0" fmla="*/ 4148574 h 4171098"/>
              <a:gd name="connsiteX1" fmla="*/ 2153516 w 2530710"/>
              <a:gd name="connsiteY1" fmla="*/ 0 h 4171098"/>
              <a:gd name="connsiteX2" fmla="*/ 2128327 w 2530710"/>
              <a:gd name="connsiteY2" fmla="*/ 4171098 h 4171098"/>
              <a:gd name="connsiteX3" fmla="*/ 0 w 2530710"/>
              <a:gd name="connsiteY3" fmla="*/ 4148574 h 4171098"/>
              <a:gd name="connsiteX0" fmla="*/ 0 w 2438750"/>
              <a:gd name="connsiteY0" fmla="*/ 4148574 h 4171098"/>
              <a:gd name="connsiteX1" fmla="*/ 2153516 w 2438750"/>
              <a:gd name="connsiteY1" fmla="*/ 0 h 4171098"/>
              <a:gd name="connsiteX2" fmla="*/ 2128327 w 2438750"/>
              <a:gd name="connsiteY2" fmla="*/ 4171098 h 4171098"/>
              <a:gd name="connsiteX3" fmla="*/ 0 w 2438750"/>
              <a:gd name="connsiteY3" fmla="*/ 4148574 h 4171098"/>
              <a:gd name="connsiteX0" fmla="*/ 0 w 2153516"/>
              <a:gd name="connsiteY0" fmla="*/ 4148574 h 4171098"/>
              <a:gd name="connsiteX1" fmla="*/ 2153516 w 2153516"/>
              <a:gd name="connsiteY1" fmla="*/ 0 h 4171098"/>
              <a:gd name="connsiteX2" fmla="*/ 2128327 w 2153516"/>
              <a:gd name="connsiteY2" fmla="*/ 4171098 h 4171098"/>
              <a:gd name="connsiteX3" fmla="*/ 0 w 2153516"/>
              <a:gd name="connsiteY3" fmla="*/ 4148574 h 4171098"/>
              <a:gd name="connsiteX0" fmla="*/ 0 w 2155023"/>
              <a:gd name="connsiteY0" fmla="*/ 4148574 h 4171098"/>
              <a:gd name="connsiteX1" fmla="*/ 2153516 w 2155023"/>
              <a:gd name="connsiteY1" fmla="*/ 0 h 4171098"/>
              <a:gd name="connsiteX2" fmla="*/ 2128327 w 2155023"/>
              <a:gd name="connsiteY2" fmla="*/ 4171098 h 4171098"/>
              <a:gd name="connsiteX3" fmla="*/ 0 w 2155023"/>
              <a:gd name="connsiteY3" fmla="*/ 4148574 h 4171098"/>
              <a:gd name="connsiteX0" fmla="*/ 0 w 2161634"/>
              <a:gd name="connsiteY0" fmla="*/ 4148574 h 4171098"/>
              <a:gd name="connsiteX1" fmla="*/ 2153516 w 2161634"/>
              <a:gd name="connsiteY1" fmla="*/ 0 h 4171098"/>
              <a:gd name="connsiteX2" fmla="*/ 2157630 w 2161634"/>
              <a:gd name="connsiteY2" fmla="*/ 4171098 h 4171098"/>
              <a:gd name="connsiteX3" fmla="*/ 0 w 2161634"/>
              <a:gd name="connsiteY3" fmla="*/ 4148574 h 4171098"/>
              <a:gd name="connsiteX0" fmla="*/ 0 w 2161634"/>
              <a:gd name="connsiteY0" fmla="*/ 4163240 h 4171098"/>
              <a:gd name="connsiteX1" fmla="*/ 2153516 w 2161634"/>
              <a:gd name="connsiteY1" fmla="*/ 0 h 4171098"/>
              <a:gd name="connsiteX2" fmla="*/ 2157630 w 2161634"/>
              <a:gd name="connsiteY2" fmla="*/ 4171098 h 4171098"/>
              <a:gd name="connsiteX3" fmla="*/ 0 w 2161634"/>
              <a:gd name="connsiteY3" fmla="*/ 4163240 h 4171098"/>
              <a:gd name="connsiteX0" fmla="*/ 0 w 2168034"/>
              <a:gd name="connsiteY0" fmla="*/ 4174397 h 4182255"/>
              <a:gd name="connsiteX1" fmla="*/ 2164660 w 2168034"/>
              <a:gd name="connsiteY1" fmla="*/ 0 h 4182255"/>
              <a:gd name="connsiteX2" fmla="*/ 2157630 w 2168034"/>
              <a:gd name="connsiteY2" fmla="*/ 4182255 h 4182255"/>
              <a:gd name="connsiteX3" fmla="*/ 0 w 2168034"/>
              <a:gd name="connsiteY3" fmla="*/ 4174397 h 4182255"/>
              <a:gd name="connsiteX0" fmla="*/ 0 w 2164660"/>
              <a:gd name="connsiteY0" fmla="*/ 4174397 h 4182255"/>
              <a:gd name="connsiteX1" fmla="*/ 2164660 w 2164660"/>
              <a:gd name="connsiteY1" fmla="*/ 0 h 4182255"/>
              <a:gd name="connsiteX2" fmla="*/ 2157630 w 2164660"/>
              <a:gd name="connsiteY2" fmla="*/ 4182255 h 4182255"/>
              <a:gd name="connsiteX3" fmla="*/ 0 w 2164660"/>
              <a:gd name="connsiteY3" fmla="*/ 4174397 h 4182255"/>
              <a:gd name="connsiteX0" fmla="*/ 0 w 2166133"/>
              <a:gd name="connsiteY0" fmla="*/ 4174397 h 4182255"/>
              <a:gd name="connsiteX1" fmla="*/ 2164660 w 2166133"/>
              <a:gd name="connsiteY1" fmla="*/ 0 h 4182255"/>
              <a:gd name="connsiteX2" fmla="*/ 2163203 w 2166133"/>
              <a:gd name="connsiteY2" fmla="*/ 4182255 h 4182255"/>
              <a:gd name="connsiteX3" fmla="*/ 0 w 2166133"/>
              <a:gd name="connsiteY3" fmla="*/ 4174397 h 4182255"/>
              <a:gd name="connsiteX0" fmla="*/ 0 w 2164660"/>
              <a:gd name="connsiteY0" fmla="*/ 4174397 h 4182255"/>
              <a:gd name="connsiteX1" fmla="*/ 2164660 w 2164660"/>
              <a:gd name="connsiteY1" fmla="*/ 0 h 4182255"/>
              <a:gd name="connsiteX2" fmla="*/ 2163203 w 2164660"/>
              <a:gd name="connsiteY2" fmla="*/ 4182255 h 4182255"/>
              <a:gd name="connsiteX3" fmla="*/ 0 w 2164660"/>
              <a:gd name="connsiteY3" fmla="*/ 4174397 h 4182255"/>
              <a:gd name="connsiteX0" fmla="*/ 0 w 2164660"/>
              <a:gd name="connsiteY0" fmla="*/ 4174397 h 4187832"/>
              <a:gd name="connsiteX1" fmla="*/ 2164660 w 2164660"/>
              <a:gd name="connsiteY1" fmla="*/ 0 h 4187832"/>
              <a:gd name="connsiteX2" fmla="*/ 2163203 w 2164660"/>
              <a:gd name="connsiteY2" fmla="*/ 4187832 h 4187832"/>
              <a:gd name="connsiteX3" fmla="*/ 0 w 2164660"/>
              <a:gd name="connsiteY3" fmla="*/ 4174397 h 4187832"/>
              <a:gd name="connsiteX0" fmla="*/ 0 w 2165734"/>
              <a:gd name="connsiteY0" fmla="*/ 4174397 h 4187832"/>
              <a:gd name="connsiteX1" fmla="*/ 2164660 w 2165734"/>
              <a:gd name="connsiteY1" fmla="*/ 0 h 4187832"/>
              <a:gd name="connsiteX2" fmla="*/ 2163203 w 2165734"/>
              <a:gd name="connsiteY2" fmla="*/ 4187832 h 4187832"/>
              <a:gd name="connsiteX3" fmla="*/ 0 w 2165734"/>
              <a:gd name="connsiteY3" fmla="*/ 4174397 h 4187832"/>
            </a:gdLst>
            <a:ahLst/>
            <a:cxnLst>
              <a:cxn ang="0">
                <a:pos x="connsiteX0" y="connsiteY0"/>
              </a:cxn>
              <a:cxn ang="0">
                <a:pos x="connsiteX1" y="connsiteY1"/>
              </a:cxn>
              <a:cxn ang="0">
                <a:pos x="connsiteX2" y="connsiteY2"/>
              </a:cxn>
              <a:cxn ang="0">
                <a:pos x="connsiteX3" y="connsiteY3"/>
              </a:cxn>
            </a:cxnLst>
            <a:rect l="l" t="t" r="r" b="b"/>
            <a:pathLst>
              <a:path w="2165734" h="4187832">
                <a:moveTo>
                  <a:pt x="0" y="4174397"/>
                </a:moveTo>
                <a:lnTo>
                  <a:pt x="2164660" y="0"/>
                </a:lnTo>
                <a:cubicBezTo>
                  <a:pt x="2167064" y="1400325"/>
                  <a:pt x="2164923" y="2810636"/>
                  <a:pt x="2163203" y="4187832"/>
                </a:cubicBezTo>
                <a:lnTo>
                  <a:pt x="0" y="4174397"/>
                </a:lnTo>
                <a:close/>
              </a:path>
            </a:pathLst>
          </a:custGeom>
          <a:gradFill flip="none" rotWithShape="1">
            <a:gsLst>
              <a:gs pos="91000">
                <a:srgbClr val="004D6F">
                  <a:alpha val="5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7" name="Triangle isocèle 7"/>
          <p:cNvSpPr/>
          <p:nvPr userDrawn="1"/>
        </p:nvSpPr>
        <p:spPr>
          <a:xfrm rot="16200000">
            <a:off x="8415064" y="-184611"/>
            <a:ext cx="542117" cy="917174"/>
          </a:xfrm>
          <a:custGeom>
            <a:avLst/>
            <a:gdLst>
              <a:gd name="connsiteX0" fmla="*/ 0 w 4540840"/>
              <a:gd name="connsiteY0" fmla="*/ 4404897 h 4404897"/>
              <a:gd name="connsiteX1" fmla="*/ 2270420 w 4540840"/>
              <a:gd name="connsiteY1" fmla="*/ 0 h 4404897"/>
              <a:gd name="connsiteX2" fmla="*/ 4540840 w 4540840"/>
              <a:gd name="connsiteY2" fmla="*/ 4404897 h 4404897"/>
              <a:gd name="connsiteX3" fmla="*/ 0 w 4540840"/>
              <a:gd name="connsiteY3"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0 w 4540840"/>
              <a:gd name="connsiteY4"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2933996 w 4540840"/>
              <a:gd name="connsiteY4" fmla="*/ 4404420 h 4404897"/>
              <a:gd name="connsiteX5" fmla="*/ 0 w 4540840"/>
              <a:gd name="connsiteY5" fmla="*/ 4404897 h 4404897"/>
              <a:gd name="connsiteX0" fmla="*/ 0 w 2933997"/>
              <a:gd name="connsiteY0" fmla="*/ 4404897 h 4404897"/>
              <a:gd name="connsiteX1" fmla="*/ 2270420 w 2933997"/>
              <a:gd name="connsiteY1" fmla="*/ 0 h 4404897"/>
              <a:gd name="connsiteX2" fmla="*/ 2933997 w 2933997"/>
              <a:gd name="connsiteY2" fmla="*/ 1284148 h 4404897"/>
              <a:gd name="connsiteX3" fmla="*/ 2933573 w 2933997"/>
              <a:gd name="connsiteY3" fmla="*/ 3532921 h 4404897"/>
              <a:gd name="connsiteX4" fmla="*/ 2933996 w 2933997"/>
              <a:gd name="connsiteY4" fmla="*/ 4404420 h 4404897"/>
              <a:gd name="connsiteX5" fmla="*/ 0 w 2933997"/>
              <a:gd name="connsiteY5" fmla="*/ 4404897 h 4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997" h="4404897">
                <a:moveTo>
                  <a:pt x="0" y="4404897"/>
                </a:moveTo>
                <a:lnTo>
                  <a:pt x="2270420" y="0"/>
                </a:lnTo>
                <a:cubicBezTo>
                  <a:pt x="2493183" y="426477"/>
                  <a:pt x="2711234" y="857671"/>
                  <a:pt x="2933997" y="1284148"/>
                </a:cubicBezTo>
                <a:cubicBezTo>
                  <a:pt x="2933856" y="2033739"/>
                  <a:pt x="2933714" y="2783330"/>
                  <a:pt x="2933573" y="3532921"/>
                </a:cubicBezTo>
                <a:lnTo>
                  <a:pt x="2933996" y="4404420"/>
                </a:lnTo>
                <a:lnTo>
                  <a:pt x="0" y="4404897"/>
                </a:lnTo>
                <a:close/>
              </a:path>
            </a:pathLst>
          </a:custGeom>
          <a:gradFill flip="none" rotWithShape="1">
            <a:gsLst>
              <a:gs pos="91000">
                <a:srgbClr val="004D6F">
                  <a:alpha val="63000"/>
                </a:srgbClr>
              </a:gs>
              <a:gs pos="1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8" name="Triangle isocèle 7"/>
          <p:cNvSpPr/>
          <p:nvPr userDrawn="1"/>
        </p:nvSpPr>
        <p:spPr>
          <a:xfrm rot="16200000">
            <a:off x="8490797" y="9746"/>
            <a:ext cx="623545" cy="684275"/>
          </a:xfrm>
          <a:prstGeom prst="triangle">
            <a:avLst/>
          </a:prstGeom>
          <a:gradFill flip="none" rotWithShape="1">
            <a:gsLst>
              <a:gs pos="81000">
                <a:srgbClr val="004D6F">
                  <a:alpha val="48000"/>
                </a:srgbClr>
              </a:gs>
              <a:gs pos="27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9" name="Picture 4" descr="S:\serv_com\01_CHARTE-INSA-Rennes\2014\08_Modèles-PPT\Triangle-bas.eps"/>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2646"/>
          <a:stretch/>
        </p:blipFill>
        <p:spPr bwMode="auto">
          <a:xfrm>
            <a:off x="1619671" y="6614550"/>
            <a:ext cx="1008113" cy="24344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userDrawn="1"/>
        </p:nvSpPr>
        <p:spPr>
          <a:xfrm>
            <a:off x="107504" y="6462721"/>
            <a:ext cx="2448272" cy="261610"/>
          </a:xfrm>
          <a:prstGeom prst="rect">
            <a:avLst/>
          </a:prstGeom>
          <a:noFill/>
        </p:spPr>
        <p:txBody>
          <a:bodyPr wrap="square" rtlCol="0">
            <a:spAutoFit/>
          </a:bodyPr>
          <a:lstStyle/>
          <a:p>
            <a:r>
              <a:rPr lang="fr-FR" sz="1100" i="1" dirty="0" smtClean="0"/>
              <a:t>Page </a:t>
            </a:r>
            <a:fld id="{6AF8A896-0154-4ADC-8206-0B747D25ED3B}" type="slidenum">
              <a:rPr lang="fr-FR" sz="1100" i="1" smtClean="0"/>
              <a:t>‹N°›</a:t>
            </a:fld>
            <a:endParaRPr lang="fr-FR" sz="1100" i="1" dirty="0"/>
          </a:p>
        </p:txBody>
      </p:sp>
    </p:spTree>
    <p:extLst>
      <p:ext uri="{BB962C8B-B14F-4D97-AF65-F5344CB8AC3E}">
        <p14:creationId xmlns:p14="http://schemas.microsoft.com/office/powerpoint/2010/main" val="4076908683"/>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a:defRPr/>
            </a:pP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a:defRPr/>
            </a:pPr>
            <a:fld id="{17DDDE65-AFB7-4333-96E9-1700E76972C8}" type="slidenum">
              <a:rPr lang="fr-FR" smtClean="0"/>
              <a:pPr>
                <a:defRPr/>
              </a:pPr>
              <a:t>‹N°›</a:t>
            </a:fld>
            <a:endParaRPr lang="fr-FR"/>
          </a:p>
        </p:txBody>
      </p:sp>
    </p:spTree>
    <p:extLst>
      <p:ext uri="{BB962C8B-B14F-4D97-AF65-F5344CB8AC3E}">
        <p14:creationId xmlns:p14="http://schemas.microsoft.com/office/powerpoint/2010/main" val="637811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668344" y="6165304"/>
            <a:ext cx="1368152" cy="503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02970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70" r:id="rId4"/>
    <p:sldLayoutId id="2147483707" r:id="rId5"/>
    <p:sldLayoutId id="2147483709" r:id="rId6"/>
    <p:sldLayoutId id="2147483728"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7"/>
          <p:cNvSpPr txBox="1">
            <a:spLocks/>
          </p:cNvSpPr>
          <p:nvPr/>
        </p:nvSpPr>
        <p:spPr>
          <a:xfrm>
            <a:off x="2483768" y="4275094"/>
            <a:ext cx="7992888" cy="769500"/>
          </a:xfrm>
          <a:prstGeom prst="rect">
            <a:avLst/>
          </a:prstGeom>
        </p:spPr>
        <p:txBody>
          <a:bodyPr anchor="ctr"/>
          <a:lstStyle>
            <a:lvl1pPr algn="ctr" defTabSz="914400" rtl="0" eaLnBrk="1" latinLnBrk="0" hangingPunct="1">
              <a:spcBef>
                <a:spcPct val="0"/>
              </a:spcBef>
              <a:buNone/>
              <a:defRPr sz="1600" b="1" kern="1200" baseline="0">
                <a:solidFill>
                  <a:schemeClr val="tx1"/>
                </a:solidFill>
                <a:latin typeface="Arial" pitchFamily="34" charset="0"/>
                <a:ea typeface="+mj-ea"/>
                <a:cs typeface="Arial" pitchFamily="34" charset="0"/>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4800" dirty="0" smtClean="0">
                <a:solidFill>
                  <a:schemeClr val="tx1">
                    <a:lumMod val="75000"/>
                  </a:schemeClr>
                </a:solidFill>
              </a:rPr>
              <a:t>ETHIQUE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3200" dirty="0" smtClean="0">
                <a:solidFill>
                  <a:schemeClr val="tx1">
                    <a:lumMod val="75000"/>
                  </a:schemeClr>
                </a:solidFill>
              </a:rPr>
              <a:t>Séance 4 en demi-groupe</a:t>
            </a:r>
            <a:endParaRPr lang="fr-FR" sz="4800" dirty="0" smtClean="0">
              <a:solidFill>
                <a:schemeClr val="tx1">
                  <a:lumMod val="75000"/>
                </a:schemeClr>
              </a:solidFill>
            </a:endParaRPr>
          </a:p>
        </p:txBody>
      </p:sp>
      <p:sp>
        <p:nvSpPr>
          <p:cNvPr id="3" name="Titre 17"/>
          <p:cNvSpPr txBox="1">
            <a:spLocks/>
          </p:cNvSpPr>
          <p:nvPr/>
        </p:nvSpPr>
        <p:spPr>
          <a:xfrm>
            <a:off x="0" y="5805264"/>
            <a:ext cx="8748464" cy="864096"/>
          </a:xfrm>
          <a:prstGeom prst="rect">
            <a:avLst/>
          </a:prstGeom>
        </p:spPr>
        <p:txBody>
          <a:bodyPr anchor="ctr"/>
          <a:lstStyle>
            <a:lvl1pPr algn="ctr" defTabSz="914400" rtl="0" eaLnBrk="1" latinLnBrk="0" hangingPunct="1">
              <a:spcBef>
                <a:spcPct val="0"/>
              </a:spcBef>
              <a:buNone/>
              <a:defRPr sz="1600" b="1" kern="1200" baseline="0">
                <a:solidFill>
                  <a:schemeClr val="tx1"/>
                </a:solidFill>
                <a:latin typeface="Arial" pitchFamily="34" charset="0"/>
                <a:ea typeface="+mj-ea"/>
                <a:cs typeface="Arial" pitchFamily="34" charset="0"/>
              </a:defRPr>
            </a:lvl1pPr>
          </a:lstStyle>
          <a:p>
            <a:pPr algn="l"/>
            <a:r>
              <a:rPr lang="fr-FR" sz="2400" dirty="0" smtClean="0">
                <a:solidFill>
                  <a:schemeClr val="tx1">
                    <a:lumMod val="75000"/>
                  </a:schemeClr>
                </a:solidFill>
              </a:rPr>
              <a:t>Béatrice </a:t>
            </a:r>
            <a:r>
              <a:rPr lang="fr-FR" sz="2400" dirty="0" err="1" smtClean="0">
                <a:solidFill>
                  <a:schemeClr val="tx1">
                    <a:lumMod val="75000"/>
                  </a:schemeClr>
                </a:solidFill>
              </a:rPr>
              <a:t>Jalenques</a:t>
            </a:r>
            <a:r>
              <a:rPr lang="fr-FR" sz="2400" dirty="0" smtClean="0">
                <a:solidFill>
                  <a:schemeClr val="tx1">
                    <a:lumMod val="75000"/>
                  </a:schemeClr>
                </a:solidFill>
              </a:rPr>
              <a:t>–Vigouroux</a:t>
            </a:r>
          </a:p>
          <a:p>
            <a:pPr algn="l"/>
            <a:r>
              <a:rPr lang="fr-FR" dirty="0" smtClean="0">
                <a:solidFill>
                  <a:schemeClr val="tx1">
                    <a:lumMod val="75000"/>
                  </a:schemeClr>
                </a:solidFill>
              </a:rPr>
              <a:t>beatrice.jalenques-vigouroux@insa-toulouse.fr</a:t>
            </a:r>
          </a:p>
          <a:p>
            <a:pPr algn="l"/>
            <a:endParaRPr lang="fr-FR" sz="2800" dirty="0"/>
          </a:p>
        </p:txBody>
      </p:sp>
    </p:spTree>
    <p:extLst>
      <p:ext uri="{BB962C8B-B14F-4D97-AF65-F5344CB8AC3E}">
        <p14:creationId xmlns:p14="http://schemas.microsoft.com/office/powerpoint/2010/main" val="3857378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lgn="ctr">
              <a:buNone/>
            </a:pPr>
            <a:r>
              <a:rPr lang="fr-FR" sz="4800" i="1" dirty="0" smtClean="0">
                <a:solidFill>
                  <a:srgbClr val="002060"/>
                </a:solidFill>
              </a:rPr>
              <a:t>Qu’est-ce qu’un ingénieur, un éco-ingénieur?</a:t>
            </a:r>
          </a:p>
          <a:p>
            <a:pPr marL="0" indent="0" algn="ctr">
              <a:buNone/>
            </a:pPr>
            <a:r>
              <a:rPr lang="fr-FR" sz="4800" i="1" dirty="0" smtClean="0">
                <a:solidFill>
                  <a:srgbClr val="002060"/>
                </a:solidFill>
              </a:rPr>
              <a:t>Qu’est-ce que doit être un </a:t>
            </a:r>
            <a:r>
              <a:rPr lang="fr-FR" sz="4800" dirty="0" smtClean="0">
                <a:solidFill>
                  <a:srgbClr val="002060"/>
                </a:solidFill>
              </a:rPr>
              <a:t>bon</a:t>
            </a:r>
            <a:r>
              <a:rPr lang="fr-FR" sz="4800" i="1" dirty="0" smtClean="0">
                <a:solidFill>
                  <a:srgbClr val="002060"/>
                </a:solidFill>
              </a:rPr>
              <a:t> éco-ingénieur?</a:t>
            </a:r>
          </a:p>
          <a:p>
            <a:pPr marL="0" indent="0">
              <a:buNone/>
            </a:pPr>
            <a:endParaRPr lang="fr-FR" dirty="0"/>
          </a:p>
        </p:txBody>
      </p:sp>
      <p:sp>
        <p:nvSpPr>
          <p:cNvPr id="5" name="Espace réservé du texte 3"/>
          <p:cNvSpPr>
            <a:spLocks noGrp="1"/>
          </p:cNvSpPr>
          <p:nvPr>
            <p:ph type="body" sz="quarter" idx="13"/>
          </p:nvPr>
        </p:nvSpPr>
        <p:spPr>
          <a:xfrm>
            <a:off x="1835696" y="121926"/>
            <a:ext cx="4608512" cy="423109"/>
          </a:xfrm>
        </p:spPr>
        <p:txBody>
          <a:bodyPr/>
          <a:lstStyle/>
          <a:p>
            <a:r>
              <a:rPr lang="fr-FR" dirty="0" smtClean="0"/>
              <a:t>Un éco-ingénieur?</a:t>
            </a:r>
            <a:endParaRPr lang="fr-FR" dirty="0"/>
          </a:p>
        </p:txBody>
      </p:sp>
    </p:spTree>
    <p:extLst>
      <p:ext uri="{BB962C8B-B14F-4D97-AF65-F5344CB8AC3E}">
        <p14:creationId xmlns:p14="http://schemas.microsoft.com/office/powerpoint/2010/main" val="1982776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1695514"/>
            <a:ext cx="8229600" cy="298519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CA" sz="3200" b="1" i="0" u="none" strike="noStrike" kern="1200" cap="none" spc="0" normalizeH="0" baseline="0" noProof="0" dirty="0" smtClean="0">
              <a:ln>
                <a:noFill/>
              </a:ln>
              <a:solidFill>
                <a:srgbClr val="002060"/>
              </a:solidFill>
              <a:effectLst/>
              <a:uLnTx/>
              <a:uFillTx/>
              <a:latin typeface="+mn-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CA" sz="3200" b="1" dirty="0" smtClean="0">
              <a:solidFill>
                <a:srgbClr val="002060"/>
              </a:solidFill>
              <a:latin typeface="+mn-lt"/>
            </a:endParaRPr>
          </a:p>
        </p:txBody>
      </p:sp>
      <p:sp>
        <p:nvSpPr>
          <p:cNvPr id="6" name="ZoneTexte 5"/>
          <p:cNvSpPr txBox="1"/>
          <p:nvPr/>
        </p:nvSpPr>
        <p:spPr>
          <a:xfrm>
            <a:off x="6732240" y="3491068"/>
            <a:ext cx="1656184" cy="461665"/>
          </a:xfrm>
          <a:prstGeom prst="rect">
            <a:avLst/>
          </a:prstGeom>
          <a:noFill/>
        </p:spPr>
        <p:txBody>
          <a:bodyPr wrap="square" rtlCol="0">
            <a:spAutoFit/>
          </a:bodyPr>
          <a:lstStyle/>
          <a:p>
            <a:r>
              <a:rPr lang="fr-CA" sz="2400" b="1" dirty="0">
                <a:solidFill>
                  <a:schemeClr val="bg1"/>
                </a:solidFill>
              </a:rPr>
              <a:t>Finalités</a:t>
            </a:r>
            <a:endParaRPr lang="fr-FR" sz="2400" dirty="0">
              <a:solidFill>
                <a:schemeClr val="bg1"/>
              </a:solidFill>
            </a:endParaRPr>
          </a:p>
        </p:txBody>
      </p:sp>
      <p:sp>
        <p:nvSpPr>
          <p:cNvPr id="9" name="ZoneTexte 8"/>
          <p:cNvSpPr txBox="1"/>
          <p:nvPr/>
        </p:nvSpPr>
        <p:spPr>
          <a:xfrm>
            <a:off x="4398451" y="2996952"/>
            <a:ext cx="2189773" cy="1569660"/>
          </a:xfrm>
          <a:prstGeom prst="rect">
            <a:avLst/>
          </a:prstGeom>
          <a:noFill/>
        </p:spPr>
        <p:txBody>
          <a:bodyPr wrap="square" rtlCol="0">
            <a:spAutoFit/>
          </a:bodyPr>
          <a:lstStyle/>
          <a:p>
            <a:pPr lvl="0"/>
            <a:r>
              <a:rPr lang="fr-CA" sz="2400" b="1" dirty="0">
                <a:solidFill>
                  <a:schemeClr val="bg1"/>
                </a:solidFill>
              </a:rPr>
              <a:t>Impacts court </a:t>
            </a:r>
            <a:r>
              <a:rPr lang="fr-CA" sz="2400" b="1" dirty="0" smtClean="0">
                <a:solidFill>
                  <a:schemeClr val="bg1"/>
                </a:solidFill>
              </a:rPr>
              <a:t>/ long </a:t>
            </a:r>
            <a:r>
              <a:rPr lang="fr-CA" sz="2400" b="1" dirty="0">
                <a:solidFill>
                  <a:schemeClr val="bg1"/>
                </a:solidFill>
              </a:rPr>
              <a:t>terme</a:t>
            </a:r>
          </a:p>
          <a:p>
            <a:endParaRPr lang="fr-FR" sz="2400" dirty="0">
              <a:solidFill>
                <a:schemeClr val="bg1"/>
              </a:solidFill>
            </a:endParaRPr>
          </a:p>
        </p:txBody>
      </p:sp>
      <p:sp>
        <p:nvSpPr>
          <p:cNvPr id="7" name="Rectangle 6"/>
          <p:cNvSpPr/>
          <p:nvPr/>
        </p:nvSpPr>
        <p:spPr>
          <a:xfrm>
            <a:off x="251520" y="1844823"/>
            <a:ext cx="8712968" cy="283588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285750" indent="-285750">
              <a:buFont typeface="Arial" panose="020B0604020202020204" pitchFamily="34" charset="0"/>
              <a:buChar char="•"/>
            </a:pPr>
            <a:r>
              <a:rPr lang="fr-FR" sz="2200" dirty="0" smtClean="0"/>
              <a:t>Selon André Comte-</a:t>
            </a:r>
            <a:r>
              <a:rPr lang="fr-FR" sz="2200" dirty="0" err="1" smtClean="0"/>
              <a:t>Sponville</a:t>
            </a:r>
            <a:r>
              <a:rPr lang="fr-FR" sz="2200" dirty="0" smtClean="0"/>
              <a:t>, l’ingénierie, comme l'économie </a:t>
            </a:r>
            <a:r>
              <a:rPr lang="fr-FR" sz="2200" dirty="0"/>
              <a:t>de marché, </a:t>
            </a:r>
            <a:r>
              <a:rPr lang="fr-FR" sz="2200" dirty="0" smtClean="0"/>
              <a:t>ne saurait </a:t>
            </a:r>
            <a:r>
              <a:rPr lang="fr-FR" sz="2200" dirty="0"/>
              <a:t>se préoccuper de </a:t>
            </a:r>
            <a:r>
              <a:rPr lang="fr-FR" sz="2200" dirty="0" smtClean="0"/>
              <a:t>morale</a:t>
            </a:r>
          </a:p>
          <a:p>
            <a:pPr marL="285750" indent="-285750">
              <a:buFont typeface="Arial" panose="020B0604020202020204" pitchFamily="34" charset="0"/>
              <a:buChar char="•"/>
            </a:pPr>
            <a:endParaRPr lang="fr-FR" sz="2200" dirty="0" smtClean="0"/>
          </a:p>
          <a:p>
            <a:pPr marL="285750" indent="-285750">
              <a:buFont typeface="Arial" panose="020B0604020202020204" pitchFamily="34" charset="0"/>
              <a:buChar char="•"/>
            </a:pPr>
            <a:r>
              <a:rPr lang="fr-FR" sz="2200" dirty="0" smtClean="0"/>
              <a:t>Mais, comme pour chaque ordre, l’ingénierie est directement limitée </a:t>
            </a:r>
            <a:r>
              <a:rPr lang="fr-FR" sz="2200" dirty="0"/>
              <a:t>par </a:t>
            </a:r>
            <a:r>
              <a:rPr lang="fr-FR" sz="2200" dirty="0" smtClean="0"/>
              <a:t>un ordre supérieur, l’ordre politique puis l’ordre moral</a:t>
            </a:r>
          </a:p>
          <a:p>
            <a:pPr marL="742950" lvl="1" indent="-285750">
              <a:buFont typeface="Arial" panose="020B0604020202020204" pitchFamily="34" charset="0"/>
              <a:buChar char="•"/>
            </a:pPr>
            <a:r>
              <a:rPr lang="fr-FR" sz="2200" dirty="0" smtClean="0"/>
              <a:t>La géo-ingénierie du climat est-elle autorisée? Légalement? Moralement?</a:t>
            </a:r>
          </a:p>
        </p:txBody>
      </p:sp>
      <p:sp>
        <p:nvSpPr>
          <p:cNvPr id="8" name="Rectangle 7"/>
          <p:cNvSpPr/>
          <p:nvPr/>
        </p:nvSpPr>
        <p:spPr>
          <a:xfrm>
            <a:off x="251520" y="620688"/>
            <a:ext cx="8712968" cy="86409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800" dirty="0" smtClean="0"/>
              <a:t>L’ingénierie est–elle morale?</a:t>
            </a:r>
          </a:p>
        </p:txBody>
      </p:sp>
      <p:sp>
        <p:nvSpPr>
          <p:cNvPr id="10" name="Espace réservé du numéro de diapositive 1"/>
          <p:cNvSpPr txBox="1">
            <a:spLocks/>
          </p:cNvSpPr>
          <p:nvPr/>
        </p:nvSpPr>
        <p:spPr>
          <a:xfrm>
            <a:off x="6553200" y="6356350"/>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7DDDE65-AFB7-4333-96E9-1700E76972C8}" type="slidenum">
              <a:rPr lang="fr-FR" smtClean="0"/>
              <a:pPr>
                <a:defRPr/>
              </a:pPr>
              <a:t>11</a:t>
            </a:fld>
            <a:endParaRPr lang="fr-FR"/>
          </a:p>
        </p:txBody>
      </p:sp>
      <p:sp>
        <p:nvSpPr>
          <p:cNvPr id="2" name="Ellipse 1"/>
          <p:cNvSpPr/>
          <p:nvPr/>
        </p:nvSpPr>
        <p:spPr>
          <a:xfrm>
            <a:off x="251520" y="4797152"/>
            <a:ext cx="8435280" cy="178973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lvl="1"/>
            <a:r>
              <a:rPr lang="fr-FR" sz="2200" b="1" dirty="0" err="1" smtClean="0"/>
              <a:t>Un.e</a:t>
            </a:r>
            <a:r>
              <a:rPr lang="fr-FR" sz="2200" b="1" dirty="0" smtClean="0"/>
              <a:t> </a:t>
            </a:r>
            <a:r>
              <a:rPr lang="fr-FR" sz="2200" b="1" dirty="0" err="1" smtClean="0"/>
              <a:t>ingénieur.e</a:t>
            </a:r>
            <a:r>
              <a:rPr lang="fr-FR" sz="2200" b="1" dirty="0" smtClean="0"/>
              <a:t> </a:t>
            </a:r>
            <a:r>
              <a:rPr lang="fr-FR" sz="2200" b="1" dirty="0"/>
              <a:t>est aussi </a:t>
            </a:r>
            <a:r>
              <a:rPr lang="fr-FR" sz="2200" b="1" dirty="0" err="1" smtClean="0"/>
              <a:t>un.e</a:t>
            </a:r>
            <a:r>
              <a:rPr lang="fr-FR" sz="2200" b="1" dirty="0" smtClean="0"/>
              <a:t> citoyen.ne </a:t>
            </a:r>
            <a:r>
              <a:rPr lang="fr-FR" sz="2200" b="1" dirty="0" err="1"/>
              <a:t>Un.e</a:t>
            </a:r>
            <a:r>
              <a:rPr lang="fr-FR" sz="2200" b="1" dirty="0"/>
              <a:t> </a:t>
            </a:r>
            <a:r>
              <a:rPr lang="fr-FR" sz="2200" b="1" dirty="0" err="1"/>
              <a:t>ingénieur.e</a:t>
            </a:r>
            <a:r>
              <a:rPr lang="fr-FR" sz="2200" b="1" dirty="0"/>
              <a:t> est aussi </a:t>
            </a:r>
            <a:r>
              <a:rPr lang="fr-FR" sz="2200" b="1" dirty="0" err="1"/>
              <a:t>un.e</a:t>
            </a:r>
            <a:r>
              <a:rPr lang="fr-FR" sz="2200" b="1" dirty="0"/>
              <a:t> </a:t>
            </a:r>
            <a:r>
              <a:rPr lang="fr-FR" sz="2200" b="1" dirty="0" err="1" smtClean="0"/>
              <a:t>humain.e</a:t>
            </a:r>
            <a:r>
              <a:rPr lang="fr-FR" sz="2200" b="1" dirty="0" smtClean="0"/>
              <a:t> </a:t>
            </a:r>
            <a:endParaRPr lang="fr-FR" sz="2200" b="1" dirty="0"/>
          </a:p>
          <a:p>
            <a:pPr lvl="1"/>
            <a:r>
              <a:rPr lang="fr-FR" sz="2200" b="1" dirty="0" err="1" smtClean="0"/>
              <a:t>Un.e</a:t>
            </a:r>
            <a:r>
              <a:rPr lang="fr-FR" sz="2200" b="1" dirty="0" smtClean="0"/>
              <a:t> </a:t>
            </a:r>
            <a:r>
              <a:rPr lang="fr-FR" sz="2200" b="1" dirty="0" err="1"/>
              <a:t>ingénieur.e</a:t>
            </a:r>
            <a:r>
              <a:rPr lang="fr-FR" sz="2200" b="1" dirty="0"/>
              <a:t> </a:t>
            </a:r>
            <a:r>
              <a:rPr lang="fr-FR" sz="2200" b="1" dirty="0" err="1"/>
              <a:t>engagé.e</a:t>
            </a:r>
            <a:r>
              <a:rPr lang="fr-FR" sz="2200" b="1" dirty="0"/>
              <a:t> ?</a:t>
            </a:r>
          </a:p>
        </p:txBody>
      </p:sp>
    </p:spTree>
    <p:extLst>
      <p:ext uri="{BB962C8B-B14F-4D97-AF65-F5344CB8AC3E}">
        <p14:creationId xmlns:p14="http://schemas.microsoft.com/office/powerpoint/2010/main" val="347196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57200" y="1628800"/>
            <a:ext cx="8229600" cy="4464496"/>
          </a:xfrm>
          <a:prstGeom prst="rect">
            <a:avLst/>
          </a:prstGeom>
          <a:solidFill>
            <a:schemeClr val="bg1">
              <a:lumMod val="85000"/>
            </a:schemeClr>
          </a:solidFill>
        </p:spPr>
        <p:txBody>
          <a:bodyPr vert="horz" lIns="91440" tIns="45720" rIns="91440" bIns="45720" rtlCol="0" anchor="ctr">
            <a:noAutofit/>
          </a:bodyPr>
          <a:lstStyle/>
          <a:p>
            <a:pPr marL="342900" lvl="0" indent="-342900" fontAlgn="auto">
              <a:spcBef>
                <a:spcPct val="20000"/>
              </a:spcBef>
              <a:spcAft>
                <a:spcPts val="0"/>
              </a:spcAft>
              <a:buFont typeface="Arial" pitchFamily="34" charset="0"/>
              <a:buChar char="•"/>
              <a:defRPr/>
            </a:pPr>
            <a:r>
              <a:rPr kumimoji="0" lang="fr-CA" sz="3200" b="1" i="0" u="none" strike="noStrike" kern="1200" cap="none" spc="0" normalizeH="0" baseline="0" noProof="0" dirty="0" smtClean="0">
                <a:ln>
                  <a:noFill/>
                </a:ln>
                <a:solidFill>
                  <a:srgbClr val="002060"/>
                </a:solidFill>
                <a:effectLst/>
                <a:uLnTx/>
                <a:uFillTx/>
                <a:latin typeface="+mn-lt"/>
              </a:rPr>
              <a:t>Qu’est-ce que je </a:t>
            </a:r>
            <a:r>
              <a:rPr kumimoji="0" lang="fr-CA" sz="3200" b="1" i="0" u="none" strike="noStrike" kern="1200" cap="none" spc="0" normalizeH="0" baseline="0" noProof="0" dirty="0" smtClean="0">
                <a:ln>
                  <a:noFill/>
                </a:ln>
                <a:solidFill>
                  <a:srgbClr val="FF0000"/>
                </a:solidFill>
                <a:effectLst/>
                <a:uLnTx/>
                <a:uFillTx/>
                <a:latin typeface="+mn-lt"/>
              </a:rPr>
              <a:t>peux,</a:t>
            </a:r>
            <a:r>
              <a:rPr lang="fr-CA" sz="3200" b="1" dirty="0" smtClean="0">
                <a:solidFill>
                  <a:srgbClr val="002060"/>
                </a:solidFill>
                <a:latin typeface="+mn-lt"/>
              </a:rPr>
              <a:t> </a:t>
            </a:r>
            <a:r>
              <a:rPr lang="fr-CA" sz="3200" b="1" dirty="0" smtClean="0">
                <a:solidFill>
                  <a:srgbClr val="FF0000"/>
                </a:solidFill>
                <a:latin typeface="+mn-lt"/>
              </a:rPr>
              <a:t>sais </a:t>
            </a:r>
            <a:r>
              <a:rPr kumimoji="0" lang="fr-CA" sz="3200" b="1" i="0" u="none" strike="noStrike" kern="1200" cap="none" spc="0" normalizeH="0" baseline="0" noProof="0" dirty="0" smtClean="0">
                <a:ln>
                  <a:noFill/>
                </a:ln>
                <a:solidFill>
                  <a:srgbClr val="002060"/>
                </a:solidFill>
                <a:effectLst/>
                <a:uLnTx/>
                <a:uFillTx/>
                <a:latin typeface="+mn-lt"/>
              </a:rPr>
              <a:t>faire?</a:t>
            </a:r>
          </a:p>
          <a:p>
            <a:pPr marL="342900" lvl="0" indent="-342900" fontAlgn="auto">
              <a:spcBef>
                <a:spcPct val="20000"/>
              </a:spcBef>
              <a:spcAft>
                <a:spcPts val="0"/>
              </a:spcAft>
              <a:buFont typeface="Arial" pitchFamily="34" charset="0"/>
              <a:buChar char="•"/>
              <a:defRPr/>
            </a:pPr>
            <a:r>
              <a:rPr lang="fr-CA" sz="3200" b="1" dirty="0">
                <a:solidFill>
                  <a:srgbClr val="002060"/>
                </a:solidFill>
                <a:latin typeface="+mn-lt"/>
              </a:rPr>
              <a:t>Qu’est-ce que </a:t>
            </a:r>
            <a:r>
              <a:rPr lang="fr-CA" sz="3200" b="1" dirty="0" smtClean="0">
                <a:solidFill>
                  <a:srgbClr val="002060"/>
                </a:solidFill>
                <a:latin typeface="+mn-lt"/>
              </a:rPr>
              <a:t>je </a:t>
            </a:r>
            <a:r>
              <a:rPr lang="fr-CA" sz="3200" b="1" dirty="0" smtClean="0">
                <a:solidFill>
                  <a:srgbClr val="FF0000"/>
                </a:solidFill>
                <a:latin typeface="+mn-lt"/>
              </a:rPr>
              <a:t>veux</a:t>
            </a:r>
            <a:r>
              <a:rPr lang="fr-CA" sz="3200" b="1" dirty="0" smtClean="0">
                <a:solidFill>
                  <a:srgbClr val="002060"/>
                </a:solidFill>
                <a:latin typeface="+mn-lt"/>
              </a:rPr>
              <a:t> faire?</a:t>
            </a:r>
          </a:p>
          <a:p>
            <a:pPr marL="342900" lvl="0" indent="-342900" fontAlgn="auto">
              <a:spcBef>
                <a:spcPct val="20000"/>
              </a:spcBef>
              <a:spcAft>
                <a:spcPts val="0"/>
              </a:spcAft>
              <a:buFont typeface="Arial" pitchFamily="34" charset="0"/>
              <a:buChar char="•"/>
              <a:defRPr/>
            </a:pPr>
            <a:r>
              <a:rPr lang="fr-CA" sz="3200" b="1" dirty="0">
                <a:solidFill>
                  <a:srgbClr val="002060"/>
                </a:solidFill>
                <a:latin typeface="+mn-lt"/>
              </a:rPr>
              <a:t>Qu’est-ce que je </a:t>
            </a:r>
            <a:r>
              <a:rPr lang="fr-CA" sz="3200" b="1" dirty="0" smtClean="0">
                <a:solidFill>
                  <a:srgbClr val="002060"/>
                </a:solidFill>
                <a:latin typeface="+mn-lt"/>
              </a:rPr>
              <a:t>décide que je </a:t>
            </a:r>
            <a:r>
              <a:rPr lang="fr-CA" sz="3200" b="1" dirty="0" smtClean="0">
                <a:solidFill>
                  <a:srgbClr val="FF0000"/>
                </a:solidFill>
                <a:latin typeface="+mn-lt"/>
              </a:rPr>
              <a:t>dois</a:t>
            </a:r>
            <a:r>
              <a:rPr lang="fr-CA" sz="3200" b="1" dirty="0" smtClean="0">
                <a:solidFill>
                  <a:srgbClr val="002060"/>
                </a:solidFill>
                <a:latin typeface="+mn-lt"/>
              </a:rPr>
              <a:t> faire?</a:t>
            </a:r>
            <a:endParaRPr lang="fr-CA" sz="3200" b="1" dirty="0">
              <a:solidFill>
                <a:srgbClr val="002060"/>
              </a:solidFill>
              <a:latin typeface="+mn-lt"/>
            </a:endParaRPr>
          </a:p>
          <a:p>
            <a:pPr marL="342900" lvl="0" indent="-342900" fontAlgn="auto">
              <a:spcBef>
                <a:spcPct val="20000"/>
              </a:spcBef>
              <a:spcAft>
                <a:spcPts val="0"/>
              </a:spcAft>
              <a:buFont typeface="Arial" pitchFamily="34" charset="0"/>
              <a:buChar char="•"/>
              <a:defRPr/>
            </a:pPr>
            <a:endParaRPr kumimoji="0" lang="fr-CA" sz="3200" b="1" i="0" u="none" strike="noStrike" kern="1200" cap="none" spc="0" normalizeH="0" baseline="0" noProof="0" dirty="0" smtClean="0">
              <a:ln>
                <a:noFill/>
              </a:ln>
              <a:solidFill>
                <a:srgbClr val="002060"/>
              </a:solidFill>
              <a:effectLst/>
              <a:uLnTx/>
              <a:uFillTx/>
              <a:latin typeface="+mn-lt"/>
            </a:endParaRPr>
          </a:p>
          <a:p>
            <a:pPr lvl="0" fontAlgn="auto">
              <a:spcBef>
                <a:spcPct val="20000"/>
              </a:spcBef>
              <a:spcAft>
                <a:spcPts val="0"/>
              </a:spcAft>
              <a:defRPr/>
            </a:pPr>
            <a:r>
              <a:rPr lang="fr-CA" sz="3200" b="1" dirty="0" smtClean="0">
                <a:solidFill>
                  <a:srgbClr val="002060"/>
                </a:solidFill>
                <a:latin typeface="+mn-lt"/>
              </a:rPr>
              <a:t>En filigrane, une réponse à la question: </a:t>
            </a:r>
          </a:p>
          <a:p>
            <a:pPr lvl="0" algn="ctr" fontAlgn="auto">
              <a:spcBef>
                <a:spcPct val="20000"/>
              </a:spcBef>
              <a:spcAft>
                <a:spcPts val="0"/>
              </a:spcAft>
              <a:defRPr/>
            </a:pPr>
            <a:r>
              <a:rPr lang="fr-CA" sz="3200" b="1" dirty="0" smtClean="0">
                <a:solidFill>
                  <a:srgbClr val="002060"/>
                </a:solidFill>
                <a:latin typeface="+mn-lt"/>
              </a:rPr>
              <a:t>« La fin justifie-t-elle les moyens? »</a:t>
            </a:r>
            <a:endParaRPr kumimoji="0" lang="fr-CA" sz="3200" b="1" i="0" u="none" strike="noStrike" kern="1200" cap="none" spc="0" normalizeH="0" baseline="0" noProof="0" dirty="0" smtClean="0">
              <a:ln>
                <a:noFill/>
              </a:ln>
              <a:solidFill>
                <a:srgbClr val="002060"/>
              </a:solidFill>
              <a:effectLst/>
              <a:uLnTx/>
              <a:uFillTx/>
              <a:latin typeface="+mn-lt"/>
            </a:endParaRPr>
          </a:p>
        </p:txBody>
      </p:sp>
      <p:sp>
        <p:nvSpPr>
          <p:cNvPr id="4" name="ZoneTexte 3"/>
          <p:cNvSpPr txBox="1"/>
          <p:nvPr/>
        </p:nvSpPr>
        <p:spPr>
          <a:xfrm>
            <a:off x="465718" y="1023119"/>
            <a:ext cx="8221082" cy="461665"/>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fr-FR" altLang="fr-FR" sz="2400" dirty="0">
                <a:solidFill>
                  <a:srgbClr val="FF0000"/>
                </a:solidFill>
                <a:latin typeface="+mn-lt"/>
              </a:rPr>
              <a:t>Une démarche </a:t>
            </a:r>
            <a:r>
              <a:rPr lang="fr-FR" altLang="fr-FR" sz="2400" dirty="0" smtClean="0">
                <a:solidFill>
                  <a:srgbClr val="FF0000"/>
                </a:solidFill>
                <a:latin typeface="+mn-lt"/>
              </a:rPr>
              <a:t>éthique pour faire face à des dilemmes éthiques</a:t>
            </a:r>
            <a:endParaRPr lang="fr-FR" sz="2400" dirty="0">
              <a:latin typeface="+mn-lt"/>
            </a:endParaRPr>
          </a:p>
        </p:txBody>
      </p:sp>
      <p:sp>
        <p:nvSpPr>
          <p:cNvPr id="7" name="Espace réservé du texte 4"/>
          <p:cNvSpPr>
            <a:spLocks noGrp="1"/>
          </p:cNvSpPr>
          <p:nvPr>
            <p:ph type="body" sz="quarter" idx="13"/>
          </p:nvPr>
        </p:nvSpPr>
        <p:spPr>
          <a:xfrm>
            <a:off x="1835696" y="121926"/>
            <a:ext cx="4608512" cy="423109"/>
          </a:xfrm>
        </p:spPr>
        <p:txBody>
          <a:bodyPr/>
          <a:lstStyle/>
          <a:p>
            <a:r>
              <a:rPr lang="fr-FR" dirty="0" smtClean="0"/>
              <a:t>Ethique</a:t>
            </a:r>
            <a:endParaRPr lang="fr-FR" dirty="0"/>
          </a:p>
        </p:txBody>
      </p:sp>
    </p:spTree>
    <p:extLst>
      <p:ext uri="{BB962C8B-B14F-4D97-AF65-F5344CB8AC3E}">
        <p14:creationId xmlns:p14="http://schemas.microsoft.com/office/powerpoint/2010/main" val="350168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89795" name="Rectangle 3"/>
          <p:cNvSpPr>
            <a:spLocks noGrp="1" noChangeArrowheads="1"/>
          </p:cNvSpPr>
          <p:nvPr>
            <p:ph idx="1"/>
          </p:nvPr>
        </p:nvSpPr>
        <p:spPr>
          <a:xfrm>
            <a:off x="323528" y="1196752"/>
            <a:ext cx="8229600" cy="936104"/>
          </a:xfrm>
        </p:spPr>
        <p:txBody>
          <a:bodyPr>
            <a:normAutofit fontScale="92500" lnSpcReduction="20000"/>
          </a:bodyPr>
          <a:lstStyle/>
          <a:p>
            <a:pPr marL="0" indent="0" algn="just">
              <a:lnSpc>
                <a:spcPct val="90000"/>
              </a:lnSpc>
              <a:spcBef>
                <a:spcPts val="580"/>
              </a:spcBef>
              <a:buNone/>
              <a:defRPr/>
            </a:pPr>
            <a:r>
              <a:rPr lang="fr-FR" sz="4000" dirty="0" smtClean="0">
                <a:solidFill>
                  <a:schemeClr val="bg1"/>
                </a:solidFill>
              </a:rPr>
              <a:t>LA </a:t>
            </a:r>
            <a:r>
              <a:rPr lang="fr-FR" sz="4000" dirty="0">
                <a:solidFill>
                  <a:schemeClr val="bg1"/>
                </a:solidFill>
              </a:rPr>
              <a:t>TECHNIQUE EST-ELLE NEUTRE SUR LE PLAN MORAL?</a:t>
            </a:r>
            <a:endParaRPr lang="fr-FR" dirty="0" smtClean="0">
              <a:solidFill>
                <a:schemeClr val="bg1"/>
              </a:solidFill>
              <a:effectLst>
                <a:outerShdw blurRad="38100" dist="38100" dir="2700000" algn="tl">
                  <a:srgbClr val="FFFFFF"/>
                </a:outerShdw>
              </a:effectLst>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13</a:t>
            </a:fld>
            <a:endParaRPr lang="fr-FR"/>
          </a:p>
        </p:txBody>
      </p:sp>
    </p:spTree>
    <p:extLst>
      <p:ext uri="{BB962C8B-B14F-4D97-AF65-F5344CB8AC3E}">
        <p14:creationId xmlns:p14="http://schemas.microsoft.com/office/powerpoint/2010/main" val="173569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animEffect transition="in" filter="blinds(horizontal)">
                                      <p:cBhvr>
                                        <p:cTn id="7" dur="500"/>
                                        <p:tgtEl>
                                          <p:spTgt spid="289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ctr" eaLnBrk="1" fontAlgn="auto" hangingPunct="1">
              <a:spcAft>
                <a:spcPts val="0"/>
              </a:spcAft>
              <a:defRPr/>
            </a:pPr>
            <a:r>
              <a:rPr lang="fr-FR" b="1" dirty="0" smtClean="0">
                <a:solidFill>
                  <a:schemeClr val="accent2"/>
                </a:solidFill>
                <a:effectLst>
                  <a:outerShdw blurRad="38100" dist="38100" dir="2700000" algn="tl">
                    <a:srgbClr val="FFFFFF"/>
                  </a:outerShdw>
                </a:effectLst>
              </a:rPr>
              <a:t>La technique est-elle neutre?</a:t>
            </a:r>
          </a:p>
        </p:txBody>
      </p:sp>
      <p:sp>
        <p:nvSpPr>
          <p:cNvPr id="27651" name="Rectangle 3"/>
          <p:cNvSpPr>
            <a:spLocks noGrp="1" noChangeArrowheads="1"/>
          </p:cNvSpPr>
          <p:nvPr>
            <p:ph idx="1"/>
          </p:nvPr>
        </p:nvSpPr>
        <p:spPr>
          <a:xfrm>
            <a:off x="539552" y="1844824"/>
            <a:ext cx="8136904" cy="4464496"/>
          </a:xfrm>
        </p:spPr>
        <p:style>
          <a:lnRef idx="1">
            <a:schemeClr val="dk1"/>
          </a:lnRef>
          <a:fillRef idx="2">
            <a:schemeClr val="dk1"/>
          </a:fillRef>
          <a:effectRef idx="1">
            <a:schemeClr val="dk1"/>
          </a:effectRef>
          <a:fontRef idx="minor">
            <a:schemeClr val="dk1"/>
          </a:fontRef>
        </p:style>
        <p:txBody>
          <a:bodyPr>
            <a:normAutofit/>
          </a:bodyPr>
          <a:lstStyle/>
          <a:p>
            <a:pPr marL="457200" indent="-457200">
              <a:spcAft>
                <a:spcPts val="2400"/>
              </a:spcAft>
              <a:buFont typeface="+mj-lt"/>
              <a:buAutoNum type="arabicPeriod"/>
            </a:pPr>
            <a:r>
              <a:rPr lang="fr-FR" sz="2600" dirty="0" smtClean="0">
                <a:solidFill>
                  <a:srgbClr val="002060"/>
                </a:solidFill>
              </a:rPr>
              <a:t>La thèse de la neutralité</a:t>
            </a:r>
          </a:p>
          <a:p>
            <a:pPr marL="457200" indent="-457200">
              <a:spcAft>
                <a:spcPts val="2400"/>
              </a:spcAft>
              <a:buFont typeface="+mj-lt"/>
              <a:buAutoNum type="arabicPeriod"/>
            </a:pPr>
            <a:r>
              <a:rPr lang="fr-FR" sz="2600" dirty="0" smtClean="0">
                <a:solidFill>
                  <a:srgbClr val="002060"/>
                </a:solidFill>
              </a:rPr>
              <a:t>La technique porteuse de valeurs</a:t>
            </a:r>
          </a:p>
          <a:p>
            <a:pPr marL="0" indent="0">
              <a:spcBef>
                <a:spcPts val="0"/>
              </a:spcBef>
              <a:buNone/>
            </a:pPr>
            <a:endParaRPr lang="fr-FR" sz="2400" dirty="0" smtClean="0">
              <a:solidFill>
                <a:srgbClr val="002060"/>
              </a:solidFill>
            </a:endParaRPr>
          </a:p>
          <a:p>
            <a:pPr marL="0" indent="0">
              <a:spcBef>
                <a:spcPts val="0"/>
              </a:spcBef>
              <a:buNone/>
            </a:pPr>
            <a:endParaRPr lang="fr-FR" sz="2400" dirty="0">
              <a:solidFill>
                <a:srgbClr val="002060"/>
              </a:solidFill>
            </a:endParaRPr>
          </a:p>
          <a:p>
            <a:pPr marL="0" indent="0">
              <a:spcBef>
                <a:spcPts val="0"/>
              </a:spcBef>
              <a:buNone/>
            </a:pPr>
            <a:endParaRPr lang="fr-FR" sz="2400" dirty="0" smtClean="0">
              <a:solidFill>
                <a:srgbClr val="002060"/>
              </a:solidFill>
            </a:endParaRPr>
          </a:p>
          <a:p>
            <a:pPr marL="0" indent="0">
              <a:spcBef>
                <a:spcPts val="0"/>
              </a:spcBef>
              <a:buNone/>
            </a:pPr>
            <a:r>
              <a:rPr lang="fr-FR" sz="2400" dirty="0" err="1" smtClean="0">
                <a:solidFill>
                  <a:srgbClr val="002060"/>
                </a:solidFill>
              </a:rPr>
              <a:t>PhiloLog</a:t>
            </a:r>
            <a:r>
              <a:rPr lang="fr-FR" sz="2400" b="1" dirty="0" smtClean="0">
                <a:solidFill>
                  <a:srgbClr val="002060"/>
                </a:solidFill>
              </a:rPr>
              <a:t>, </a:t>
            </a:r>
            <a:r>
              <a:rPr lang="fr-FR" sz="2400" i="1" dirty="0" smtClean="0">
                <a:solidFill>
                  <a:srgbClr val="002060"/>
                </a:solidFill>
              </a:rPr>
              <a:t>Simone MANON,</a:t>
            </a:r>
            <a:r>
              <a:rPr lang="fr-FR" sz="2400" dirty="0" smtClean="0">
                <a:solidFill>
                  <a:srgbClr val="002060"/>
                </a:solidFill>
              </a:rPr>
              <a:t> </a:t>
            </a:r>
            <a:r>
              <a:rPr lang="fr-FR" sz="2400" dirty="0">
                <a:solidFill>
                  <a:srgbClr val="002060"/>
                </a:solidFill>
              </a:rPr>
              <a:t>13 mars </a:t>
            </a:r>
            <a:r>
              <a:rPr lang="fr-FR" sz="2400" dirty="0" smtClean="0">
                <a:solidFill>
                  <a:srgbClr val="002060"/>
                </a:solidFill>
              </a:rPr>
              <a:t>2008 - http</a:t>
            </a:r>
            <a:r>
              <a:rPr lang="fr-FR" sz="2400" dirty="0">
                <a:solidFill>
                  <a:srgbClr val="002060"/>
                </a:solidFill>
              </a:rPr>
              <a:t>://www.philolog.fr - La technique est-elle une activité neutre?</a:t>
            </a:r>
            <a:endParaRPr lang="fr-FR" sz="2400" dirty="0" smtClean="0">
              <a:solidFill>
                <a:srgbClr val="002060"/>
              </a:solidFill>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14</a:t>
            </a:fld>
            <a:endParaRPr lang="fr-FR"/>
          </a:p>
        </p:txBody>
      </p:sp>
    </p:spTree>
    <p:extLst>
      <p:ext uri="{BB962C8B-B14F-4D97-AF65-F5344CB8AC3E}">
        <p14:creationId xmlns:p14="http://schemas.microsoft.com/office/powerpoint/2010/main" val="89246709"/>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ctr" eaLnBrk="1" fontAlgn="auto" hangingPunct="1">
              <a:spcAft>
                <a:spcPts val="0"/>
              </a:spcAft>
              <a:defRPr/>
            </a:pPr>
            <a:r>
              <a:rPr lang="fr-FR" b="1" dirty="0" smtClean="0">
                <a:solidFill>
                  <a:schemeClr val="accent2"/>
                </a:solidFill>
                <a:effectLst>
                  <a:outerShdw blurRad="38100" dist="38100" dir="2700000" algn="tl">
                    <a:srgbClr val="FFFFFF"/>
                  </a:outerShdw>
                </a:effectLst>
              </a:rPr>
              <a:t>La technique est-elle neutre?</a:t>
            </a:r>
          </a:p>
        </p:txBody>
      </p:sp>
      <p:sp>
        <p:nvSpPr>
          <p:cNvPr id="27651" name="Rectangle 3"/>
          <p:cNvSpPr>
            <a:spLocks noGrp="1" noChangeArrowheads="1"/>
          </p:cNvSpPr>
          <p:nvPr>
            <p:ph idx="1"/>
          </p:nvPr>
        </p:nvSpPr>
        <p:spPr>
          <a:xfrm>
            <a:off x="539552" y="1844824"/>
            <a:ext cx="8136904" cy="2088232"/>
          </a:xfrm>
        </p:spPr>
        <p:style>
          <a:lnRef idx="1">
            <a:schemeClr val="dk1"/>
          </a:lnRef>
          <a:fillRef idx="2">
            <a:schemeClr val="dk1"/>
          </a:fillRef>
          <a:effectRef idx="1">
            <a:schemeClr val="dk1"/>
          </a:effectRef>
          <a:fontRef idx="minor">
            <a:schemeClr val="dk1"/>
          </a:fontRef>
        </p:style>
        <p:txBody>
          <a:bodyPr>
            <a:normAutofit/>
          </a:bodyPr>
          <a:lstStyle/>
          <a:p>
            <a:pPr marL="457200" indent="-457200">
              <a:spcAft>
                <a:spcPts val="2400"/>
              </a:spcAft>
              <a:buFont typeface="+mj-lt"/>
              <a:buAutoNum type="arabicPeriod"/>
            </a:pPr>
            <a:r>
              <a:rPr lang="fr-FR" sz="2600" dirty="0" smtClean="0">
                <a:solidFill>
                  <a:srgbClr val="002060"/>
                </a:solidFill>
              </a:rPr>
              <a:t>La thèse de la neutralité</a:t>
            </a:r>
          </a:p>
          <a:p>
            <a:pPr marL="857250" lvl="1" indent="-457200">
              <a:lnSpc>
                <a:spcPct val="120000"/>
              </a:lnSpc>
              <a:spcBef>
                <a:spcPts val="0"/>
              </a:spcBef>
              <a:buFont typeface="+mj-lt"/>
              <a:buAutoNum type="arabicPeriod"/>
            </a:pPr>
            <a:r>
              <a:rPr lang="fr-FR" sz="2000" b="1" dirty="0" smtClean="0">
                <a:solidFill>
                  <a:srgbClr val="002060"/>
                </a:solidFill>
              </a:rPr>
              <a:t>Le mythe de Prométhée</a:t>
            </a:r>
          </a:p>
          <a:p>
            <a:pPr marL="857250" lvl="1" indent="-457200">
              <a:lnSpc>
                <a:spcPct val="120000"/>
              </a:lnSpc>
              <a:spcBef>
                <a:spcPts val="0"/>
              </a:spcBef>
              <a:buFont typeface="+mj-lt"/>
              <a:buAutoNum type="arabicPeriod"/>
            </a:pPr>
            <a:r>
              <a:rPr lang="fr-FR" sz="2000" b="1" dirty="0" smtClean="0">
                <a:solidFill>
                  <a:srgbClr val="002060"/>
                </a:solidFill>
              </a:rPr>
              <a:t>La neutralité des moyens: la thèse de Gorgias</a:t>
            </a: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15</a:t>
            </a:fld>
            <a:endParaRPr lang="fr-FR"/>
          </a:p>
        </p:txBody>
      </p:sp>
    </p:spTree>
    <p:extLst>
      <p:ext uri="{BB962C8B-B14F-4D97-AF65-F5344CB8AC3E}">
        <p14:creationId xmlns:p14="http://schemas.microsoft.com/office/powerpoint/2010/main" val="2894950322"/>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ctr" eaLnBrk="1" fontAlgn="auto" hangingPunct="1">
              <a:spcAft>
                <a:spcPts val="0"/>
              </a:spcAft>
              <a:defRPr/>
            </a:pPr>
            <a:r>
              <a:rPr lang="fr-FR" b="1" dirty="0" smtClean="0">
                <a:solidFill>
                  <a:schemeClr val="accent2"/>
                </a:solidFill>
                <a:effectLst>
                  <a:outerShdw blurRad="38100" dist="38100" dir="2700000" algn="tl">
                    <a:srgbClr val="FFFFFF"/>
                  </a:outerShdw>
                </a:effectLst>
              </a:rPr>
              <a:t>La technique est-elle neutre?</a:t>
            </a:r>
          </a:p>
        </p:txBody>
      </p:sp>
      <p:sp>
        <p:nvSpPr>
          <p:cNvPr id="27651" name="Rectangle 3"/>
          <p:cNvSpPr>
            <a:spLocks noGrp="1" noChangeArrowheads="1"/>
          </p:cNvSpPr>
          <p:nvPr>
            <p:ph idx="1"/>
          </p:nvPr>
        </p:nvSpPr>
        <p:spPr>
          <a:xfrm>
            <a:off x="179512" y="1052736"/>
            <a:ext cx="8856984" cy="5400600"/>
          </a:xfrm>
        </p:spPr>
        <p:style>
          <a:lnRef idx="1">
            <a:schemeClr val="dk1"/>
          </a:lnRef>
          <a:fillRef idx="2">
            <a:schemeClr val="dk1"/>
          </a:fillRef>
          <a:effectRef idx="1">
            <a:schemeClr val="dk1"/>
          </a:effectRef>
          <a:fontRef idx="minor">
            <a:schemeClr val="dk1"/>
          </a:fontRef>
        </p:style>
        <p:txBody>
          <a:bodyPr>
            <a:normAutofit fontScale="85000" lnSpcReduction="20000"/>
          </a:bodyPr>
          <a:lstStyle/>
          <a:p>
            <a:pPr marL="457200" indent="-457200">
              <a:spcAft>
                <a:spcPts val="2400"/>
              </a:spcAft>
              <a:buFont typeface="+mj-lt"/>
              <a:buAutoNum type="arabicPeriod"/>
            </a:pPr>
            <a:r>
              <a:rPr lang="fr-FR" sz="3400" dirty="0" smtClean="0">
                <a:solidFill>
                  <a:srgbClr val="002060"/>
                </a:solidFill>
              </a:rPr>
              <a:t>La thèse de la neutralité</a:t>
            </a:r>
          </a:p>
          <a:p>
            <a:pPr marL="400050" lvl="1" indent="0">
              <a:lnSpc>
                <a:spcPct val="120000"/>
              </a:lnSpc>
              <a:spcBef>
                <a:spcPts val="0"/>
              </a:spcBef>
              <a:buNone/>
            </a:pPr>
            <a:r>
              <a:rPr lang="fr-FR" sz="2900" b="1" dirty="0" smtClean="0">
                <a:solidFill>
                  <a:srgbClr val="002060"/>
                </a:solidFill>
              </a:rPr>
              <a:t>Le mythe de Prométhée</a:t>
            </a:r>
          </a:p>
          <a:p>
            <a:pPr marL="400050" lvl="1" indent="0">
              <a:lnSpc>
                <a:spcPct val="120000"/>
              </a:lnSpc>
              <a:spcBef>
                <a:spcPts val="0"/>
              </a:spcBef>
              <a:buNone/>
            </a:pPr>
            <a:r>
              <a:rPr lang="fr-FR" sz="2900" u="sng" dirty="0">
                <a:solidFill>
                  <a:srgbClr val="002060"/>
                </a:solidFill>
              </a:rPr>
              <a:t>PLATON. </a:t>
            </a:r>
            <a:r>
              <a:rPr lang="fr-FR" sz="2900" i="1" u="sng" dirty="0" smtClean="0">
                <a:solidFill>
                  <a:srgbClr val="002060"/>
                </a:solidFill>
              </a:rPr>
              <a:t>Protagoras</a:t>
            </a:r>
            <a:r>
              <a:rPr lang="fr-FR" sz="2900" u="sng" dirty="0" smtClean="0">
                <a:solidFill>
                  <a:srgbClr val="002060"/>
                </a:solidFill>
              </a:rPr>
              <a:t>.320.321c</a:t>
            </a:r>
          </a:p>
          <a:p>
            <a:pPr marL="0" indent="0" algn="just">
              <a:buNone/>
            </a:pPr>
            <a:r>
              <a:rPr lang="fr-FR" i="1" dirty="0" smtClean="0"/>
              <a:t>« Cependant </a:t>
            </a:r>
            <a:r>
              <a:rPr lang="fr-FR" i="1" dirty="0"/>
              <a:t>Epiméthée, qui n’était pas très réfléchi avait sans y prendre </a:t>
            </a:r>
            <a:r>
              <a:rPr lang="fr-FR" i="1" dirty="0" smtClean="0"/>
              <a:t>garde dépensé </a:t>
            </a:r>
            <a:r>
              <a:rPr lang="fr-FR" i="1" dirty="0"/>
              <a:t>pour les animaux toutes les facultés dont il disposait et il lui restait la race </a:t>
            </a:r>
            <a:r>
              <a:rPr lang="fr-FR" i="1" dirty="0" smtClean="0"/>
              <a:t>humaine à </a:t>
            </a:r>
            <a:r>
              <a:rPr lang="fr-FR" i="1" dirty="0"/>
              <a:t>pourvoir, </a:t>
            </a:r>
            <a:r>
              <a:rPr lang="fr-FR" i="1" dirty="0" smtClean="0"/>
              <a:t>(…) Prométhée </a:t>
            </a:r>
            <a:r>
              <a:rPr lang="fr-FR" i="1" dirty="0"/>
              <a:t>vient pour examiner </a:t>
            </a:r>
            <a:r>
              <a:rPr lang="fr-FR" i="1" dirty="0" smtClean="0"/>
              <a:t>le partage </a:t>
            </a:r>
            <a:r>
              <a:rPr lang="fr-FR" i="1" dirty="0"/>
              <a:t>; il voit les animaux bien pourvus, mais l’homme nu, sans chaussures, ni </a:t>
            </a:r>
            <a:r>
              <a:rPr lang="fr-FR" i="1" dirty="0" smtClean="0"/>
              <a:t>couvertures ni </a:t>
            </a:r>
            <a:r>
              <a:rPr lang="fr-FR" i="1" dirty="0"/>
              <a:t>armes, et le jour fixé approchait où il fallait l’amener du sein de la terre à la lumière. </a:t>
            </a:r>
            <a:r>
              <a:rPr lang="fr-FR" i="1" dirty="0" smtClean="0"/>
              <a:t>Alors Prométhée</a:t>
            </a:r>
            <a:r>
              <a:rPr lang="fr-FR" i="1" dirty="0"/>
              <a:t>, </a:t>
            </a:r>
            <a:r>
              <a:rPr lang="fr-FR" i="1" dirty="0" smtClean="0"/>
              <a:t>(…) vole à </a:t>
            </a:r>
            <a:r>
              <a:rPr lang="fr-FR" i="1" dirty="0"/>
              <a:t>Héphaïstos et à Athéna la connaissance des arts avec le feu ; car, sans le feu, </a:t>
            </a:r>
            <a:r>
              <a:rPr lang="fr-FR" i="1" dirty="0" smtClean="0"/>
              <a:t>la connaissance </a:t>
            </a:r>
            <a:r>
              <a:rPr lang="fr-FR" i="1" dirty="0"/>
              <a:t>des arts était impossible et </a:t>
            </a:r>
            <a:r>
              <a:rPr lang="fr-FR" i="1" dirty="0" smtClean="0"/>
              <a:t>inutile (…) »</a:t>
            </a:r>
            <a:endParaRPr lang="fr-FR" sz="2000" dirty="0" smtClean="0">
              <a:solidFill>
                <a:srgbClr val="002060"/>
              </a:solidFill>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16</a:t>
            </a:fld>
            <a:endParaRPr lang="fr-FR"/>
          </a:p>
        </p:txBody>
      </p:sp>
    </p:spTree>
    <p:extLst>
      <p:ext uri="{BB962C8B-B14F-4D97-AF65-F5344CB8AC3E}">
        <p14:creationId xmlns:p14="http://schemas.microsoft.com/office/powerpoint/2010/main" val="814615087"/>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ctr" eaLnBrk="1" fontAlgn="auto" hangingPunct="1">
              <a:spcAft>
                <a:spcPts val="0"/>
              </a:spcAft>
              <a:defRPr/>
            </a:pPr>
            <a:r>
              <a:rPr lang="fr-FR" b="1" dirty="0" smtClean="0">
                <a:solidFill>
                  <a:schemeClr val="accent2"/>
                </a:solidFill>
                <a:effectLst>
                  <a:outerShdw blurRad="38100" dist="38100" dir="2700000" algn="tl">
                    <a:srgbClr val="FFFFFF"/>
                  </a:outerShdw>
                </a:effectLst>
              </a:rPr>
              <a:t>La technique est-elle neutre?</a:t>
            </a:r>
          </a:p>
        </p:txBody>
      </p:sp>
      <p:sp>
        <p:nvSpPr>
          <p:cNvPr id="27651" name="Rectangle 3"/>
          <p:cNvSpPr>
            <a:spLocks noGrp="1" noChangeArrowheads="1"/>
          </p:cNvSpPr>
          <p:nvPr>
            <p:ph idx="1"/>
          </p:nvPr>
        </p:nvSpPr>
        <p:spPr>
          <a:xfrm>
            <a:off x="467544" y="1052736"/>
            <a:ext cx="8136904" cy="5256584"/>
          </a:xfrm>
        </p:spPr>
        <p:style>
          <a:lnRef idx="1">
            <a:schemeClr val="dk1"/>
          </a:lnRef>
          <a:fillRef idx="2">
            <a:schemeClr val="dk1"/>
          </a:fillRef>
          <a:effectRef idx="1">
            <a:schemeClr val="dk1"/>
          </a:effectRef>
          <a:fontRef idx="minor">
            <a:schemeClr val="dk1"/>
          </a:fontRef>
        </p:style>
        <p:txBody>
          <a:bodyPr>
            <a:normAutofit fontScale="85000" lnSpcReduction="20000"/>
          </a:bodyPr>
          <a:lstStyle/>
          <a:p>
            <a:pPr marL="457200" indent="-457200">
              <a:spcAft>
                <a:spcPts val="2400"/>
              </a:spcAft>
              <a:buFont typeface="+mj-lt"/>
              <a:buAutoNum type="arabicPeriod"/>
            </a:pPr>
            <a:r>
              <a:rPr lang="fr-FR" sz="2600" dirty="0" smtClean="0">
                <a:solidFill>
                  <a:srgbClr val="002060"/>
                </a:solidFill>
              </a:rPr>
              <a:t>La thèse de la neutralité</a:t>
            </a:r>
          </a:p>
          <a:p>
            <a:pPr marL="400050" lvl="1" indent="0">
              <a:lnSpc>
                <a:spcPct val="120000"/>
              </a:lnSpc>
              <a:spcBef>
                <a:spcPts val="0"/>
              </a:spcBef>
              <a:buNone/>
            </a:pPr>
            <a:r>
              <a:rPr lang="fr-FR" sz="2000" b="1" dirty="0" smtClean="0">
                <a:solidFill>
                  <a:srgbClr val="002060"/>
                </a:solidFill>
              </a:rPr>
              <a:t>Le mythe de Prométhée</a:t>
            </a:r>
          </a:p>
          <a:p>
            <a:pPr marL="400050" lvl="1" indent="0">
              <a:lnSpc>
                <a:spcPct val="120000"/>
              </a:lnSpc>
              <a:spcBef>
                <a:spcPts val="0"/>
              </a:spcBef>
              <a:buNone/>
            </a:pPr>
            <a:r>
              <a:rPr lang="fr-FR" sz="2000" u="sng" dirty="0">
                <a:solidFill>
                  <a:srgbClr val="002060"/>
                </a:solidFill>
              </a:rPr>
              <a:t>PLATON. </a:t>
            </a:r>
            <a:r>
              <a:rPr lang="fr-FR" sz="2000" i="1" u="sng" dirty="0" smtClean="0">
                <a:solidFill>
                  <a:srgbClr val="002060"/>
                </a:solidFill>
              </a:rPr>
              <a:t>Protagoras</a:t>
            </a:r>
            <a:r>
              <a:rPr lang="fr-FR" sz="2000" u="sng" dirty="0" smtClean="0">
                <a:solidFill>
                  <a:srgbClr val="002060"/>
                </a:solidFill>
              </a:rPr>
              <a:t>.320.321c</a:t>
            </a:r>
          </a:p>
          <a:p>
            <a:pPr marL="400050" lvl="1" indent="0">
              <a:lnSpc>
                <a:spcPct val="120000"/>
              </a:lnSpc>
              <a:spcBef>
                <a:spcPts val="0"/>
              </a:spcBef>
              <a:buNone/>
            </a:pPr>
            <a:endParaRPr lang="fr-FR" sz="2000" dirty="0" smtClean="0">
              <a:solidFill>
                <a:srgbClr val="002060"/>
              </a:solidFill>
            </a:endParaRPr>
          </a:p>
          <a:p>
            <a:pPr marL="0" indent="0" algn="just">
              <a:buNone/>
            </a:pPr>
            <a:r>
              <a:rPr lang="fr-FR" i="1" dirty="0" smtClean="0"/>
              <a:t>« L’homme eut </a:t>
            </a:r>
            <a:r>
              <a:rPr lang="fr-FR" i="1" dirty="0"/>
              <a:t>ainsi la science propre à conserver sa vie ; mais il n’avait pas la science politique ; </a:t>
            </a:r>
            <a:r>
              <a:rPr lang="fr-FR" i="1" dirty="0" smtClean="0"/>
              <a:t>celle-ci se </a:t>
            </a:r>
            <a:r>
              <a:rPr lang="fr-FR" i="1" dirty="0"/>
              <a:t>trouvait chez Zeus et Prométhée n’avait plus le temps de pénétrer dans l’acropole </a:t>
            </a:r>
            <a:r>
              <a:rPr lang="fr-FR" i="1" dirty="0" smtClean="0"/>
              <a:t>que Zeus </a:t>
            </a:r>
            <a:r>
              <a:rPr lang="fr-FR" i="1" dirty="0"/>
              <a:t>habite et où veillent d’ailleurs des gardes redoutables. Il se glisse donc </a:t>
            </a:r>
            <a:r>
              <a:rPr lang="fr-FR" i="1" dirty="0" smtClean="0"/>
              <a:t>furtivement dans </a:t>
            </a:r>
            <a:r>
              <a:rPr lang="fr-FR" i="1" dirty="0"/>
              <a:t>l’atelier commun où Athéna et Héphaïstos cultivaient leur amour des arts, il y </a:t>
            </a:r>
            <a:r>
              <a:rPr lang="fr-FR" i="1" dirty="0" smtClean="0"/>
              <a:t>dérobe au </a:t>
            </a:r>
            <a:r>
              <a:rPr lang="fr-FR" i="1" dirty="0"/>
              <a:t>dieu son art de manier le feu et à la déesse l’art qui lui est propre, et il en fait présent </a:t>
            </a:r>
            <a:r>
              <a:rPr lang="fr-FR" i="1" dirty="0" smtClean="0"/>
              <a:t>à l’homme</a:t>
            </a:r>
            <a:r>
              <a:rPr lang="fr-FR" i="1" dirty="0"/>
              <a:t>, et c’est ainsi que l’homme peut se procurer des ressources pour vivre</a:t>
            </a:r>
            <a:r>
              <a:rPr lang="fr-FR" i="1" dirty="0" smtClean="0"/>
              <a:t>. » </a:t>
            </a:r>
            <a:endParaRPr lang="fr-FR" i="1" dirty="0"/>
          </a:p>
          <a:p>
            <a:pPr marL="400050" lvl="1" indent="0">
              <a:lnSpc>
                <a:spcPct val="120000"/>
              </a:lnSpc>
              <a:spcBef>
                <a:spcPts val="0"/>
              </a:spcBef>
              <a:buNone/>
            </a:pPr>
            <a:endParaRPr lang="fr-FR" sz="2000" dirty="0" smtClean="0">
              <a:solidFill>
                <a:srgbClr val="002060"/>
              </a:solidFill>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17</a:t>
            </a:fld>
            <a:endParaRPr lang="fr-FR"/>
          </a:p>
        </p:txBody>
      </p:sp>
    </p:spTree>
    <p:extLst>
      <p:ext uri="{BB962C8B-B14F-4D97-AF65-F5344CB8AC3E}">
        <p14:creationId xmlns:p14="http://schemas.microsoft.com/office/powerpoint/2010/main" val="3007515841"/>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ctr" eaLnBrk="1" fontAlgn="auto" hangingPunct="1">
              <a:spcAft>
                <a:spcPts val="0"/>
              </a:spcAft>
              <a:defRPr/>
            </a:pPr>
            <a:r>
              <a:rPr lang="fr-FR" b="1" dirty="0" smtClean="0">
                <a:solidFill>
                  <a:schemeClr val="accent2"/>
                </a:solidFill>
                <a:effectLst>
                  <a:outerShdw blurRad="38100" dist="38100" dir="2700000" algn="tl">
                    <a:srgbClr val="FFFFFF"/>
                  </a:outerShdw>
                </a:effectLst>
              </a:rPr>
              <a:t>La technique est-elle neutre?</a:t>
            </a:r>
          </a:p>
        </p:txBody>
      </p:sp>
      <p:sp>
        <p:nvSpPr>
          <p:cNvPr id="27651" name="Rectangle 3"/>
          <p:cNvSpPr>
            <a:spLocks noGrp="1" noChangeArrowheads="1"/>
          </p:cNvSpPr>
          <p:nvPr>
            <p:ph idx="1"/>
          </p:nvPr>
        </p:nvSpPr>
        <p:spPr>
          <a:xfrm>
            <a:off x="539552" y="1844824"/>
            <a:ext cx="8136904" cy="4464496"/>
          </a:xfrm>
        </p:spPr>
        <p:style>
          <a:lnRef idx="1">
            <a:schemeClr val="dk1"/>
          </a:lnRef>
          <a:fillRef idx="2">
            <a:schemeClr val="dk1"/>
          </a:fillRef>
          <a:effectRef idx="1">
            <a:schemeClr val="dk1"/>
          </a:effectRef>
          <a:fontRef idx="minor">
            <a:schemeClr val="dk1"/>
          </a:fontRef>
        </p:style>
        <p:txBody>
          <a:bodyPr>
            <a:normAutofit/>
          </a:bodyPr>
          <a:lstStyle/>
          <a:p>
            <a:pPr marL="457200" indent="-457200">
              <a:spcAft>
                <a:spcPts val="2400"/>
              </a:spcAft>
              <a:buFont typeface="+mj-lt"/>
              <a:buAutoNum type="arabicPeriod"/>
            </a:pPr>
            <a:r>
              <a:rPr lang="fr-FR" sz="2600" dirty="0" smtClean="0">
                <a:solidFill>
                  <a:srgbClr val="002060"/>
                </a:solidFill>
              </a:rPr>
              <a:t>La thèse de la neutralité: le « bon sens »?</a:t>
            </a:r>
          </a:p>
          <a:p>
            <a:pPr marL="400050" lvl="1" indent="0">
              <a:lnSpc>
                <a:spcPct val="120000"/>
              </a:lnSpc>
              <a:spcBef>
                <a:spcPts val="0"/>
              </a:spcBef>
              <a:buNone/>
            </a:pPr>
            <a:r>
              <a:rPr lang="fr-FR" sz="2000" b="1" dirty="0" smtClean="0">
                <a:solidFill>
                  <a:srgbClr val="002060"/>
                </a:solidFill>
              </a:rPr>
              <a:t>Le mythe de Prométhée</a:t>
            </a:r>
          </a:p>
          <a:p>
            <a:pPr marL="400050" lvl="1" indent="0">
              <a:lnSpc>
                <a:spcPct val="120000"/>
              </a:lnSpc>
              <a:spcBef>
                <a:spcPts val="0"/>
              </a:spcBef>
              <a:buNone/>
            </a:pPr>
            <a:r>
              <a:rPr lang="fr-FR" sz="2000" u="sng" dirty="0">
                <a:solidFill>
                  <a:srgbClr val="002060"/>
                </a:solidFill>
              </a:rPr>
              <a:t>PLATON. </a:t>
            </a:r>
            <a:r>
              <a:rPr lang="fr-FR" sz="2000" i="1" u="sng" dirty="0" smtClean="0">
                <a:solidFill>
                  <a:srgbClr val="002060"/>
                </a:solidFill>
              </a:rPr>
              <a:t>Protagoras</a:t>
            </a:r>
            <a:r>
              <a:rPr lang="fr-FR" sz="2000" u="sng" dirty="0" smtClean="0">
                <a:solidFill>
                  <a:srgbClr val="002060"/>
                </a:solidFill>
              </a:rPr>
              <a:t>.320.321c</a:t>
            </a:r>
          </a:p>
          <a:p>
            <a:pPr marL="400050" lvl="1" indent="0">
              <a:lnSpc>
                <a:spcPct val="120000"/>
              </a:lnSpc>
              <a:spcBef>
                <a:spcPts val="0"/>
              </a:spcBef>
              <a:buNone/>
            </a:pPr>
            <a:endParaRPr lang="fr-FR" sz="2000" dirty="0" smtClean="0">
              <a:solidFill>
                <a:srgbClr val="002060"/>
              </a:solidFill>
            </a:endParaRPr>
          </a:p>
          <a:p>
            <a:pPr lvl="1" indent="-342900">
              <a:lnSpc>
                <a:spcPct val="120000"/>
              </a:lnSpc>
              <a:spcBef>
                <a:spcPts val="0"/>
              </a:spcBef>
            </a:pPr>
            <a:r>
              <a:rPr lang="fr-FR" sz="2000" dirty="0" smtClean="0">
                <a:solidFill>
                  <a:srgbClr val="002060"/>
                </a:solidFill>
              </a:rPr>
              <a:t>Humanité comme espèce naturelle, vulnérable</a:t>
            </a:r>
            <a:endParaRPr lang="fr-FR" sz="2000" dirty="0">
              <a:solidFill>
                <a:srgbClr val="002060"/>
              </a:solidFill>
            </a:endParaRPr>
          </a:p>
          <a:p>
            <a:pPr lvl="1" indent="-342900">
              <a:lnSpc>
                <a:spcPct val="120000"/>
              </a:lnSpc>
              <a:spcBef>
                <a:spcPts val="0"/>
              </a:spcBef>
            </a:pPr>
            <a:r>
              <a:rPr lang="fr-FR" sz="2000" dirty="0" smtClean="0">
                <a:solidFill>
                  <a:srgbClr val="002060"/>
                </a:solidFill>
              </a:rPr>
              <a:t>Avec une intelligence pratique ET politique:  </a:t>
            </a:r>
          </a:p>
          <a:p>
            <a:pPr lvl="2" indent="-342900">
              <a:lnSpc>
                <a:spcPct val="120000"/>
              </a:lnSpc>
              <a:spcBef>
                <a:spcPts val="0"/>
              </a:spcBef>
            </a:pPr>
            <a:r>
              <a:rPr lang="fr-FR" sz="2000" dirty="0" smtClean="0">
                <a:solidFill>
                  <a:srgbClr val="002060"/>
                </a:solidFill>
              </a:rPr>
              <a:t>pudeur et justice</a:t>
            </a:r>
          </a:p>
          <a:p>
            <a:pPr lvl="2" indent="-342900">
              <a:lnSpc>
                <a:spcPct val="120000"/>
              </a:lnSpc>
              <a:spcBef>
                <a:spcPts val="0"/>
              </a:spcBef>
            </a:pPr>
            <a:r>
              <a:rPr lang="fr-FR" sz="2000" dirty="0" smtClean="0">
                <a:solidFill>
                  <a:srgbClr val="002060"/>
                </a:solidFill>
              </a:rPr>
              <a:t>naissance des villes</a:t>
            </a:r>
          </a:p>
          <a:p>
            <a:pPr lvl="1" indent="-342900">
              <a:lnSpc>
                <a:spcPct val="120000"/>
              </a:lnSpc>
              <a:spcBef>
                <a:spcPts val="0"/>
              </a:spcBef>
            </a:pPr>
            <a:r>
              <a:rPr lang="fr-FR" sz="2000" dirty="0" smtClean="0">
                <a:solidFill>
                  <a:srgbClr val="002060"/>
                </a:solidFill>
              </a:rPr>
              <a:t>La technique est neutre en soi: elle est naturelle </a:t>
            </a:r>
          </a:p>
          <a:p>
            <a:pPr lvl="1" indent="-342900">
              <a:lnSpc>
                <a:spcPct val="120000"/>
              </a:lnSpc>
              <a:spcBef>
                <a:spcPts val="0"/>
              </a:spcBef>
            </a:pPr>
            <a:r>
              <a:rPr lang="fr-FR" sz="2000" dirty="0" smtClean="0">
                <a:solidFill>
                  <a:srgbClr val="002060"/>
                </a:solidFill>
              </a:rPr>
              <a:t>Mais elle est dangereuse, selon ses usages</a:t>
            </a:r>
            <a:endParaRPr lang="fr-FR" sz="1600" dirty="0" smtClean="0">
              <a:solidFill>
                <a:srgbClr val="002060"/>
              </a:solidFill>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18</a:t>
            </a:fld>
            <a:endParaRPr lang="fr-FR"/>
          </a:p>
        </p:txBody>
      </p:sp>
    </p:spTree>
    <p:extLst>
      <p:ext uri="{BB962C8B-B14F-4D97-AF65-F5344CB8AC3E}">
        <p14:creationId xmlns:p14="http://schemas.microsoft.com/office/powerpoint/2010/main" val="2291759425"/>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ctr" eaLnBrk="1" fontAlgn="auto" hangingPunct="1">
              <a:spcAft>
                <a:spcPts val="0"/>
              </a:spcAft>
              <a:defRPr/>
            </a:pPr>
            <a:r>
              <a:rPr lang="fr-FR" b="1" dirty="0" smtClean="0">
                <a:solidFill>
                  <a:schemeClr val="accent2"/>
                </a:solidFill>
                <a:effectLst>
                  <a:outerShdw blurRad="38100" dist="38100" dir="2700000" algn="tl">
                    <a:srgbClr val="FFFFFF"/>
                  </a:outerShdw>
                </a:effectLst>
              </a:rPr>
              <a:t>La technique est-elle neutre?</a:t>
            </a:r>
          </a:p>
        </p:txBody>
      </p:sp>
      <p:sp>
        <p:nvSpPr>
          <p:cNvPr id="27651" name="Rectangle 3"/>
          <p:cNvSpPr>
            <a:spLocks noGrp="1" noChangeArrowheads="1"/>
          </p:cNvSpPr>
          <p:nvPr>
            <p:ph idx="1"/>
          </p:nvPr>
        </p:nvSpPr>
        <p:spPr>
          <a:xfrm>
            <a:off x="323528" y="1916832"/>
            <a:ext cx="8280920" cy="4176464"/>
          </a:xfrm>
        </p:spPr>
        <p:style>
          <a:lnRef idx="1">
            <a:schemeClr val="dk1"/>
          </a:lnRef>
          <a:fillRef idx="2">
            <a:schemeClr val="dk1"/>
          </a:fillRef>
          <a:effectRef idx="1">
            <a:schemeClr val="dk1"/>
          </a:effectRef>
          <a:fontRef idx="minor">
            <a:schemeClr val="dk1"/>
          </a:fontRef>
        </p:style>
        <p:txBody>
          <a:bodyPr>
            <a:normAutofit/>
          </a:bodyPr>
          <a:lstStyle/>
          <a:p>
            <a:pPr marL="457200" indent="-457200">
              <a:spcAft>
                <a:spcPts val="2400"/>
              </a:spcAft>
              <a:buFont typeface="+mj-lt"/>
              <a:buAutoNum type="arabicPeriod"/>
            </a:pPr>
            <a:r>
              <a:rPr lang="fr-FR" sz="2600" dirty="0" smtClean="0">
                <a:solidFill>
                  <a:srgbClr val="002060"/>
                </a:solidFill>
              </a:rPr>
              <a:t>La thèse de la neutralité</a:t>
            </a:r>
          </a:p>
          <a:p>
            <a:pPr marL="400050" lvl="1" indent="0">
              <a:lnSpc>
                <a:spcPct val="120000"/>
              </a:lnSpc>
              <a:spcBef>
                <a:spcPts val="0"/>
              </a:spcBef>
              <a:buNone/>
            </a:pPr>
            <a:r>
              <a:rPr lang="fr-FR" sz="2000" b="1" dirty="0" smtClean="0">
                <a:solidFill>
                  <a:srgbClr val="002060"/>
                </a:solidFill>
              </a:rPr>
              <a:t>La neutralité des moyens: la thèse </a:t>
            </a:r>
          </a:p>
          <a:p>
            <a:pPr marL="400050" lvl="1" indent="0">
              <a:lnSpc>
                <a:spcPct val="120000"/>
              </a:lnSpc>
              <a:spcBef>
                <a:spcPts val="0"/>
              </a:spcBef>
              <a:buNone/>
            </a:pPr>
            <a:r>
              <a:rPr lang="fr-FR" sz="2000" b="1" dirty="0" smtClean="0">
                <a:solidFill>
                  <a:srgbClr val="002060"/>
                </a:solidFill>
              </a:rPr>
              <a:t>de Gorgias</a:t>
            </a:r>
          </a:p>
          <a:p>
            <a:pPr marL="400050" lvl="1" indent="0">
              <a:lnSpc>
                <a:spcPct val="120000"/>
              </a:lnSpc>
              <a:spcBef>
                <a:spcPts val="0"/>
              </a:spcBef>
              <a:buNone/>
            </a:pPr>
            <a:endParaRPr lang="fr-FR" sz="2000" b="1" dirty="0">
              <a:solidFill>
                <a:srgbClr val="002060"/>
              </a:solidFill>
            </a:endParaRPr>
          </a:p>
          <a:p>
            <a:pPr lvl="1" indent="-342900">
              <a:lnSpc>
                <a:spcPct val="120000"/>
              </a:lnSpc>
              <a:spcBef>
                <a:spcPts val="0"/>
              </a:spcBef>
            </a:pPr>
            <a:r>
              <a:rPr lang="fr-FR" sz="2000" b="1" dirty="0" smtClean="0">
                <a:solidFill>
                  <a:srgbClr val="002060"/>
                </a:solidFill>
              </a:rPr>
              <a:t>Un simple moyen, disponible pour tout usage</a:t>
            </a:r>
          </a:p>
          <a:p>
            <a:pPr lvl="1" indent="-342900">
              <a:lnSpc>
                <a:spcPct val="120000"/>
              </a:lnSpc>
              <a:spcBef>
                <a:spcPts val="0"/>
              </a:spcBef>
            </a:pPr>
            <a:r>
              <a:rPr lang="fr-FR" sz="2000" b="1" dirty="0" smtClean="0">
                <a:solidFill>
                  <a:srgbClr val="002060"/>
                </a:solidFill>
              </a:rPr>
              <a:t>La responsabilité de l’usage est extérieure à la technique</a:t>
            </a:r>
          </a:p>
          <a:p>
            <a:pPr lvl="1" indent="-342900">
              <a:lnSpc>
                <a:spcPct val="120000"/>
              </a:lnSpc>
              <a:spcBef>
                <a:spcPts val="0"/>
              </a:spcBef>
            </a:pPr>
            <a:endParaRPr lang="fr-FR" sz="2000" b="1" dirty="0">
              <a:solidFill>
                <a:srgbClr val="002060"/>
              </a:solidFill>
            </a:endParaRPr>
          </a:p>
          <a:p>
            <a:pPr lvl="1" indent="-342900">
              <a:lnSpc>
                <a:spcPct val="120000"/>
              </a:lnSpc>
              <a:spcBef>
                <a:spcPts val="0"/>
              </a:spcBef>
            </a:pPr>
            <a:r>
              <a:rPr lang="fr-FR" sz="2000" b="1" dirty="0" smtClean="0">
                <a:solidFill>
                  <a:srgbClr val="002060"/>
                </a:solidFill>
              </a:rPr>
              <a:t>Donc neutre moralement</a:t>
            </a:r>
          </a:p>
          <a:p>
            <a:pPr lvl="1" indent="-342900">
              <a:lnSpc>
                <a:spcPct val="120000"/>
              </a:lnSpc>
              <a:spcBef>
                <a:spcPts val="0"/>
              </a:spcBef>
            </a:pPr>
            <a:r>
              <a:rPr lang="fr-FR" sz="2000" b="1" dirty="0" smtClean="0">
                <a:solidFill>
                  <a:srgbClr val="002060"/>
                </a:solidFill>
              </a:rPr>
              <a:t>Compétence du technicien au service de la compétence du politique </a:t>
            </a:r>
          </a:p>
          <a:p>
            <a:pPr marL="400050" lvl="1" indent="0">
              <a:lnSpc>
                <a:spcPct val="120000"/>
              </a:lnSpc>
              <a:spcBef>
                <a:spcPts val="0"/>
              </a:spcBef>
              <a:buNone/>
            </a:pPr>
            <a:endParaRPr lang="fr-FR" sz="2000" b="1" dirty="0" smtClean="0">
              <a:solidFill>
                <a:srgbClr val="002060"/>
              </a:solidFill>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19</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64743">
            <a:off x="4508694" y="1221299"/>
            <a:ext cx="4381639" cy="2562845"/>
          </a:xfrm>
          <a:prstGeom prst="rect">
            <a:avLst/>
          </a:prstGeom>
        </p:spPr>
      </p:pic>
    </p:spTree>
    <p:extLst>
      <p:ext uri="{BB962C8B-B14F-4D97-AF65-F5344CB8AC3E}">
        <p14:creationId xmlns:p14="http://schemas.microsoft.com/office/powerpoint/2010/main" val="2922355477"/>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692696"/>
            <a:ext cx="8424936" cy="4687739"/>
          </a:xfrm>
        </p:spPr>
        <p:txBody>
          <a:bodyPr/>
          <a:lstStyle/>
          <a:p>
            <a:pPr lvl="0">
              <a:lnSpc>
                <a:spcPct val="200000"/>
              </a:lnSpc>
              <a:spcBef>
                <a:spcPts val="1800"/>
              </a:spcBef>
              <a:buFont typeface="+mj-lt"/>
              <a:buAutoNum type="arabicPeriod"/>
            </a:pPr>
            <a:r>
              <a:rPr lang="fr-FR" sz="2400" dirty="0" smtClean="0"/>
              <a:t>Ethique: quoi?</a:t>
            </a:r>
            <a:endParaRPr lang="fr-FR" sz="2400" dirty="0"/>
          </a:p>
          <a:p>
            <a:pPr lvl="0">
              <a:lnSpc>
                <a:spcPct val="200000"/>
              </a:lnSpc>
              <a:spcBef>
                <a:spcPts val="1800"/>
              </a:spcBef>
              <a:buFont typeface="+mj-lt"/>
              <a:buAutoNum type="arabicPeriod"/>
            </a:pPr>
            <a:r>
              <a:rPr lang="fr-FR" sz="2400" dirty="0" smtClean="0"/>
              <a:t>Ethique du « tout »</a:t>
            </a:r>
          </a:p>
          <a:p>
            <a:pPr lvl="1">
              <a:lnSpc>
                <a:spcPct val="100000"/>
              </a:lnSpc>
              <a:spcBef>
                <a:spcPts val="0"/>
              </a:spcBef>
            </a:pPr>
            <a:r>
              <a:rPr lang="fr-FR" sz="2200" dirty="0" smtClean="0"/>
              <a:t>Intervention de la philosophe Nathalie Serre </a:t>
            </a:r>
            <a:r>
              <a:rPr lang="fr-FR" sz="2200" dirty="0"/>
              <a:t>"Approche philosophique de la land </a:t>
            </a:r>
            <a:r>
              <a:rPr lang="fr-FR" sz="2200" dirty="0" err="1"/>
              <a:t>ethics</a:t>
            </a:r>
            <a:r>
              <a:rPr lang="fr-FR" sz="2200" dirty="0"/>
              <a:t>"</a:t>
            </a:r>
            <a:endParaRPr lang="fr-FR" sz="2200" dirty="0" smtClean="0"/>
          </a:p>
          <a:p>
            <a:pPr lvl="0">
              <a:lnSpc>
                <a:spcPct val="200000"/>
              </a:lnSpc>
              <a:spcBef>
                <a:spcPts val="1800"/>
              </a:spcBef>
              <a:buFont typeface="+mj-lt"/>
              <a:buAutoNum type="arabicPeriod"/>
            </a:pPr>
            <a:r>
              <a:rPr lang="fr-FR" sz="2400" dirty="0"/>
              <a:t>Ethique, environnement, écologie, </a:t>
            </a:r>
            <a:r>
              <a:rPr lang="fr-FR" sz="2400" dirty="0" smtClean="0"/>
              <a:t>DD</a:t>
            </a:r>
          </a:p>
          <a:p>
            <a:pPr lvl="0">
              <a:lnSpc>
                <a:spcPct val="200000"/>
              </a:lnSpc>
              <a:spcBef>
                <a:spcPts val="1800"/>
              </a:spcBef>
              <a:buFont typeface="+mj-lt"/>
              <a:buAutoNum type="arabicPeriod"/>
            </a:pPr>
            <a:r>
              <a:rPr lang="fr-FR" sz="2400" dirty="0">
                <a:solidFill>
                  <a:srgbClr val="FF0000"/>
                </a:solidFill>
              </a:rPr>
              <a:t>Science, technique et éthique </a:t>
            </a:r>
            <a:endParaRPr lang="fr-FR" sz="2400" dirty="0" smtClean="0">
              <a:solidFill>
                <a:srgbClr val="FF0000"/>
              </a:solidFill>
            </a:endParaRPr>
          </a:p>
          <a:p>
            <a:pPr lvl="0">
              <a:lnSpc>
                <a:spcPct val="200000"/>
              </a:lnSpc>
              <a:spcBef>
                <a:spcPts val="1800"/>
              </a:spcBef>
              <a:buFont typeface="+mj-lt"/>
              <a:buAutoNum type="arabicPeriod"/>
            </a:pPr>
            <a:r>
              <a:rPr lang="fr-FR" sz="2400" dirty="0" smtClean="0"/>
              <a:t>Science</a:t>
            </a:r>
            <a:r>
              <a:rPr lang="fr-FR" sz="2400" dirty="0"/>
              <a:t>, technique et </a:t>
            </a:r>
            <a:r>
              <a:rPr lang="fr-FR" sz="2400" dirty="0" smtClean="0"/>
              <a:t>éthique – textes d’</a:t>
            </a:r>
            <a:r>
              <a:rPr lang="fr-FR" sz="2400" dirty="0" err="1" smtClean="0"/>
              <a:t>ingénieur.e.s</a:t>
            </a:r>
            <a:r>
              <a:rPr lang="fr-FR" sz="2400" dirty="0" smtClean="0"/>
              <a:t> </a:t>
            </a:r>
            <a:endParaRPr lang="fr-FR" sz="2400" dirty="0"/>
          </a:p>
        </p:txBody>
      </p:sp>
      <p:sp>
        <p:nvSpPr>
          <p:cNvPr id="5" name="Espace réservé du texte 4"/>
          <p:cNvSpPr>
            <a:spLocks noGrp="1"/>
          </p:cNvSpPr>
          <p:nvPr>
            <p:ph type="body" sz="quarter" idx="13"/>
          </p:nvPr>
        </p:nvSpPr>
        <p:spPr/>
        <p:txBody>
          <a:bodyPr/>
          <a:lstStyle/>
          <a:p>
            <a:r>
              <a:rPr lang="fr-FR" dirty="0" smtClean="0"/>
              <a:t>Plan des 5 séances</a:t>
            </a:r>
            <a:endParaRPr lang="fr-FR" dirty="0"/>
          </a:p>
        </p:txBody>
      </p:sp>
    </p:spTree>
    <p:extLst>
      <p:ext uri="{BB962C8B-B14F-4D97-AF65-F5344CB8AC3E}">
        <p14:creationId xmlns:p14="http://schemas.microsoft.com/office/powerpoint/2010/main" val="1428289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ctr" eaLnBrk="1" fontAlgn="auto" hangingPunct="1">
              <a:spcAft>
                <a:spcPts val="0"/>
              </a:spcAft>
              <a:defRPr/>
            </a:pPr>
            <a:r>
              <a:rPr lang="fr-FR" b="1" dirty="0" smtClean="0">
                <a:solidFill>
                  <a:schemeClr val="accent2"/>
                </a:solidFill>
                <a:effectLst>
                  <a:outerShdw blurRad="38100" dist="38100" dir="2700000" algn="tl">
                    <a:srgbClr val="FFFFFF"/>
                  </a:outerShdw>
                </a:effectLst>
              </a:rPr>
              <a:t>La technique est-elle neutre?</a:t>
            </a:r>
          </a:p>
        </p:txBody>
      </p:sp>
      <p:sp>
        <p:nvSpPr>
          <p:cNvPr id="27651" name="Rectangle 3"/>
          <p:cNvSpPr>
            <a:spLocks noGrp="1" noChangeArrowheads="1"/>
          </p:cNvSpPr>
          <p:nvPr>
            <p:ph idx="1"/>
          </p:nvPr>
        </p:nvSpPr>
        <p:spPr>
          <a:xfrm>
            <a:off x="539552" y="1844824"/>
            <a:ext cx="8136904" cy="4464496"/>
          </a:xfrm>
        </p:spPr>
        <p:style>
          <a:lnRef idx="1">
            <a:schemeClr val="dk1"/>
          </a:lnRef>
          <a:fillRef idx="2">
            <a:schemeClr val="dk1"/>
          </a:fillRef>
          <a:effectRef idx="1">
            <a:schemeClr val="dk1"/>
          </a:effectRef>
          <a:fontRef idx="minor">
            <a:schemeClr val="dk1"/>
          </a:fontRef>
        </p:style>
        <p:txBody>
          <a:bodyPr>
            <a:normAutofit/>
          </a:bodyPr>
          <a:lstStyle/>
          <a:p>
            <a:pPr marL="0" indent="0">
              <a:spcAft>
                <a:spcPts val="2400"/>
              </a:spcAft>
              <a:buNone/>
            </a:pPr>
            <a:r>
              <a:rPr lang="fr-FR" sz="2600" dirty="0" smtClean="0">
                <a:solidFill>
                  <a:srgbClr val="002060"/>
                </a:solidFill>
              </a:rPr>
              <a:t>2. La technique porteuse de valeurs</a:t>
            </a:r>
          </a:p>
          <a:p>
            <a:pPr marL="400050" lvl="1" indent="0">
              <a:lnSpc>
                <a:spcPct val="120000"/>
              </a:lnSpc>
              <a:spcBef>
                <a:spcPts val="0"/>
              </a:spcBef>
              <a:buNone/>
            </a:pPr>
            <a:r>
              <a:rPr lang="fr-FR" sz="2200" b="1" dirty="0" smtClean="0">
                <a:solidFill>
                  <a:srgbClr val="002060"/>
                </a:solidFill>
              </a:rPr>
              <a:t>Questions sur la valeur du moyen</a:t>
            </a:r>
          </a:p>
          <a:p>
            <a:pPr marL="400050" lvl="1" indent="0">
              <a:lnSpc>
                <a:spcPct val="120000"/>
              </a:lnSpc>
              <a:spcBef>
                <a:spcPts val="0"/>
              </a:spcBef>
              <a:buNone/>
            </a:pPr>
            <a:endParaRPr lang="fr-FR" sz="2200" b="1" dirty="0">
              <a:solidFill>
                <a:srgbClr val="002060"/>
              </a:solidFill>
            </a:endParaRPr>
          </a:p>
          <a:p>
            <a:pPr lvl="1" indent="-342900">
              <a:lnSpc>
                <a:spcPct val="120000"/>
              </a:lnSpc>
              <a:spcBef>
                <a:spcPts val="0"/>
              </a:spcBef>
            </a:pPr>
            <a:r>
              <a:rPr lang="fr-FR" sz="2400" dirty="0" smtClean="0">
                <a:solidFill>
                  <a:srgbClr val="002060"/>
                </a:solidFill>
              </a:rPr>
              <a:t>La valeur de l’efficacité</a:t>
            </a:r>
          </a:p>
          <a:p>
            <a:pPr lvl="2" indent="-342900">
              <a:lnSpc>
                <a:spcPct val="120000"/>
              </a:lnSpc>
              <a:spcBef>
                <a:spcPts val="0"/>
              </a:spcBef>
            </a:pPr>
            <a:r>
              <a:rPr lang="fr-FR" dirty="0" smtClean="0">
                <a:solidFill>
                  <a:srgbClr val="002060"/>
                </a:solidFill>
              </a:rPr>
              <a:t>Jacques ELLUL: </a:t>
            </a:r>
            <a:r>
              <a:rPr lang="fr-FR" sz="2000" dirty="0" smtClean="0">
                <a:solidFill>
                  <a:srgbClr val="002060"/>
                </a:solidFill>
              </a:rPr>
              <a:t>«</a:t>
            </a:r>
            <a:r>
              <a:rPr lang="fr-FR" sz="2000" dirty="0">
                <a:solidFill>
                  <a:srgbClr val="002060"/>
                </a:solidFill>
              </a:rPr>
              <a:t> la normalité, l’efficacité, le travail, la conscience professionnelle, le dévouement à l’œuvre </a:t>
            </a:r>
            <a:r>
              <a:rPr lang="fr-FR" sz="2000" dirty="0" smtClean="0">
                <a:solidFill>
                  <a:srgbClr val="002060"/>
                </a:solidFill>
              </a:rPr>
              <a:t>collective</a:t>
            </a:r>
            <a:r>
              <a:rPr lang="fr-FR" sz="2000" dirty="0">
                <a:solidFill>
                  <a:srgbClr val="002060"/>
                </a:solidFill>
              </a:rPr>
              <a:t> </a:t>
            </a:r>
            <a:r>
              <a:rPr lang="fr-FR" sz="2000" dirty="0" smtClean="0">
                <a:solidFill>
                  <a:srgbClr val="002060"/>
                </a:solidFill>
              </a:rPr>
              <a:t>»</a:t>
            </a: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20</a:t>
            </a:fld>
            <a:endParaRPr lang="fr-FR"/>
          </a:p>
        </p:txBody>
      </p:sp>
    </p:spTree>
    <p:extLst>
      <p:ext uri="{BB962C8B-B14F-4D97-AF65-F5344CB8AC3E}">
        <p14:creationId xmlns:p14="http://schemas.microsoft.com/office/powerpoint/2010/main" val="1527238084"/>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ctr" eaLnBrk="1" fontAlgn="auto" hangingPunct="1">
              <a:spcAft>
                <a:spcPts val="0"/>
              </a:spcAft>
              <a:defRPr/>
            </a:pPr>
            <a:r>
              <a:rPr lang="fr-FR" b="1" dirty="0" smtClean="0">
                <a:solidFill>
                  <a:schemeClr val="accent2"/>
                </a:solidFill>
                <a:effectLst>
                  <a:outerShdw blurRad="38100" dist="38100" dir="2700000" algn="tl">
                    <a:srgbClr val="FFFFFF"/>
                  </a:outerShdw>
                </a:effectLst>
              </a:rPr>
              <a:t>La technique est-elle neutre?</a:t>
            </a:r>
          </a:p>
        </p:txBody>
      </p:sp>
      <p:sp>
        <p:nvSpPr>
          <p:cNvPr id="27651" name="Rectangle 3"/>
          <p:cNvSpPr>
            <a:spLocks noGrp="1" noChangeArrowheads="1"/>
          </p:cNvSpPr>
          <p:nvPr>
            <p:ph idx="1"/>
          </p:nvPr>
        </p:nvSpPr>
        <p:spPr>
          <a:xfrm>
            <a:off x="539552" y="1844824"/>
            <a:ext cx="8136904" cy="4464496"/>
          </a:xfrm>
        </p:spPr>
        <p:style>
          <a:lnRef idx="1">
            <a:schemeClr val="dk1"/>
          </a:lnRef>
          <a:fillRef idx="2">
            <a:schemeClr val="dk1"/>
          </a:fillRef>
          <a:effectRef idx="1">
            <a:schemeClr val="dk1"/>
          </a:effectRef>
          <a:fontRef idx="minor">
            <a:schemeClr val="dk1"/>
          </a:fontRef>
        </p:style>
        <p:txBody>
          <a:bodyPr>
            <a:normAutofit/>
          </a:bodyPr>
          <a:lstStyle/>
          <a:p>
            <a:pPr marL="0" indent="0">
              <a:spcAft>
                <a:spcPts val="2400"/>
              </a:spcAft>
              <a:buNone/>
            </a:pPr>
            <a:r>
              <a:rPr lang="fr-FR" sz="2600" dirty="0" smtClean="0">
                <a:solidFill>
                  <a:srgbClr val="002060"/>
                </a:solidFill>
              </a:rPr>
              <a:t>2. La technique porteuse de valeurs</a:t>
            </a:r>
          </a:p>
          <a:p>
            <a:pPr marL="400050" lvl="1" indent="0">
              <a:lnSpc>
                <a:spcPct val="120000"/>
              </a:lnSpc>
              <a:spcBef>
                <a:spcPts val="0"/>
              </a:spcBef>
              <a:buNone/>
            </a:pPr>
            <a:r>
              <a:rPr lang="fr-FR" sz="2200" b="1" dirty="0" smtClean="0">
                <a:solidFill>
                  <a:srgbClr val="002060"/>
                </a:solidFill>
              </a:rPr>
              <a:t>Questions sur la valeur du moyen</a:t>
            </a:r>
          </a:p>
          <a:p>
            <a:pPr marL="400050" lvl="1" indent="0">
              <a:lnSpc>
                <a:spcPct val="120000"/>
              </a:lnSpc>
              <a:spcBef>
                <a:spcPts val="0"/>
              </a:spcBef>
              <a:buNone/>
            </a:pPr>
            <a:endParaRPr lang="fr-FR" sz="2200" b="1" dirty="0">
              <a:solidFill>
                <a:srgbClr val="002060"/>
              </a:solidFill>
            </a:endParaRPr>
          </a:p>
          <a:p>
            <a:pPr lvl="1" indent="-342900">
              <a:lnSpc>
                <a:spcPct val="120000"/>
              </a:lnSpc>
              <a:spcBef>
                <a:spcPts val="0"/>
              </a:spcBef>
            </a:pPr>
            <a:r>
              <a:rPr lang="fr-FR" sz="2400" dirty="0" smtClean="0">
                <a:solidFill>
                  <a:srgbClr val="002060"/>
                </a:solidFill>
              </a:rPr>
              <a:t>MARCUSE : « </a:t>
            </a:r>
            <a:r>
              <a:rPr lang="fr-FR" sz="2400" b="1" dirty="0" smtClean="0">
                <a:solidFill>
                  <a:srgbClr val="002060"/>
                </a:solidFill>
              </a:rPr>
              <a:t>La </a:t>
            </a:r>
            <a:r>
              <a:rPr lang="fr-FR" sz="2400" b="1" dirty="0">
                <a:solidFill>
                  <a:srgbClr val="002060"/>
                </a:solidFill>
              </a:rPr>
              <a:t>technique, c’est d’emblée tout un projet </a:t>
            </a:r>
            <a:r>
              <a:rPr lang="fr-FR" sz="2400" b="1" dirty="0" smtClean="0">
                <a:solidFill>
                  <a:srgbClr val="002060"/>
                </a:solidFill>
              </a:rPr>
              <a:t>socio-historique »</a:t>
            </a:r>
            <a:r>
              <a:rPr lang="fr-FR" sz="2400" dirty="0">
                <a:solidFill>
                  <a:srgbClr val="002060"/>
                </a:solidFill>
              </a:rPr>
              <a:t>  </a:t>
            </a:r>
            <a:endParaRPr lang="fr-FR" sz="2400" dirty="0" smtClean="0">
              <a:solidFill>
                <a:srgbClr val="002060"/>
              </a:solidFill>
            </a:endParaRPr>
          </a:p>
          <a:p>
            <a:pPr lvl="1" indent="-342900">
              <a:lnSpc>
                <a:spcPct val="120000"/>
              </a:lnSpc>
              <a:spcBef>
                <a:spcPts val="0"/>
              </a:spcBef>
            </a:pPr>
            <a:r>
              <a:rPr lang="fr-FR" sz="2400" dirty="0" smtClean="0">
                <a:solidFill>
                  <a:srgbClr val="002060"/>
                </a:solidFill>
              </a:rPr>
              <a:t>HEIDEGGER</a:t>
            </a:r>
            <a:r>
              <a:rPr lang="fr-FR" sz="2400" dirty="0">
                <a:solidFill>
                  <a:srgbClr val="002060"/>
                </a:solidFill>
              </a:rPr>
              <a:t>: plutôt </a:t>
            </a:r>
            <a:r>
              <a:rPr lang="fr-FR" sz="2400" dirty="0" smtClean="0">
                <a:solidFill>
                  <a:srgbClr val="002060"/>
                </a:solidFill>
              </a:rPr>
              <a:t>qu’observer, la science </a:t>
            </a:r>
            <a:r>
              <a:rPr lang="fr-FR" sz="2400" b="1" dirty="0" smtClean="0">
                <a:solidFill>
                  <a:srgbClr val="002060"/>
                </a:solidFill>
              </a:rPr>
              <a:t>MANIPULE</a:t>
            </a:r>
            <a:r>
              <a:rPr lang="fr-FR" sz="2400" dirty="0" smtClean="0">
                <a:solidFill>
                  <a:srgbClr val="002060"/>
                </a:solidFill>
              </a:rPr>
              <a:t> </a:t>
            </a: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21</a:t>
            </a:fld>
            <a:endParaRPr lang="fr-FR"/>
          </a:p>
        </p:txBody>
      </p:sp>
    </p:spTree>
    <p:extLst>
      <p:ext uri="{BB962C8B-B14F-4D97-AF65-F5344CB8AC3E}">
        <p14:creationId xmlns:p14="http://schemas.microsoft.com/office/powerpoint/2010/main" val="1132327630"/>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77633" y="1556792"/>
            <a:ext cx="8424936" cy="4824536"/>
          </a:xfrm>
        </p:spPr>
        <p:txBody>
          <a:bodyPr/>
          <a:lstStyle/>
          <a:p>
            <a:pPr lvl="0"/>
            <a:r>
              <a:rPr lang="fr-FR" sz="2000" dirty="0" smtClean="0"/>
              <a:t>Dominique Bourg et la critique de l’ « idéologie économique »</a:t>
            </a:r>
          </a:p>
          <a:p>
            <a:pPr lvl="1"/>
            <a:r>
              <a:rPr lang="fr-FR" sz="2000" dirty="0" smtClean="0"/>
              <a:t>Communisme</a:t>
            </a:r>
          </a:p>
          <a:p>
            <a:pPr lvl="1"/>
            <a:r>
              <a:rPr lang="fr-FR" sz="2000" dirty="0" smtClean="0"/>
              <a:t>Design</a:t>
            </a:r>
          </a:p>
          <a:p>
            <a:pPr lvl="1"/>
            <a:r>
              <a:rPr lang="fr-FR" sz="2000" dirty="0" smtClean="0"/>
              <a:t>Ecologie </a:t>
            </a:r>
          </a:p>
          <a:p>
            <a:pPr lvl="1"/>
            <a:endParaRPr lang="fr-FR" sz="3200"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424" y="2276872"/>
            <a:ext cx="4365104" cy="4365104"/>
          </a:xfrm>
          <a:prstGeom prst="rect">
            <a:avLst/>
          </a:prstGeom>
        </p:spPr>
      </p:pic>
      <p:sp>
        <p:nvSpPr>
          <p:cNvPr id="6" name="Rectangle 2"/>
          <p:cNvSpPr>
            <a:spLocks noGrp="1" noChangeArrowheads="1"/>
          </p:cNvSpPr>
          <p:nvPr>
            <p:ph type="title"/>
          </p:nvPr>
        </p:nvSpPr>
        <p:spPr>
          <a:xfrm>
            <a:off x="457200" y="274638"/>
            <a:ext cx="8229600" cy="1143000"/>
          </a:xfrm>
        </p:spPr>
        <p:txBody>
          <a:bodyPr>
            <a:normAutofit/>
          </a:bodyPr>
          <a:lstStyle/>
          <a:p>
            <a:pPr algn="ctr" eaLnBrk="1" fontAlgn="auto" hangingPunct="1">
              <a:spcAft>
                <a:spcPts val="0"/>
              </a:spcAft>
              <a:defRPr/>
            </a:pPr>
            <a:r>
              <a:rPr lang="fr-FR" sz="4400" b="1" dirty="0" smtClean="0">
                <a:solidFill>
                  <a:schemeClr val="accent2"/>
                </a:solidFill>
                <a:effectLst>
                  <a:outerShdw blurRad="38100" dist="38100" dir="2700000" algn="tl">
                    <a:srgbClr val="FFFFFF"/>
                  </a:outerShdw>
                </a:effectLst>
                <a:latin typeface="+mn-lt"/>
              </a:rPr>
              <a:t>La technique est-elle neutre?</a:t>
            </a:r>
          </a:p>
        </p:txBody>
      </p:sp>
    </p:spTree>
    <p:extLst>
      <p:ext uri="{BB962C8B-B14F-4D97-AF65-F5344CB8AC3E}">
        <p14:creationId xmlns:p14="http://schemas.microsoft.com/office/powerpoint/2010/main" val="4134388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ctr" eaLnBrk="1" fontAlgn="auto" hangingPunct="1">
              <a:spcAft>
                <a:spcPts val="0"/>
              </a:spcAft>
              <a:defRPr/>
            </a:pPr>
            <a:r>
              <a:rPr lang="fr-FR" b="1" dirty="0" smtClean="0">
                <a:solidFill>
                  <a:schemeClr val="accent2"/>
                </a:solidFill>
                <a:effectLst>
                  <a:outerShdw blurRad="38100" dist="38100" dir="2700000" algn="tl">
                    <a:srgbClr val="FFFFFF"/>
                  </a:outerShdw>
                </a:effectLst>
              </a:rPr>
              <a:t>La technique est-elle neutre?</a:t>
            </a:r>
          </a:p>
        </p:txBody>
      </p:sp>
      <p:sp>
        <p:nvSpPr>
          <p:cNvPr id="27651" name="Rectangle 3"/>
          <p:cNvSpPr>
            <a:spLocks noGrp="1" noChangeArrowheads="1"/>
          </p:cNvSpPr>
          <p:nvPr>
            <p:ph idx="1"/>
          </p:nvPr>
        </p:nvSpPr>
        <p:spPr>
          <a:xfrm>
            <a:off x="539552" y="1844824"/>
            <a:ext cx="8136904" cy="4464496"/>
          </a:xfrm>
        </p:spPr>
        <p:style>
          <a:lnRef idx="1">
            <a:schemeClr val="dk1"/>
          </a:lnRef>
          <a:fillRef idx="2">
            <a:schemeClr val="dk1"/>
          </a:fillRef>
          <a:effectRef idx="1">
            <a:schemeClr val="dk1"/>
          </a:effectRef>
          <a:fontRef idx="minor">
            <a:schemeClr val="dk1"/>
          </a:fontRef>
        </p:style>
        <p:txBody>
          <a:bodyPr>
            <a:normAutofit/>
          </a:bodyPr>
          <a:lstStyle/>
          <a:p>
            <a:pPr marL="0" indent="0">
              <a:spcAft>
                <a:spcPts val="2400"/>
              </a:spcAft>
              <a:buNone/>
            </a:pPr>
            <a:r>
              <a:rPr lang="fr-FR" sz="2600" dirty="0" smtClean="0">
                <a:solidFill>
                  <a:srgbClr val="002060"/>
                </a:solidFill>
              </a:rPr>
              <a:t>2. La technique porteuse de valeurs</a:t>
            </a:r>
          </a:p>
          <a:p>
            <a:pPr marL="400050" lvl="1" indent="0">
              <a:lnSpc>
                <a:spcPct val="120000"/>
              </a:lnSpc>
              <a:spcBef>
                <a:spcPts val="0"/>
              </a:spcBef>
              <a:buNone/>
            </a:pPr>
            <a:endParaRPr lang="fr-FR" sz="2200" dirty="0" smtClean="0">
              <a:solidFill>
                <a:srgbClr val="002060"/>
              </a:solidFill>
            </a:endParaRPr>
          </a:p>
          <a:p>
            <a:pPr marL="400050" lvl="1" indent="0">
              <a:lnSpc>
                <a:spcPct val="120000"/>
              </a:lnSpc>
              <a:spcBef>
                <a:spcPts val="0"/>
              </a:spcBef>
              <a:buNone/>
            </a:pPr>
            <a:r>
              <a:rPr lang="fr-FR" sz="2200" dirty="0" smtClean="0">
                <a:solidFill>
                  <a:srgbClr val="002060"/>
                </a:solidFill>
              </a:rPr>
              <a:t>PLATON, récit du </a:t>
            </a:r>
            <a:r>
              <a:rPr lang="fr-FR" sz="2400" dirty="0" smtClean="0">
                <a:solidFill>
                  <a:srgbClr val="002060"/>
                </a:solidFill>
              </a:rPr>
              <a:t>Roi </a:t>
            </a:r>
            <a:r>
              <a:rPr lang="fr-FR" sz="2400" dirty="0" err="1" smtClean="0">
                <a:solidFill>
                  <a:srgbClr val="002060"/>
                </a:solidFill>
              </a:rPr>
              <a:t>Thamous</a:t>
            </a:r>
            <a:r>
              <a:rPr lang="fr-FR" sz="2400" dirty="0" smtClean="0">
                <a:solidFill>
                  <a:srgbClr val="002060"/>
                </a:solidFill>
              </a:rPr>
              <a:t> in</a:t>
            </a:r>
            <a:r>
              <a:rPr lang="fr-FR" sz="2400" dirty="0">
                <a:solidFill>
                  <a:srgbClr val="002060"/>
                </a:solidFill>
              </a:rPr>
              <a:t> </a:t>
            </a:r>
            <a:r>
              <a:rPr lang="fr-FR" sz="2400" u="sng" dirty="0">
                <a:solidFill>
                  <a:srgbClr val="002060"/>
                </a:solidFill>
              </a:rPr>
              <a:t>Phèdre 274c</a:t>
            </a:r>
            <a:r>
              <a:rPr lang="fr-FR" sz="2200" dirty="0" smtClean="0">
                <a:solidFill>
                  <a:srgbClr val="002060"/>
                </a:solidFill>
              </a:rPr>
              <a:t> : </a:t>
            </a:r>
          </a:p>
          <a:p>
            <a:pPr marL="400050" lvl="1" indent="0">
              <a:lnSpc>
                <a:spcPct val="120000"/>
              </a:lnSpc>
              <a:spcBef>
                <a:spcPts val="0"/>
              </a:spcBef>
              <a:buNone/>
            </a:pPr>
            <a:r>
              <a:rPr lang="fr-FR" sz="2200" dirty="0" smtClean="0">
                <a:solidFill>
                  <a:srgbClr val="002060"/>
                </a:solidFill>
              </a:rPr>
              <a:t>2 conditions pour accepter une technique dans une cité</a:t>
            </a:r>
          </a:p>
          <a:p>
            <a:pPr lvl="1" indent="-342900">
              <a:lnSpc>
                <a:spcPct val="120000"/>
              </a:lnSpc>
              <a:spcBef>
                <a:spcPts val="0"/>
              </a:spcBef>
            </a:pPr>
            <a:r>
              <a:rPr lang="fr-FR" sz="2400" dirty="0" smtClean="0">
                <a:solidFill>
                  <a:srgbClr val="002060"/>
                </a:solidFill>
              </a:rPr>
              <a:t>Exercer un jugement sur cette technique</a:t>
            </a:r>
          </a:p>
          <a:p>
            <a:pPr lvl="1" indent="-342900">
              <a:lnSpc>
                <a:spcPct val="120000"/>
              </a:lnSpc>
              <a:spcBef>
                <a:spcPts val="0"/>
              </a:spcBef>
            </a:pPr>
            <a:r>
              <a:rPr lang="fr-FR" sz="2400" dirty="0" smtClean="0">
                <a:solidFill>
                  <a:srgbClr val="002060"/>
                </a:solidFill>
              </a:rPr>
              <a:t>Garder cette </a:t>
            </a:r>
            <a:r>
              <a:rPr lang="fr-FR" sz="2400" dirty="0">
                <a:solidFill>
                  <a:srgbClr val="002060"/>
                </a:solidFill>
              </a:rPr>
              <a:t>technique </a:t>
            </a:r>
            <a:r>
              <a:rPr lang="fr-FR" sz="2400" dirty="0" smtClean="0">
                <a:solidFill>
                  <a:srgbClr val="002060"/>
                </a:solidFill>
              </a:rPr>
              <a:t>à </a:t>
            </a:r>
            <a:r>
              <a:rPr lang="fr-FR" sz="2400" dirty="0">
                <a:solidFill>
                  <a:srgbClr val="002060"/>
                </a:solidFill>
              </a:rPr>
              <a:t>sa </a:t>
            </a:r>
            <a:r>
              <a:rPr lang="fr-FR" sz="2400" dirty="0" smtClean="0">
                <a:solidFill>
                  <a:srgbClr val="002060"/>
                </a:solidFill>
              </a:rPr>
              <a:t>place : soumission au </a:t>
            </a:r>
            <a:r>
              <a:rPr lang="fr-FR" sz="2400" dirty="0">
                <a:solidFill>
                  <a:srgbClr val="002060"/>
                </a:solidFill>
              </a:rPr>
              <a:t>politique</a:t>
            </a:r>
            <a:endParaRPr lang="fr-FR" sz="2400" b="1" dirty="0" smtClean="0">
              <a:solidFill>
                <a:srgbClr val="002060"/>
              </a:solidFill>
            </a:endParaRPr>
          </a:p>
          <a:p>
            <a:pPr lvl="1" indent="-342900">
              <a:lnSpc>
                <a:spcPct val="120000"/>
              </a:lnSpc>
              <a:spcBef>
                <a:spcPts val="0"/>
              </a:spcBef>
            </a:pPr>
            <a:endParaRPr lang="fr-FR" sz="2200" b="1" dirty="0" smtClean="0">
              <a:solidFill>
                <a:srgbClr val="002060"/>
              </a:solidFill>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23</a:t>
            </a:fld>
            <a:endParaRPr lang="fr-FR"/>
          </a:p>
        </p:txBody>
      </p:sp>
    </p:spTree>
    <p:extLst>
      <p:ext uri="{BB962C8B-B14F-4D97-AF65-F5344CB8AC3E}">
        <p14:creationId xmlns:p14="http://schemas.microsoft.com/office/powerpoint/2010/main" val="792228157"/>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ctr" eaLnBrk="1" fontAlgn="auto" hangingPunct="1">
              <a:spcAft>
                <a:spcPts val="0"/>
              </a:spcAft>
              <a:defRPr/>
            </a:pPr>
            <a:r>
              <a:rPr lang="fr-FR" b="1" dirty="0" smtClean="0">
                <a:solidFill>
                  <a:schemeClr val="accent2"/>
                </a:solidFill>
                <a:effectLst>
                  <a:outerShdw blurRad="38100" dist="38100" dir="2700000" algn="tl">
                    <a:srgbClr val="FFFFFF"/>
                  </a:outerShdw>
                </a:effectLst>
              </a:rPr>
              <a:t>La technique est-elle neutre?</a:t>
            </a:r>
          </a:p>
        </p:txBody>
      </p:sp>
      <p:sp>
        <p:nvSpPr>
          <p:cNvPr id="27651" name="Rectangle 3"/>
          <p:cNvSpPr>
            <a:spLocks noGrp="1" noChangeArrowheads="1"/>
          </p:cNvSpPr>
          <p:nvPr>
            <p:ph idx="1"/>
          </p:nvPr>
        </p:nvSpPr>
        <p:spPr>
          <a:xfrm>
            <a:off x="539552" y="1844824"/>
            <a:ext cx="8136904" cy="4464496"/>
          </a:xfrm>
        </p:spPr>
        <p:style>
          <a:lnRef idx="1">
            <a:schemeClr val="dk1"/>
          </a:lnRef>
          <a:fillRef idx="2">
            <a:schemeClr val="dk1"/>
          </a:fillRef>
          <a:effectRef idx="1">
            <a:schemeClr val="dk1"/>
          </a:effectRef>
          <a:fontRef idx="minor">
            <a:schemeClr val="dk1"/>
          </a:fontRef>
        </p:style>
        <p:txBody>
          <a:bodyPr>
            <a:normAutofit/>
          </a:bodyPr>
          <a:lstStyle/>
          <a:p>
            <a:pPr marL="0" indent="0">
              <a:spcAft>
                <a:spcPts val="2400"/>
              </a:spcAft>
              <a:buNone/>
            </a:pPr>
            <a:r>
              <a:rPr lang="fr-FR" sz="2600" dirty="0" smtClean="0">
                <a:solidFill>
                  <a:srgbClr val="002060"/>
                </a:solidFill>
              </a:rPr>
              <a:t>2. La technique porteuse de valeurs</a:t>
            </a:r>
          </a:p>
          <a:p>
            <a:pPr marL="400050" lvl="1" indent="0">
              <a:lnSpc>
                <a:spcPct val="120000"/>
              </a:lnSpc>
              <a:spcBef>
                <a:spcPts val="0"/>
              </a:spcBef>
              <a:buNone/>
            </a:pPr>
            <a:endParaRPr lang="fr-FR" sz="2200" b="1" dirty="0">
              <a:solidFill>
                <a:srgbClr val="002060"/>
              </a:solidFill>
            </a:endParaRPr>
          </a:p>
          <a:p>
            <a:pPr marL="400050" lvl="1" indent="0">
              <a:lnSpc>
                <a:spcPct val="120000"/>
              </a:lnSpc>
              <a:spcBef>
                <a:spcPts val="0"/>
              </a:spcBef>
              <a:buNone/>
            </a:pPr>
            <a:endParaRPr lang="fr-FR" sz="2200" b="1" dirty="0" smtClean="0">
              <a:solidFill>
                <a:srgbClr val="002060"/>
              </a:solidFill>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24</a:t>
            </a:fld>
            <a:endParaRPr lang="fr-FR"/>
          </a:p>
        </p:txBody>
      </p:sp>
      <p:sp>
        <p:nvSpPr>
          <p:cNvPr id="2" name="Ellipse 1"/>
          <p:cNvSpPr/>
          <p:nvPr/>
        </p:nvSpPr>
        <p:spPr>
          <a:xfrm>
            <a:off x="539552" y="2492895"/>
            <a:ext cx="8136904" cy="3168353"/>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marL="400050" lvl="1" indent="0">
              <a:lnSpc>
                <a:spcPct val="120000"/>
              </a:lnSpc>
              <a:spcBef>
                <a:spcPts val="0"/>
              </a:spcBef>
              <a:buNone/>
            </a:pPr>
            <a:r>
              <a:rPr lang="fr-FR" sz="2400" i="1" dirty="0">
                <a:solidFill>
                  <a:schemeClr val="bg1"/>
                </a:solidFill>
              </a:rPr>
              <a:t>« La maîtrise d’un moyen peut permettre à l’homme de se donner des fins que l’absence de moyens interdisait d’envisager </a:t>
            </a:r>
            <a:r>
              <a:rPr lang="fr-FR" sz="2400" dirty="0">
                <a:solidFill>
                  <a:schemeClr val="bg1"/>
                </a:solidFill>
              </a:rPr>
              <a:t>» </a:t>
            </a:r>
          </a:p>
          <a:p>
            <a:pPr marL="400050" lvl="1" indent="0" algn="r">
              <a:lnSpc>
                <a:spcPct val="120000"/>
              </a:lnSpc>
              <a:spcBef>
                <a:spcPts val="0"/>
              </a:spcBef>
              <a:buNone/>
            </a:pPr>
            <a:r>
              <a:rPr lang="fr-FR" sz="2400" dirty="0">
                <a:solidFill>
                  <a:schemeClr val="bg1"/>
                </a:solidFill>
              </a:rPr>
              <a:t>Simone MANON</a:t>
            </a:r>
          </a:p>
        </p:txBody>
      </p:sp>
    </p:spTree>
    <p:extLst>
      <p:ext uri="{BB962C8B-B14F-4D97-AF65-F5344CB8AC3E}">
        <p14:creationId xmlns:p14="http://schemas.microsoft.com/office/powerpoint/2010/main" val="2648216786"/>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ctr" eaLnBrk="1" fontAlgn="auto" hangingPunct="1">
              <a:spcAft>
                <a:spcPts val="0"/>
              </a:spcAft>
              <a:defRPr/>
            </a:pPr>
            <a:r>
              <a:rPr lang="fr-FR" b="1" dirty="0" smtClean="0">
                <a:solidFill>
                  <a:schemeClr val="accent2"/>
                </a:solidFill>
                <a:effectLst>
                  <a:outerShdw blurRad="38100" dist="38100" dir="2700000" algn="tl">
                    <a:srgbClr val="FFFFFF"/>
                  </a:outerShdw>
                </a:effectLst>
              </a:rPr>
              <a:t>La technique est-elle neutre?</a:t>
            </a:r>
          </a:p>
        </p:txBody>
      </p:sp>
      <p:sp>
        <p:nvSpPr>
          <p:cNvPr id="27651" name="Rectangle 3"/>
          <p:cNvSpPr>
            <a:spLocks noGrp="1" noChangeArrowheads="1"/>
          </p:cNvSpPr>
          <p:nvPr>
            <p:ph idx="1"/>
          </p:nvPr>
        </p:nvSpPr>
        <p:spPr>
          <a:xfrm>
            <a:off x="539552" y="1484784"/>
            <a:ext cx="8136904" cy="3456384"/>
          </a:xfrm>
        </p:spPr>
        <p:style>
          <a:lnRef idx="1">
            <a:schemeClr val="dk1"/>
          </a:lnRef>
          <a:fillRef idx="2">
            <a:schemeClr val="dk1"/>
          </a:fillRef>
          <a:effectRef idx="1">
            <a:schemeClr val="dk1"/>
          </a:effectRef>
          <a:fontRef idx="minor">
            <a:schemeClr val="dk1"/>
          </a:fontRef>
        </p:style>
        <p:txBody>
          <a:bodyPr>
            <a:normAutofit/>
          </a:bodyPr>
          <a:lstStyle/>
          <a:p>
            <a:pPr marL="0" indent="0">
              <a:spcAft>
                <a:spcPts val="2400"/>
              </a:spcAft>
              <a:buNone/>
            </a:pPr>
            <a:r>
              <a:rPr lang="fr-FR" sz="2600" dirty="0" smtClean="0">
                <a:solidFill>
                  <a:srgbClr val="002060"/>
                </a:solidFill>
              </a:rPr>
              <a:t>2. La technique porteuse de valeurs</a:t>
            </a:r>
          </a:p>
          <a:p>
            <a:pPr marL="400050" lvl="1" indent="0">
              <a:lnSpc>
                <a:spcPct val="120000"/>
              </a:lnSpc>
              <a:spcBef>
                <a:spcPts val="0"/>
              </a:spcBef>
              <a:buNone/>
            </a:pPr>
            <a:r>
              <a:rPr lang="fr-FR" sz="2200" b="1" dirty="0" smtClean="0">
                <a:solidFill>
                  <a:srgbClr val="002060"/>
                </a:solidFill>
              </a:rPr>
              <a:t>Le possible et le souhaitable</a:t>
            </a:r>
          </a:p>
          <a:p>
            <a:pPr marL="400050" lvl="1" indent="0">
              <a:lnSpc>
                <a:spcPct val="120000"/>
              </a:lnSpc>
              <a:spcBef>
                <a:spcPts val="0"/>
              </a:spcBef>
              <a:buNone/>
            </a:pPr>
            <a:endParaRPr lang="fr-FR" sz="2200" b="1" dirty="0">
              <a:solidFill>
                <a:srgbClr val="002060"/>
              </a:solidFill>
            </a:endParaRPr>
          </a:p>
          <a:p>
            <a:pPr lvl="1" indent="-342900">
              <a:lnSpc>
                <a:spcPct val="120000"/>
              </a:lnSpc>
              <a:spcBef>
                <a:spcPts val="0"/>
              </a:spcBef>
            </a:pPr>
            <a:r>
              <a:rPr lang="fr-FR" sz="2200" dirty="0" smtClean="0">
                <a:solidFill>
                  <a:srgbClr val="002060"/>
                </a:solidFill>
              </a:rPr>
              <a:t>Le possible détermine-t-il le souhaitable et l’évolution des sociétés?</a:t>
            </a:r>
          </a:p>
          <a:p>
            <a:pPr lvl="2" indent="-342900">
              <a:lnSpc>
                <a:spcPct val="120000"/>
              </a:lnSpc>
              <a:spcBef>
                <a:spcPts val="0"/>
              </a:spcBef>
            </a:pPr>
            <a:r>
              <a:rPr lang="fr-FR" sz="1800" dirty="0" smtClean="0">
                <a:solidFill>
                  <a:srgbClr val="002060"/>
                </a:solidFill>
              </a:rPr>
              <a:t>L’informatique et le téléphone portable répondent-ils à des besoins clairement formulés?</a:t>
            </a:r>
          </a:p>
          <a:p>
            <a:pPr marL="400050" lvl="1" indent="0">
              <a:lnSpc>
                <a:spcPct val="120000"/>
              </a:lnSpc>
              <a:spcBef>
                <a:spcPts val="0"/>
              </a:spcBef>
              <a:buNone/>
            </a:pPr>
            <a:endParaRPr lang="fr-FR" sz="2200" b="1" dirty="0">
              <a:solidFill>
                <a:srgbClr val="002060"/>
              </a:solidFill>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25</a:t>
            </a:fld>
            <a:endParaRPr lang="fr-FR"/>
          </a:p>
        </p:txBody>
      </p:sp>
      <p:sp>
        <p:nvSpPr>
          <p:cNvPr id="5" name="Rectangle 3"/>
          <p:cNvSpPr txBox="1">
            <a:spLocks noChangeArrowheads="1"/>
          </p:cNvSpPr>
          <p:nvPr/>
        </p:nvSpPr>
        <p:spPr>
          <a:xfrm>
            <a:off x="539552" y="5085184"/>
            <a:ext cx="8136904" cy="1160512"/>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00050" lvl="1" indent="0" algn="ctr" fontAlgn="auto">
              <a:spcBef>
                <a:spcPts val="0"/>
              </a:spcBef>
              <a:spcAft>
                <a:spcPts val="0"/>
              </a:spcAft>
              <a:buFont typeface="Arial" pitchFamily="34" charset="0"/>
              <a:buNone/>
            </a:pPr>
            <a:r>
              <a:rPr lang="fr-FR" sz="2400" b="1" dirty="0" smtClean="0">
                <a:solidFill>
                  <a:srgbClr val="002060"/>
                </a:solidFill>
              </a:rPr>
              <a:t>BILAN</a:t>
            </a:r>
          </a:p>
          <a:p>
            <a:pPr marL="400050" lvl="1" indent="0" algn="ctr" fontAlgn="auto">
              <a:spcBef>
                <a:spcPts val="0"/>
              </a:spcBef>
              <a:spcAft>
                <a:spcPts val="0"/>
              </a:spcAft>
              <a:buFont typeface="Arial" pitchFamily="34" charset="0"/>
              <a:buNone/>
            </a:pPr>
            <a:r>
              <a:rPr lang="fr-FR" sz="2400" b="1" dirty="0" smtClean="0">
                <a:solidFill>
                  <a:srgbClr val="002060"/>
                </a:solidFill>
              </a:rPr>
              <a:t>Difficulté d’évaluer la dimension éthique de la technique</a:t>
            </a:r>
          </a:p>
          <a:p>
            <a:pPr marL="400050" lvl="1" indent="0" algn="ctr" fontAlgn="auto">
              <a:spcBef>
                <a:spcPts val="0"/>
              </a:spcBef>
              <a:spcAft>
                <a:spcPts val="0"/>
              </a:spcAft>
              <a:buFont typeface="Arial" pitchFamily="34" charset="0"/>
              <a:buNone/>
            </a:pPr>
            <a:r>
              <a:rPr lang="fr-FR" sz="2400" b="1" dirty="0" smtClean="0">
                <a:solidFill>
                  <a:srgbClr val="002060"/>
                </a:solidFill>
              </a:rPr>
              <a:t>Impossibilité d’ignorer cette dimension</a:t>
            </a:r>
          </a:p>
        </p:txBody>
      </p:sp>
    </p:spTree>
    <p:extLst>
      <p:ext uri="{BB962C8B-B14F-4D97-AF65-F5344CB8AC3E}">
        <p14:creationId xmlns:p14="http://schemas.microsoft.com/office/powerpoint/2010/main" val="300424054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bg/>
                                          </p:spTgt>
                                        </p:tgtEl>
                                        <p:attrNameLst>
                                          <p:attrName>style.visibility</p:attrName>
                                        </p:attrNameLst>
                                      </p:cBhvr>
                                      <p:to>
                                        <p:strVal val="visible"/>
                                      </p:to>
                                    </p:set>
                                    <p:animEffect transition="in" filter="fade">
                                      <p:cBhvr>
                                        <p:cTn id="7" dur="500"/>
                                        <p:tgtEl>
                                          <p:spTgt spid="2765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fade">
                                      <p:cBhvr>
                                        <p:cTn id="12" dur="500"/>
                                        <p:tgtEl>
                                          <p:spTgt spid="2765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animEffect transition="in" filter="fade">
                                      <p:cBhvr>
                                        <p:cTn id="15" dur="500"/>
                                        <p:tgtEl>
                                          <p:spTgt spid="2765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651">
                                            <p:txEl>
                                              <p:pRg st="3" end="3"/>
                                            </p:txEl>
                                          </p:spTgt>
                                        </p:tgtEl>
                                        <p:attrNameLst>
                                          <p:attrName>style.visibility</p:attrName>
                                        </p:attrNameLst>
                                      </p:cBhvr>
                                      <p:to>
                                        <p:strVal val="visible"/>
                                      </p:to>
                                    </p:set>
                                    <p:animEffect transition="in" filter="fade">
                                      <p:cBhvr>
                                        <p:cTn id="18" dur="500"/>
                                        <p:tgtEl>
                                          <p:spTgt spid="2765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651">
                                            <p:txEl>
                                              <p:pRg st="4" end="4"/>
                                            </p:txEl>
                                          </p:spTgt>
                                        </p:tgtEl>
                                        <p:attrNameLst>
                                          <p:attrName>style.visibility</p:attrName>
                                        </p:attrNameLst>
                                      </p:cBhvr>
                                      <p:to>
                                        <p:strVal val="visible"/>
                                      </p:to>
                                    </p:set>
                                    <p:animEffect transition="in" filter="fade">
                                      <p:cBhvr>
                                        <p:cTn id="21" dur="500"/>
                                        <p:tgtEl>
                                          <p:spTgt spid="276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ctr" eaLnBrk="1" fontAlgn="auto" hangingPunct="1">
              <a:spcAft>
                <a:spcPts val="0"/>
              </a:spcAft>
              <a:defRPr/>
            </a:pPr>
            <a:r>
              <a:rPr lang="fr-FR" b="1" dirty="0" smtClean="0">
                <a:solidFill>
                  <a:schemeClr val="accent2"/>
                </a:solidFill>
                <a:effectLst>
                  <a:outerShdw blurRad="38100" dist="38100" dir="2700000" algn="tl">
                    <a:srgbClr val="FFFFFF"/>
                  </a:outerShdw>
                </a:effectLst>
              </a:rPr>
              <a:t>La technique est-elle neutre?</a:t>
            </a:r>
          </a:p>
        </p:txBody>
      </p:sp>
      <p:sp>
        <p:nvSpPr>
          <p:cNvPr id="27651" name="Rectangle 3"/>
          <p:cNvSpPr>
            <a:spLocks noGrp="1" noChangeArrowheads="1"/>
          </p:cNvSpPr>
          <p:nvPr>
            <p:ph idx="1"/>
          </p:nvPr>
        </p:nvSpPr>
        <p:spPr>
          <a:xfrm>
            <a:off x="539552" y="1484784"/>
            <a:ext cx="8136904" cy="3456384"/>
          </a:xfrm>
        </p:spPr>
        <p:style>
          <a:lnRef idx="1">
            <a:schemeClr val="dk1"/>
          </a:lnRef>
          <a:fillRef idx="2">
            <a:schemeClr val="dk1"/>
          </a:fillRef>
          <a:effectRef idx="1">
            <a:schemeClr val="dk1"/>
          </a:effectRef>
          <a:fontRef idx="minor">
            <a:schemeClr val="dk1"/>
          </a:fontRef>
        </p:style>
        <p:txBody>
          <a:bodyPr>
            <a:normAutofit/>
          </a:bodyPr>
          <a:lstStyle/>
          <a:p>
            <a:pPr marL="0" indent="0">
              <a:spcAft>
                <a:spcPts val="2400"/>
              </a:spcAft>
              <a:buNone/>
            </a:pPr>
            <a:r>
              <a:rPr lang="fr-FR" sz="2600" dirty="0">
                <a:solidFill>
                  <a:srgbClr val="002060"/>
                </a:solidFill>
              </a:rPr>
              <a:t>2. La technique porteuse de valeurs </a:t>
            </a:r>
            <a:endParaRPr lang="fr-FR" sz="2600" dirty="0" smtClean="0">
              <a:solidFill>
                <a:srgbClr val="002060"/>
              </a:solidFill>
            </a:endParaRPr>
          </a:p>
          <a:p>
            <a:pPr marL="0" indent="0">
              <a:spcAft>
                <a:spcPts val="2400"/>
              </a:spcAft>
              <a:buNone/>
            </a:pPr>
            <a:r>
              <a:rPr lang="fr-FR" sz="2000" b="1" dirty="0" smtClean="0">
                <a:solidFill>
                  <a:srgbClr val="002060"/>
                </a:solidFill>
              </a:rPr>
              <a:t>La place de l’ingénieur? La valeur des fins</a:t>
            </a:r>
          </a:p>
          <a:p>
            <a:pPr lvl="1" indent="-342900">
              <a:spcAft>
                <a:spcPts val="600"/>
              </a:spcAft>
            </a:pPr>
            <a:r>
              <a:rPr lang="fr-FR" sz="2400" dirty="0" smtClean="0">
                <a:solidFill>
                  <a:srgbClr val="002060"/>
                </a:solidFill>
              </a:rPr>
              <a:t>Les techniques : au service de quelque chose ou quelqu’un</a:t>
            </a:r>
          </a:p>
          <a:p>
            <a:pPr lvl="1" indent="-342900">
              <a:spcAft>
                <a:spcPts val="600"/>
              </a:spcAft>
            </a:pPr>
            <a:r>
              <a:rPr lang="fr-FR" sz="2400" dirty="0" smtClean="0">
                <a:solidFill>
                  <a:srgbClr val="002060"/>
                </a:solidFill>
              </a:rPr>
              <a:t>Soumission des ingénieurs à </a:t>
            </a:r>
            <a:r>
              <a:rPr lang="fr-FR" sz="2400" dirty="0">
                <a:solidFill>
                  <a:srgbClr val="002060"/>
                </a:solidFill>
              </a:rPr>
              <a:t>quelque chose ou </a:t>
            </a:r>
            <a:r>
              <a:rPr lang="fr-FR" sz="2400" dirty="0" smtClean="0">
                <a:solidFill>
                  <a:srgbClr val="002060"/>
                </a:solidFill>
              </a:rPr>
              <a:t>quelqu’un</a:t>
            </a:r>
          </a:p>
          <a:p>
            <a:pPr lvl="1" indent="-342900">
              <a:spcBef>
                <a:spcPts val="0"/>
              </a:spcBef>
            </a:pPr>
            <a:r>
              <a:rPr lang="fr-FR" sz="2400" dirty="0" smtClean="0">
                <a:solidFill>
                  <a:srgbClr val="002060"/>
                </a:solidFill>
              </a:rPr>
              <a:t>Ou bien un ingénieur citoyen : réflexion sur valeur des fins</a:t>
            </a: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26</a:t>
            </a:fld>
            <a:endParaRPr lang="fr-FR"/>
          </a:p>
        </p:txBody>
      </p:sp>
      <p:sp>
        <p:nvSpPr>
          <p:cNvPr id="5" name="Rectangle 3"/>
          <p:cNvSpPr txBox="1">
            <a:spLocks noChangeArrowheads="1"/>
          </p:cNvSpPr>
          <p:nvPr/>
        </p:nvSpPr>
        <p:spPr>
          <a:xfrm>
            <a:off x="539552" y="5157192"/>
            <a:ext cx="8136904" cy="1088504"/>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00050" lvl="1" indent="0" algn="ctr" fontAlgn="auto">
              <a:spcBef>
                <a:spcPts val="0"/>
              </a:spcBef>
              <a:spcAft>
                <a:spcPts val="0"/>
              </a:spcAft>
              <a:buFont typeface="Arial" pitchFamily="34" charset="0"/>
              <a:buNone/>
            </a:pPr>
            <a:r>
              <a:rPr lang="fr-FR" sz="2400" b="1" dirty="0" smtClean="0">
                <a:solidFill>
                  <a:srgbClr val="002060"/>
                </a:solidFill>
              </a:rPr>
              <a:t>BILAN</a:t>
            </a:r>
          </a:p>
          <a:p>
            <a:pPr marL="400050" lvl="1" indent="0" algn="ctr" fontAlgn="auto">
              <a:spcBef>
                <a:spcPts val="0"/>
              </a:spcBef>
              <a:spcAft>
                <a:spcPts val="0"/>
              </a:spcAft>
              <a:buFont typeface="Arial" pitchFamily="34" charset="0"/>
              <a:buNone/>
            </a:pPr>
            <a:r>
              <a:rPr lang="fr-FR" sz="2400" b="1" dirty="0" smtClean="0">
                <a:solidFill>
                  <a:srgbClr val="002060"/>
                </a:solidFill>
              </a:rPr>
              <a:t>Nécessité d’un contrôle éthique de la technique</a:t>
            </a:r>
          </a:p>
        </p:txBody>
      </p:sp>
    </p:spTree>
    <p:extLst>
      <p:ext uri="{BB962C8B-B14F-4D97-AF65-F5344CB8AC3E}">
        <p14:creationId xmlns:p14="http://schemas.microsoft.com/office/powerpoint/2010/main" val="392135548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bg/>
                                          </p:spTgt>
                                        </p:tgtEl>
                                        <p:attrNameLst>
                                          <p:attrName>style.visibility</p:attrName>
                                        </p:attrNameLst>
                                      </p:cBhvr>
                                      <p:to>
                                        <p:strVal val="visible"/>
                                      </p:to>
                                    </p:set>
                                    <p:animEffect transition="in" filter="fade">
                                      <p:cBhvr>
                                        <p:cTn id="7" dur="500"/>
                                        <p:tgtEl>
                                          <p:spTgt spid="2765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51">
                                            <p:txEl>
                                              <p:pRg st="0" end="0"/>
                                            </p:txEl>
                                          </p:spTgt>
                                        </p:tgtEl>
                                        <p:attrNameLst>
                                          <p:attrName>style.visibility</p:attrName>
                                        </p:attrNameLst>
                                      </p:cBhvr>
                                      <p:to>
                                        <p:strVal val="visible"/>
                                      </p:to>
                                    </p:set>
                                    <p:animEffect transition="in" filter="fade">
                                      <p:cBhvr>
                                        <p:cTn id="10" dur="500"/>
                                        <p:tgtEl>
                                          <p:spTgt spid="2765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Effect transition="in" filter="fade">
                                      <p:cBhvr>
                                        <p:cTn id="13" dur="500"/>
                                        <p:tgtEl>
                                          <p:spTgt spid="2765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651">
                                            <p:txEl>
                                              <p:pRg st="2" end="2"/>
                                            </p:txEl>
                                          </p:spTgt>
                                        </p:tgtEl>
                                        <p:attrNameLst>
                                          <p:attrName>style.visibility</p:attrName>
                                        </p:attrNameLst>
                                      </p:cBhvr>
                                      <p:to>
                                        <p:strVal val="visible"/>
                                      </p:to>
                                    </p:set>
                                    <p:animEffect transition="in" filter="fade">
                                      <p:cBhvr>
                                        <p:cTn id="16" dur="500"/>
                                        <p:tgtEl>
                                          <p:spTgt spid="27651">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Effect transition="in" filter="fade">
                                      <p:cBhvr>
                                        <p:cTn id="19" dur="500"/>
                                        <p:tgtEl>
                                          <p:spTgt spid="27651">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fade">
                                      <p:cBhvr>
                                        <p:cTn id="22" dur="500"/>
                                        <p:tgtEl>
                                          <p:spTgt spid="276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sp>
        <p:nvSpPr>
          <p:cNvPr id="3" name="Titre 2"/>
          <p:cNvSpPr>
            <a:spLocks noGrp="1"/>
          </p:cNvSpPr>
          <p:nvPr>
            <p:ph type="title"/>
          </p:nvPr>
        </p:nvSpPr>
        <p:spPr/>
        <p:txBody>
          <a:bodyPr/>
          <a:lstStyle/>
          <a:p>
            <a:endParaRPr lang="fr-FR" dirty="0"/>
          </a:p>
        </p:txBody>
      </p:sp>
      <p:sp>
        <p:nvSpPr>
          <p:cNvPr id="9" name="Rectangle 8"/>
          <p:cNvSpPr/>
          <p:nvPr/>
        </p:nvSpPr>
        <p:spPr bwMode="auto">
          <a:xfrm>
            <a:off x="395536" y="3861048"/>
            <a:ext cx="8496944" cy="14401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82945" tIns="41473" rIns="82945" bIns="41473" numCol="1" rtlCol="0" anchor="ctr" anchorCtr="0" compatLnSpc="1">
            <a:prstTxWarp prst="textNoShape">
              <a:avLst/>
            </a:prstTxWarp>
          </a:bodyPr>
          <a:lstStyle/>
          <a:p>
            <a:pPr algn="just"/>
            <a:r>
              <a:rPr lang="fr-FR" sz="2500" dirty="0" smtClean="0">
                <a:solidFill>
                  <a:schemeClr val="bg1"/>
                </a:solidFill>
              </a:rPr>
              <a:t>Des questions d’ordre éthique</a:t>
            </a:r>
            <a:endParaRPr lang="fr-FR" sz="2500" dirty="0">
              <a:solidFill>
                <a:schemeClr val="bg1"/>
              </a:solidFill>
            </a:endParaRPr>
          </a:p>
        </p:txBody>
      </p:sp>
      <p:sp>
        <p:nvSpPr>
          <p:cNvPr id="10" name="Rectangle 9"/>
          <p:cNvSpPr/>
          <p:nvPr/>
        </p:nvSpPr>
        <p:spPr bwMode="auto">
          <a:xfrm>
            <a:off x="395536" y="1484784"/>
            <a:ext cx="8559426" cy="151216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82945" tIns="41473" rIns="82945" bIns="41473" numCol="1" rtlCol="0" anchor="ctr" anchorCtr="0" compatLnSpc="1">
            <a:prstTxWarp prst="textNoShape">
              <a:avLst/>
            </a:prstTxWarp>
          </a:bodyPr>
          <a:lstStyle/>
          <a:p>
            <a:pPr algn="just"/>
            <a:r>
              <a:rPr lang="fr-FR" sz="2500" dirty="0" smtClean="0">
                <a:solidFill>
                  <a:schemeClr val="bg1"/>
                </a:solidFill>
              </a:rPr>
              <a:t>Des questions d’ordre scientifique</a:t>
            </a:r>
          </a:p>
        </p:txBody>
      </p:sp>
      <p:sp>
        <p:nvSpPr>
          <p:cNvPr id="7" name="Rectangle 6"/>
          <p:cNvSpPr/>
          <p:nvPr/>
        </p:nvSpPr>
        <p:spPr bwMode="auto">
          <a:xfrm>
            <a:off x="2987824" y="2456892"/>
            <a:ext cx="6119538" cy="10525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82945" tIns="41473" rIns="82945" bIns="41473" numCol="1" rtlCol="0" anchor="ctr" anchorCtr="0" compatLnSpc="1">
            <a:prstTxWarp prst="textNoShape">
              <a:avLst/>
            </a:prstTxWarp>
          </a:bodyPr>
          <a:lstStyle/>
          <a:p>
            <a:pPr algn="just"/>
            <a:r>
              <a:rPr lang="fr-FR" sz="2500" dirty="0">
                <a:solidFill>
                  <a:schemeClr val="bg1"/>
                </a:solidFill>
              </a:rPr>
              <a:t>C</a:t>
            </a:r>
            <a:r>
              <a:rPr lang="fr-FR" sz="2500" dirty="0" smtClean="0">
                <a:solidFill>
                  <a:schemeClr val="bg1"/>
                </a:solidFill>
              </a:rPr>
              <a:t>onnaissance du sujet </a:t>
            </a:r>
          </a:p>
          <a:p>
            <a:pPr algn="just"/>
            <a:r>
              <a:rPr lang="fr-FR" sz="2500" dirty="0">
                <a:solidFill>
                  <a:schemeClr val="bg1"/>
                </a:solidFill>
              </a:rPr>
              <a:t>	</a:t>
            </a:r>
            <a:r>
              <a:rPr lang="fr-FR" sz="2500" dirty="0" smtClean="0">
                <a:solidFill>
                  <a:schemeClr val="bg1"/>
                </a:solidFill>
              </a:rPr>
              <a:t>	le domaine du </a:t>
            </a:r>
            <a:r>
              <a:rPr lang="fr-FR" sz="2500" b="1" dirty="0" smtClean="0">
                <a:solidFill>
                  <a:schemeClr val="bg1"/>
                </a:solidFill>
              </a:rPr>
              <a:t>possible </a:t>
            </a:r>
          </a:p>
        </p:txBody>
      </p:sp>
      <p:sp>
        <p:nvSpPr>
          <p:cNvPr id="8" name="Rectangle 7"/>
          <p:cNvSpPr/>
          <p:nvPr/>
        </p:nvSpPr>
        <p:spPr bwMode="auto">
          <a:xfrm>
            <a:off x="2987824" y="4797152"/>
            <a:ext cx="6119538" cy="10525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82945" tIns="41473" rIns="82945" bIns="41473" numCol="1" rtlCol="0" anchor="ctr" anchorCtr="0" compatLnSpc="1">
            <a:prstTxWarp prst="textNoShape">
              <a:avLst/>
            </a:prstTxWarp>
          </a:bodyPr>
          <a:lstStyle/>
          <a:p>
            <a:pPr algn="just"/>
            <a:r>
              <a:rPr lang="fr-FR" sz="2500" dirty="0" smtClean="0">
                <a:solidFill>
                  <a:schemeClr val="bg1"/>
                </a:solidFill>
              </a:rPr>
              <a:t>Interrogation sur les finalités</a:t>
            </a:r>
          </a:p>
          <a:p>
            <a:pPr algn="just"/>
            <a:r>
              <a:rPr lang="fr-FR" sz="2500" dirty="0">
                <a:solidFill>
                  <a:schemeClr val="bg1"/>
                </a:solidFill>
              </a:rPr>
              <a:t>	</a:t>
            </a:r>
            <a:r>
              <a:rPr lang="fr-FR" sz="2500" dirty="0" smtClean="0">
                <a:solidFill>
                  <a:schemeClr val="bg1"/>
                </a:solidFill>
              </a:rPr>
              <a:t>	le </a:t>
            </a:r>
            <a:r>
              <a:rPr lang="fr-FR" sz="2500" dirty="0">
                <a:solidFill>
                  <a:schemeClr val="bg1"/>
                </a:solidFill>
              </a:rPr>
              <a:t>domaine du </a:t>
            </a:r>
            <a:r>
              <a:rPr lang="fr-FR" sz="2500" b="1" dirty="0">
                <a:solidFill>
                  <a:schemeClr val="bg1"/>
                </a:solidFill>
              </a:rPr>
              <a:t>souhaitable</a:t>
            </a:r>
          </a:p>
        </p:txBody>
      </p:sp>
      <p:sp>
        <p:nvSpPr>
          <p:cNvPr id="11" name="Espace réservé du texte 4"/>
          <p:cNvSpPr>
            <a:spLocks noGrp="1"/>
          </p:cNvSpPr>
          <p:nvPr>
            <p:ph type="body" sz="quarter" idx="13"/>
          </p:nvPr>
        </p:nvSpPr>
        <p:spPr>
          <a:xfrm>
            <a:off x="1835696" y="121926"/>
            <a:ext cx="4608512" cy="423109"/>
          </a:xfrm>
        </p:spPr>
        <p:txBody>
          <a:bodyPr/>
          <a:lstStyle/>
          <a:p>
            <a:r>
              <a:rPr lang="fr-FR" dirty="0" smtClean="0"/>
              <a:t>Ethique</a:t>
            </a:r>
            <a:endParaRPr lang="fr-FR" dirty="0"/>
          </a:p>
        </p:txBody>
      </p:sp>
    </p:spTree>
    <p:extLst>
      <p:ext uri="{BB962C8B-B14F-4D97-AF65-F5344CB8AC3E}">
        <p14:creationId xmlns:p14="http://schemas.microsoft.com/office/powerpoint/2010/main" val="290282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89795" name="Rectangle 3"/>
          <p:cNvSpPr>
            <a:spLocks noGrp="1" noChangeArrowheads="1"/>
          </p:cNvSpPr>
          <p:nvPr>
            <p:ph idx="1"/>
          </p:nvPr>
        </p:nvSpPr>
        <p:spPr>
          <a:xfrm>
            <a:off x="323528" y="1268760"/>
            <a:ext cx="8229600" cy="936104"/>
          </a:xfrm>
        </p:spPr>
        <p:txBody>
          <a:bodyPr>
            <a:normAutofit fontScale="92500" lnSpcReduction="20000"/>
          </a:bodyPr>
          <a:lstStyle/>
          <a:p>
            <a:pPr marL="0" indent="0" algn="just">
              <a:lnSpc>
                <a:spcPct val="90000"/>
              </a:lnSpc>
              <a:spcBef>
                <a:spcPts val="580"/>
              </a:spcBef>
              <a:buNone/>
              <a:defRPr/>
            </a:pPr>
            <a:r>
              <a:rPr lang="fr-FR" sz="4000" b="1" dirty="0" smtClean="0">
                <a:solidFill>
                  <a:schemeClr val="bg1"/>
                </a:solidFill>
              </a:rPr>
              <a:t>Quelle démarche éthique pour les </a:t>
            </a:r>
            <a:r>
              <a:rPr lang="fr-FR" sz="4000" b="1" dirty="0" err="1" smtClean="0">
                <a:solidFill>
                  <a:schemeClr val="bg1"/>
                </a:solidFill>
              </a:rPr>
              <a:t>ingénieur.e.s</a:t>
            </a:r>
            <a:r>
              <a:rPr lang="fr-FR" sz="4000" b="1" dirty="0" smtClean="0">
                <a:solidFill>
                  <a:schemeClr val="bg1"/>
                </a:solidFill>
              </a:rPr>
              <a:t>?</a:t>
            </a:r>
            <a:endParaRPr lang="fr-FR" dirty="0" smtClean="0">
              <a:solidFill>
                <a:schemeClr val="bg1"/>
              </a:solidFill>
              <a:effectLst>
                <a:outerShdw blurRad="38100" dist="38100" dir="2700000" algn="tl">
                  <a:srgbClr val="FFFFFF"/>
                </a:outerShdw>
              </a:effectLst>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28</a:t>
            </a:fld>
            <a:endParaRPr lang="fr-FR"/>
          </a:p>
        </p:txBody>
      </p:sp>
    </p:spTree>
    <p:extLst>
      <p:ext uri="{BB962C8B-B14F-4D97-AF65-F5344CB8AC3E}">
        <p14:creationId xmlns:p14="http://schemas.microsoft.com/office/powerpoint/2010/main" val="248548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animEffect transition="in" filter="blinds(horizontal)">
                                      <p:cBhvr>
                                        <p:cTn id="7" dur="500"/>
                                        <p:tgtEl>
                                          <p:spTgt spid="289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p:txBody>
          <a:bodyPr/>
          <a:lstStyle/>
          <a:p>
            <a:r>
              <a:rPr lang="fr-CA" dirty="0" smtClean="0"/>
              <a:t>Responsabilité et ingénierie</a:t>
            </a:r>
            <a:endParaRPr lang="fr-FR" dirty="0"/>
          </a:p>
        </p:txBody>
      </p:sp>
      <p:sp>
        <p:nvSpPr>
          <p:cNvPr id="5" name="Rectangle à coins arrondis 4"/>
          <p:cNvSpPr/>
          <p:nvPr/>
        </p:nvSpPr>
        <p:spPr>
          <a:xfrm>
            <a:off x="323528" y="4005064"/>
            <a:ext cx="8496944" cy="216024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r>
              <a:rPr lang="fr-FR" sz="2800" dirty="0">
                <a:solidFill>
                  <a:schemeClr val="bg1"/>
                </a:solidFill>
              </a:rPr>
              <a:t>RESPONSABILITE </a:t>
            </a:r>
            <a:r>
              <a:rPr lang="fr-FR" sz="2800" dirty="0" smtClean="0">
                <a:solidFill>
                  <a:schemeClr val="bg1"/>
                </a:solidFill>
              </a:rPr>
              <a:t>MORALE</a:t>
            </a:r>
          </a:p>
          <a:p>
            <a:r>
              <a:rPr lang="fr-FR" sz="2800" dirty="0" smtClean="0">
                <a:solidFill>
                  <a:schemeClr val="bg1"/>
                </a:solidFill>
              </a:rPr>
              <a:t>Etre </a:t>
            </a:r>
            <a:r>
              <a:rPr lang="fr-FR" sz="2800" dirty="0">
                <a:solidFill>
                  <a:schemeClr val="bg1"/>
                </a:solidFill>
              </a:rPr>
              <a:t>responsable = obligation de répondre de quelque chose devant la société </a:t>
            </a:r>
          </a:p>
          <a:p>
            <a:r>
              <a:rPr lang="fr-FR" sz="2800" b="1" dirty="0">
                <a:solidFill>
                  <a:schemeClr val="bg1"/>
                </a:solidFill>
              </a:rPr>
              <a:t>	</a:t>
            </a:r>
            <a:r>
              <a:rPr lang="fr-FR" sz="2800" b="1" dirty="0" smtClean="0">
                <a:solidFill>
                  <a:schemeClr val="bg1"/>
                </a:solidFill>
              </a:rPr>
              <a:t> anticiper </a:t>
            </a:r>
            <a:r>
              <a:rPr lang="fr-FR" sz="2800" b="1" dirty="0">
                <a:solidFill>
                  <a:schemeClr val="bg1"/>
                </a:solidFill>
              </a:rPr>
              <a:t>les conséquences possibles </a:t>
            </a:r>
            <a:r>
              <a:rPr lang="fr-FR" sz="2800" b="1" dirty="0" smtClean="0">
                <a:solidFill>
                  <a:schemeClr val="bg1"/>
                </a:solidFill>
              </a:rPr>
              <a:t>d’actes</a:t>
            </a:r>
            <a:endParaRPr lang="fr-FR" sz="2800" dirty="0">
              <a:solidFill>
                <a:schemeClr val="bg1"/>
              </a:solidFill>
            </a:endParaRPr>
          </a:p>
        </p:txBody>
      </p:sp>
      <p:sp>
        <p:nvSpPr>
          <p:cNvPr id="7" name="Rectangle à coins arrondis 6"/>
          <p:cNvSpPr/>
          <p:nvPr/>
        </p:nvSpPr>
        <p:spPr>
          <a:xfrm>
            <a:off x="323528" y="1412776"/>
            <a:ext cx="8496944" cy="216024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r>
              <a:rPr lang="fr-FR" sz="2800" dirty="0" smtClean="0">
                <a:solidFill>
                  <a:schemeClr val="bg1"/>
                </a:solidFill>
              </a:rPr>
              <a:t>RESPONSABILITE JURIDIQUE</a:t>
            </a:r>
          </a:p>
          <a:p>
            <a:r>
              <a:rPr lang="fr-FR" sz="2800" dirty="0" smtClean="0">
                <a:solidFill>
                  <a:schemeClr val="bg1"/>
                </a:solidFill>
              </a:rPr>
              <a:t>Etre </a:t>
            </a:r>
            <a:r>
              <a:rPr lang="fr-FR" sz="2800" dirty="0">
                <a:solidFill>
                  <a:schemeClr val="bg1"/>
                </a:solidFill>
              </a:rPr>
              <a:t>responsable = obligation de répondre de quelque chose devant une autorité</a:t>
            </a:r>
          </a:p>
          <a:p>
            <a:r>
              <a:rPr lang="fr-FR" sz="2800" b="1" dirty="0">
                <a:solidFill>
                  <a:schemeClr val="bg1"/>
                </a:solidFill>
              </a:rPr>
              <a:t>	</a:t>
            </a:r>
            <a:r>
              <a:rPr lang="fr-FR" sz="2800" b="1" dirty="0" smtClean="0">
                <a:solidFill>
                  <a:schemeClr val="bg1"/>
                </a:solidFill>
              </a:rPr>
              <a:t> rendre </a:t>
            </a:r>
            <a:r>
              <a:rPr lang="fr-FR" sz="2800" b="1" dirty="0">
                <a:solidFill>
                  <a:schemeClr val="bg1"/>
                </a:solidFill>
              </a:rPr>
              <a:t>des comptes sur des actes </a:t>
            </a:r>
            <a:r>
              <a:rPr lang="fr-FR" sz="2800" b="1" dirty="0" smtClean="0">
                <a:solidFill>
                  <a:schemeClr val="bg1"/>
                </a:solidFill>
              </a:rPr>
              <a:t>passés</a:t>
            </a:r>
            <a:endParaRPr lang="fr-FR" sz="2800" dirty="0"/>
          </a:p>
        </p:txBody>
      </p:sp>
      <p:sp>
        <p:nvSpPr>
          <p:cNvPr id="9" name="Flèche droite 8"/>
          <p:cNvSpPr/>
          <p:nvPr/>
        </p:nvSpPr>
        <p:spPr>
          <a:xfrm>
            <a:off x="611560" y="2996952"/>
            <a:ext cx="792088" cy="43204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0" name="Flèche droite 9"/>
          <p:cNvSpPr/>
          <p:nvPr/>
        </p:nvSpPr>
        <p:spPr>
          <a:xfrm>
            <a:off x="611560" y="5517232"/>
            <a:ext cx="792088" cy="43204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0958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323528" y="1700808"/>
            <a:ext cx="8496944" cy="345638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2800" dirty="0" smtClean="0">
              <a:solidFill>
                <a:schemeClr val="bg1"/>
              </a:solidFill>
            </a:endParaRPr>
          </a:p>
          <a:p>
            <a:pPr algn="ctr"/>
            <a:r>
              <a:rPr lang="fr-FR" sz="2800" dirty="0" smtClean="0">
                <a:solidFill>
                  <a:schemeClr val="bg1"/>
                </a:solidFill>
              </a:rPr>
              <a:t>Sources de l’éthique</a:t>
            </a:r>
          </a:p>
          <a:p>
            <a:pPr algn="ctr"/>
            <a:endParaRPr lang="fr-FR" sz="2800" dirty="0" smtClean="0">
              <a:solidFill>
                <a:schemeClr val="bg1"/>
              </a:solidFill>
            </a:endParaRPr>
          </a:p>
          <a:p>
            <a:pPr marL="457200" indent="-457200">
              <a:buFont typeface="Arial" panose="020B0604020202020204" pitchFamily="34" charset="0"/>
              <a:buChar char="•"/>
            </a:pPr>
            <a:r>
              <a:rPr lang="fr-FR" sz="2800" dirty="0" smtClean="0">
                <a:solidFill>
                  <a:schemeClr val="bg1"/>
                </a:solidFill>
              </a:rPr>
              <a:t>Pas la recherche du bien (la morale sert déjà à cela) </a:t>
            </a:r>
          </a:p>
          <a:p>
            <a:pPr marL="457200" indent="-457200">
              <a:buFont typeface="Arial" panose="020B0604020202020204" pitchFamily="34" charset="0"/>
              <a:buChar char="•"/>
            </a:pPr>
            <a:r>
              <a:rPr lang="fr-FR" sz="2800" dirty="0" smtClean="0">
                <a:solidFill>
                  <a:schemeClr val="bg1"/>
                </a:solidFill>
              </a:rPr>
              <a:t>Désirs de </a:t>
            </a:r>
            <a:r>
              <a:rPr lang="fr-FR" sz="2800" b="1" dirty="0" smtClean="0">
                <a:solidFill>
                  <a:srgbClr val="FF0000"/>
                </a:solidFill>
              </a:rPr>
              <a:t>solidarité</a:t>
            </a:r>
            <a:r>
              <a:rPr lang="fr-FR" sz="2800" dirty="0" smtClean="0">
                <a:solidFill>
                  <a:srgbClr val="FF0000"/>
                </a:solidFill>
              </a:rPr>
              <a:t> </a:t>
            </a:r>
            <a:r>
              <a:rPr lang="fr-FR" sz="2800" dirty="0" smtClean="0">
                <a:solidFill>
                  <a:schemeClr val="bg1"/>
                </a:solidFill>
              </a:rPr>
              <a:t>et </a:t>
            </a:r>
            <a:r>
              <a:rPr lang="fr-FR" sz="2800" b="1" dirty="0" smtClean="0">
                <a:solidFill>
                  <a:srgbClr val="FF0000"/>
                </a:solidFill>
              </a:rPr>
              <a:t>responsabilité</a:t>
            </a:r>
            <a:r>
              <a:rPr lang="fr-FR" sz="2800" dirty="0" smtClean="0">
                <a:solidFill>
                  <a:schemeClr val="bg1"/>
                </a:solidFill>
              </a:rPr>
              <a:t> envers les autres = liens sociaux, ce qui fait </a:t>
            </a:r>
            <a:r>
              <a:rPr lang="fr-FR" sz="2800" b="1" dirty="0" smtClean="0">
                <a:solidFill>
                  <a:srgbClr val="FF0000"/>
                </a:solidFill>
              </a:rPr>
              <a:t>société</a:t>
            </a:r>
          </a:p>
          <a:p>
            <a:r>
              <a:rPr lang="fr-FR" sz="2800" b="1" dirty="0" smtClean="0">
                <a:solidFill>
                  <a:srgbClr val="FF0000"/>
                </a:solidFill>
              </a:rPr>
              <a:t>		Le pardon, continuer à faire société</a:t>
            </a:r>
          </a:p>
          <a:p>
            <a:r>
              <a:rPr lang="fr-FR" sz="2800" b="1" dirty="0" smtClean="0">
                <a:solidFill>
                  <a:srgbClr val="FF0000"/>
                </a:solidFill>
              </a:rPr>
              <a:t>  </a:t>
            </a:r>
            <a:endParaRPr lang="fr-FR" sz="2800" b="1" dirty="0">
              <a:solidFill>
                <a:srgbClr val="FF0000"/>
              </a:solidFill>
            </a:endParaRPr>
          </a:p>
        </p:txBody>
      </p:sp>
      <p:sp>
        <p:nvSpPr>
          <p:cNvPr id="11" name="ZoneTexte 10"/>
          <p:cNvSpPr txBox="1"/>
          <p:nvPr/>
        </p:nvSpPr>
        <p:spPr>
          <a:xfrm>
            <a:off x="323528" y="807095"/>
            <a:ext cx="8424936" cy="461665"/>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fr-FR" altLang="fr-FR" sz="2400" dirty="0" smtClean="0">
                <a:solidFill>
                  <a:srgbClr val="FF0000"/>
                </a:solidFill>
                <a:latin typeface="+mn-lt"/>
              </a:rPr>
              <a:t>Edgar Morin (conférence du 5 mai 2017 à l’INSA)</a:t>
            </a:r>
            <a:endParaRPr lang="fr-FR" sz="2400" dirty="0">
              <a:latin typeface="+mn-lt"/>
            </a:endParaRPr>
          </a:p>
        </p:txBody>
      </p:sp>
      <p:sp>
        <p:nvSpPr>
          <p:cNvPr id="2" name="Flèche droite 1"/>
          <p:cNvSpPr/>
          <p:nvPr/>
        </p:nvSpPr>
        <p:spPr>
          <a:xfrm>
            <a:off x="1187624" y="4365104"/>
            <a:ext cx="1080120" cy="36004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2" name="ZoneTexte 11"/>
          <p:cNvSpPr txBox="1"/>
          <p:nvPr/>
        </p:nvSpPr>
        <p:spPr>
          <a:xfrm>
            <a:off x="0" y="5517232"/>
            <a:ext cx="9144000" cy="461665"/>
          </a:xfrm>
          <a:prstGeom prst="rect">
            <a:avLst/>
          </a:prstGeom>
          <a:noFill/>
        </p:spPr>
        <p:txBody>
          <a:bodyPr wrap="square" rtlCol="0">
            <a:spAutoFit/>
          </a:bodyPr>
          <a:lstStyle/>
          <a:p>
            <a:pPr algn="ctr"/>
            <a:r>
              <a:rPr lang="fr-FR" sz="2400" b="1" dirty="0" smtClean="0">
                <a:solidFill>
                  <a:srgbClr val="FF0000"/>
                </a:solidFill>
              </a:rPr>
              <a:t>ETHIQUE = une LIBERTE EXPRIMEE</a:t>
            </a:r>
            <a:endParaRPr lang="fr-FR" sz="2400" b="1" dirty="0">
              <a:solidFill>
                <a:srgbClr val="FF0000"/>
              </a:solidFill>
            </a:endParaRPr>
          </a:p>
        </p:txBody>
      </p:sp>
      <p:sp>
        <p:nvSpPr>
          <p:cNvPr id="13" name="Espace réservé du texte 4"/>
          <p:cNvSpPr>
            <a:spLocks noGrp="1"/>
          </p:cNvSpPr>
          <p:nvPr>
            <p:ph type="body" sz="quarter" idx="13"/>
          </p:nvPr>
        </p:nvSpPr>
        <p:spPr/>
        <p:txBody>
          <a:bodyPr/>
          <a:lstStyle/>
          <a:p>
            <a:r>
              <a:rPr lang="fr-FR" dirty="0" smtClean="0"/>
              <a:t>Démarche éthique</a:t>
            </a:r>
            <a:endParaRPr lang="fr-FR" dirty="0"/>
          </a:p>
        </p:txBody>
      </p:sp>
    </p:spTree>
    <p:extLst>
      <p:ext uri="{BB962C8B-B14F-4D97-AF65-F5344CB8AC3E}">
        <p14:creationId xmlns:p14="http://schemas.microsoft.com/office/powerpoint/2010/main" val="2171513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p:txBody>
          <a:bodyPr/>
          <a:lstStyle/>
          <a:p>
            <a:r>
              <a:rPr lang="fr-FR" dirty="0">
                <a:effectLst>
                  <a:outerShdw blurRad="38100" dist="38100" dir="2700000" algn="tl">
                    <a:srgbClr val="FFFFFF"/>
                  </a:outerShdw>
                </a:effectLst>
              </a:rPr>
              <a:t>V</a:t>
            </a:r>
            <a:r>
              <a:rPr lang="fr-FR" dirty="0" smtClean="0">
                <a:effectLst>
                  <a:outerShdw blurRad="38100" dist="38100" dir="2700000" algn="tl">
                    <a:srgbClr val="FFFFFF"/>
                  </a:outerShdw>
                </a:effectLst>
              </a:rPr>
              <a:t>aleurs </a:t>
            </a:r>
            <a:r>
              <a:rPr lang="fr-FR" dirty="0">
                <a:effectLst>
                  <a:outerShdw blurRad="38100" dist="38100" dir="2700000" algn="tl">
                    <a:srgbClr val="FFFFFF"/>
                  </a:outerShdw>
                </a:effectLst>
              </a:rPr>
              <a:t>éthiques</a:t>
            </a:r>
            <a:endParaRPr lang="fr-FR" dirty="0"/>
          </a:p>
        </p:txBody>
      </p:sp>
      <p:sp>
        <p:nvSpPr>
          <p:cNvPr id="7" name="Espace réservé du numéro de diapositive 3"/>
          <p:cNvSpPr txBox="1">
            <a:spLocks/>
          </p:cNvSpPr>
          <p:nvPr/>
        </p:nvSpPr>
        <p:spPr>
          <a:xfrm>
            <a:off x="6553200" y="6054328"/>
            <a:ext cx="2133600" cy="365125"/>
          </a:xfrm>
          <a:prstGeom prst="rect">
            <a:avLst/>
          </a:prstGeom>
        </p:spPr>
        <p:txBody>
          <a:bodyPr/>
          <a:lstStyle>
            <a:defPPr>
              <a:defRPr lang="fr-F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fld id="{17DDDE65-AFB7-4333-96E9-1700E76972C8}" type="slidenum">
              <a:rPr lang="fr-FR" smtClean="0"/>
              <a:pPr>
                <a:defRPr/>
              </a:pPr>
              <a:t>30</a:t>
            </a:fld>
            <a:endParaRPr lang="fr-FR"/>
          </a:p>
        </p:txBody>
      </p:sp>
      <p:sp>
        <p:nvSpPr>
          <p:cNvPr id="8" name="Rectangle à coins arrondis 7"/>
          <p:cNvSpPr/>
          <p:nvPr/>
        </p:nvSpPr>
        <p:spPr>
          <a:xfrm>
            <a:off x="5220072" y="2170658"/>
            <a:ext cx="1872208" cy="10081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chemeClr val="bg1"/>
                </a:solidFill>
              </a:rPr>
              <a:t>j</a:t>
            </a:r>
            <a:r>
              <a:rPr lang="fr-FR" sz="2800" b="1" dirty="0" smtClean="0">
                <a:solidFill>
                  <a:schemeClr val="bg1"/>
                </a:solidFill>
              </a:rPr>
              <a:t>ustice </a:t>
            </a:r>
            <a:endParaRPr lang="fr-FR" sz="2800" dirty="0">
              <a:solidFill>
                <a:schemeClr val="bg1"/>
              </a:solidFill>
            </a:endParaRPr>
          </a:p>
        </p:txBody>
      </p:sp>
      <p:sp>
        <p:nvSpPr>
          <p:cNvPr id="9" name="Rectangle à coins arrondis 8"/>
          <p:cNvSpPr/>
          <p:nvPr/>
        </p:nvSpPr>
        <p:spPr>
          <a:xfrm>
            <a:off x="395536" y="1499528"/>
            <a:ext cx="1872208" cy="10081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smtClean="0">
                <a:solidFill>
                  <a:schemeClr val="bg1"/>
                </a:solidFill>
              </a:rPr>
              <a:t>Amour/</a:t>
            </a:r>
          </a:p>
          <a:p>
            <a:pPr algn="ctr"/>
            <a:r>
              <a:rPr lang="fr-FR" sz="2800" b="1" dirty="0" smtClean="0">
                <a:solidFill>
                  <a:schemeClr val="bg1"/>
                </a:solidFill>
              </a:rPr>
              <a:t>amitié</a:t>
            </a:r>
            <a:endParaRPr lang="fr-FR" sz="2800" dirty="0">
              <a:solidFill>
                <a:schemeClr val="bg1"/>
              </a:solidFill>
            </a:endParaRPr>
          </a:p>
        </p:txBody>
      </p:sp>
      <p:sp>
        <p:nvSpPr>
          <p:cNvPr id="10" name="Rectangle à coins arrondis 9"/>
          <p:cNvSpPr/>
          <p:nvPr/>
        </p:nvSpPr>
        <p:spPr>
          <a:xfrm>
            <a:off x="4515002" y="995472"/>
            <a:ext cx="1872208" cy="10081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chemeClr val="bg1"/>
                </a:solidFill>
              </a:rPr>
              <a:t>famille</a:t>
            </a:r>
            <a:endParaRPr lang="fr-FR" sz="2800" dirty="0">
              <a:solidFill>
                <a:schemeClr val="bg1"/>
              </a:solidFill>
            </a:endParaRPr>
          </a:p>
        </p:txBody>
      </p:sp>
      <p:sp>
        <p:nvSpPr>
          <p:cNvPr id="11" name="Rectangle à coins arrondis 10"/>
          <p:cNvSpPr/>
          <p:nvPr/>
        </p:nvSpPr>
        <p:spPr>
          <a:xfrm>
            <a:off x="4427984" y="3356992"/>
            <a:ext cx="1872208" cy="10081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chemeClr val="bg1"/>
                </a:solidFill>
              </a:rPr>
              <a:t>non-violence</a:t>
            </a:r>
            <a:endParaRPr lang="fr-FR" sz="2800" dirty="0">
              <a:solidFill>
                <a:schemeClr val="bg1"/>
              </a:solidFill>
            </a:endParaRPr>
          </a:p>
        </p:txBody>
      </p:sp>
      <p:sp>
        <p:nvSpPr>
          <p:cNvPr id="12" name="Rectangle à coins arrondis 11"/>
          <p:cNvSpPr/>
          <p:nvPr/>
        </p:nvSpPr>
        <p:spPr>
          <a:xfrm>
            <a:off x="2397629" y="894730"/>
            <a:ext cx="1872208" cy="10081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chemeClr val="bg1"/>
                </a:solidFill>
              </a:rPr>
              <a:t>vérité</a:t>
            </a:r>
            <a:endParaRPr lang="fr-FR" sz="2800" dirty="0">
              <a:solidFill>
                <a:schemeClr val="bg1"/>
              </a:solidFill>
            </a:endParaRPr>
          </a:p>
        </p:txBody>
      </p:sp>
      <p:sp>
        <p:nvSpPr>
          <p:cNvPr id="13" name="Rectangle à coins arrondis 12"/>
          <p:cNvSpPr/>
          <p:nvPr/>
        </p:nvSpPr>
        <p:spPr>
          <a:xfrm>
            <a:off x="2843808" y="2236783"/>
            <a:ext cx="1872208" cy="10081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smtClean="0">
                <a:solidFill>
                  <a:schemeClr val="bg1"/>
                </a:solidFill>
              </a:rPr>
              <a:t>argent</a:t>
            </a:r>
            <a:endParaRPr lang="fr-FR" sz="2800" dirty="0">
              <a:solidFill>
                <a:schemeClr val="bg1"/>
              </a:solidFill>
            </a:endParaRPr>
          </a:p>
        </p:txBody>
      </p:sp>
      <p:sp>
        <p:nvSpPr>
          <p:cNvPr id="14" name="Rectangle à coins arrondis 13"/>
          <p:cNvSpPr/>
          <p:nvPr/>
        </p:nvSpPr>
        <p:spPr>
          <a:xfrm>
            <a:off x="755576" y="2622922"/>
            <a:ext cx="1872208" cy="10081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chemeClr val="bg1"/>
                </a:solidFill>
              </a:rPr>
              <a:t>solidarité</a:t>
            </a:r>
            <a:endParaRPr lang="fr-FR" sz="2800" dirty="0">
              <a:solidFill>
                <a:schemeClr val="bg1"/>
              </a:solidFill>
            </a:endParaRPr>
          </a:p>
        </p:txBody>
      </p:sp>
      <p:sp>
        <p:nvSpPr>
          <p:cNvPr id="15" name="Rectangle 14"/>
          <p:cNvSpPr/>
          <p:nvPr/>
        </p:nvSpPr>
        <p:spPr>
          <a:xfrm>
            <a:off x="179512" y="4927177"/>
            <a:ext cx="8712968" cy="149227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marL="457200" indent="-457200" algn="just">
              <a:buFont typeface="Arial" panose="020B0604020202020204" pitchFamily="34" charset="0"/>
              <a:buChar char="•"/>
            </a:pPr>
            <a:r>
              <a:rPr lang="fr-FR" sz="2800" dirty="0" smtClean="0">
                <a:solidFill>
                  <a:schemeClr val="bg1"/>
                </a:solidFill>
              </a:rPr>
              <a:t>Comment hiérarchiser ces valeurs?</a:t>
            </a:r>
          </a:p>
          <a:p>
            <a:pPr marL="457200" indent="-457200" algn="just">
              <a:buFont typeface="Arial" panose="020B0604020202020204" pitchFamily="34" charset="0"/>
              <a:buChar char="•"/>
            </a:pPr>
            <a:r>
              <a:rPr lang="fr-FR" sz="2800" dirty="0" smtClean="0">
                <a:solidFill>
                  <a:schemeClr val="bg1"/>
                </a:solidFill>
              </a:rPr>
              <a:t>A quel moment accepter d’en transgresser certaines?</a:t>
            </a:r>
          </a:p>
          <a:p>
            <a:pPr marL="457200" indent="-457200" algn="just">
              <a:buFont typeface="Arial" panose="020B0604020202020204" pitchFamily="34" charset="0"/>
              <a:buChar char="•"/>
            </a:pPr>
            <a:r>
              <a:rPr lang="fr-FR" sz="2800" dirty="0" smtClean="0">
                <a:solidFill>
                  <a:schemeClr val="bg1"/>
                </a:solidFill>
              </a:rPr>
              <a:t>La fin justifie-t-elle les moyens?</a:t>
            </a:r>
            <a:endParaRPr lang="fr-FR" sz="2800" dirty="0">
              <a:solidFill>
                <a:schemeClr val="bg1"/>
              </a:solidFill>
            </a:endParaRPr>
          </a:p>
        </p:txBody>
      </p:sp>
      <p:sp>
        <p:nvSpPr>
          <p:cNvPr id="16" name="Rectangle à coins arrondis 15"/>
          <p:cNvSpPr/>
          <p:nvPr/>
        </p:nvSpPr>
        <p:spPr>
          <a:xfrm>
            <a:off x="6516216" y="3429000"/>
            <a:ext cx="1872208" cy="10081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smtClean="0">
                <a:solidFill>
                  <a:schemeClr val="bg1"/>
                </a:solidFill>
              </a:rPr>
              <a:t>égalité</a:t>
            </a:r>
            <a:endParaRPr lang="fr-FR" sz="2800" dirty="0">
              <a:solidFill>
                <a:schemeClr val="bg1"/>
              </a:solidFill>
            </a:endParaRPr>
          </a:p>
        </p:txBody>
      </p:sp>
      <p:sp>
        <p:nvSpPr>
          <p:cNvPr id="17" name="Rectangle à coins arrondis 16"/>
          <p:cNvSpPr/>
          <p:nvPr/>
        </p:nvSpPr>
        <p:spPr>
          <a:xfrm>
            <a:off x="6732240" y="1110754"/>
            <a:ext cx="1872208" cy="10081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dirty="0" smtClean="0">
                <a:solidFill>
                  <a:schemeClr val="bg1"/>
                </a:solidFill>
              </a:rPr>
              <a:t>…optimisation</a:t>
            </a:r>
          </a:p>
          <a:p>
            <a:pPr algn="ctr"/>
            <a:r>
              <a:rPr lang="fr-FR" sz="2800" dirty="0" smtClean="0">
                <a:solidFill>
                  <a:schemeClr val="bg1"/>
                </a:solidFill>
              </a:rPr>
              <a:t>pouvoir </a:t>
            </a:r>
            <a:endParaRPr lang="fr-FR" sz="2800" dirty="0">
              <a:solidFill>
                <a:schemeClr val="bg1"/>
              </a:solidFill>
            </a:endParaRPr>
          </a:p>
        </p:txBody>
      </p:sp>
      <p:sp>
        <p:nvSpPr>
          <p:cNvPr id="18" name="Rectangle à coins arrondis 17"/>
          <p:cNvSpPr/>
          <p:nvPr/>
        </p:nvSpPr>
        <p:spPr>
          <a:xfrm>
            <a:off x="7236296" y="2270252"/>
            <a:ext cx="1872208" cy="10081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smtClean="0">
                <a:solidFill>
                  <a:schemeClr val="bg1"/>
                </a:solidFill>
              </a:rPr>
              <a:t>plaisir</a:t>
            </a:r>
            <a:endParaRPr lang="fr-FR" sz="2800" dirty="0">
              <a:solidFill>
                <a:schemeClr val="bg1"/>
              </a:solidFill>
            </a:endParaRPr>
          </a:p>
        </p:txBody>
      </p:sp>
      <p:sp>
        <p:nvSpPr>
          <p:cNvPr id="19" name="Rectangle à coins arrondis 18"/>
          <p:cNvSpPr/>
          <p:nvPr/>
        </p:nvSpPr>
        <p:spPr>
          <a:xfrm>
            <a:off x="2339752" y="3703042"/>
            <a:ext cx="1872208" cy="10081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smtClean="0">
                <a:solidFill>
                  <a:schemeClr val="bg1"/>
                </a:solidFill>
              </a:rPr>
              <a:t>Vie / nature</a:t>
            </a:r>
            <a:endParaRPr lang="fr-FR" sz="2800" dirty="0">
              <a:solidFill>
                <a:schemeClr val="bg1"/>
              </a:solidFill>
            </a:endParaRPr>
          </a:p>
        </p:txBody>
      </p:sp>
      <p:sp>
        <p:nvSpPr>
          <p:cNvPr id="20" name="Rectangle à coins arrondis 19"/>
          <p:cNvSpPr/>
          <p:nvPr/>
        </p:nvSpPr>
        <p:spPr>
          <a:xfrm>
            <a:off x="251520" y="3775050"/>
            <a:ext cx="1872208" cy="10081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smtClean="0">
                <a:solidFill>
                  <a:schemeClr val="bg1"/>
                </a:solidFill>
              </a:rPr>
              <a:t>efficacité</a:t>
            </a:r>
            <a:endParaRPr lang="fr-FR" sz="2800" dirty="0">
              <a:solidFill>
                <a:schemeClr val="bg1"/>
              </a:solidFill>
            </a:endParaRPr>
          </a:p>
        </p:txBody>
      </p:sp>
    </p:spTree>
    <p:extLst>
      <p:ext uri="{BB962C8B-B14F-4D97-AF65-F5344CB8AC3E}">
        <p14:creationId xmlns:p14="http://schemas.microsoft.com/office/powerpoint/2010/main" val="37324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9512" y="1695514"/>
            <a:ext cx="8229600" cy="298519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CA" sz="3200" b="1" i="0" u="none" strike="noStrike" kern="1200" cap="none" spc="0" normalizeH="0" baseline="0" noProof="0" dirty="0" smtClean="0">
              <a:ln>
                <a:noFill/>
              </a:ln>
              <a:solidFill>
                <a:srgbClr val="002060"/>
              </a:solidFill>
              <a:effectLst/>
              <a:uLnTx/>
              <a:uFillTx/>
              <a:latin typeface="+mn-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CA" sz="3200" b="1" dirty="0" smtClean="0">
              <a:solidFill>
                <a:srgbClr val="002060"/>
              </a:solidFill>
              <a:latin typeface="+mn-lt"/>
            </a:endParaRPr>
          </a:p>
        </p:txBody>
      </p:sp>
      <p:sp>
        <p:nvSpPr>
          <p:cNvPr id="3" name="Flèche droite 2"/>
          <p:cNvSpPr/>
          <p:nvPr/>
        </p:nvSpPr>
        <p:spPr>
          <a:xfrm>
            <a:off x="457200" y="692696"/>
            <a:ext cx="8229600" cy="338967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lvl="1" algn="just"/>
            <a:r>
              <a:rPr lang="fr-FR" sz="3600" dirty="0" smtClean="0">
                <a:solidFill>
                  <a:schemeClr val="bg1"/>
                </a:solidFill>
              </a:rPr>
              <a:t>LE progrès</a:t>
            </a:r>
            <a:endParaRPr lang="fr-FR" sz="3600" dirty="0">
              <a:solidFill>
                <a:schemeClr val="bg1"/>
              </a:solidFill>
            </a:endParaRPr>
          </a:p>
        </p:txBody>
      </p:sp>
      <p:sp>
        <p:nvSpPr>
          <p:cNvPr id="10" name="Espace réservé du texte 4"/>
          <p:cNvSpPr>
            <a:spLocks noGrp="1"/>
          </p:cNvSpPr>
          <p:nvPr>
            <p:ph type="body" sz="quarter" idx="13"/>
          </p:nvPr>
        </p:nvSpPr>
        <p:spPr>
          <a:xfrm>
            <a:off x="1835696" y="121926"/>
            <a:ext cx="4608512" cy="423109"/>
          </a:xfrm>
        </p:spPr>
        <p:txBody>
          <a:bodyPr/>
          <a:lstStyle/>
          <a:p>
            <a:r>
              <a:rPr lang="fr-FR" dirty="0" smtClean="0"/>
              <a:t>Ethique</a:t>
            </a:r>
            <a:endParaRPr lang="fr-FR" dirty="0"/>
          </a:p>
        </p:txBody>
      </p:sp>
      <p:sp>
        <p:nvSpPr>
          <p:cNvPr id="6" name="Flèche droite 5"/>
          <p:cNvSpPr/>
          <p:nvPr/>
        </p:nvSpPr>
        <p:spPr>
          <a:xfrm>
            <a:off x="179512" y="2780928"/>
            <a:ext cx="8229600" cy="338437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lvl="1" algn="just"/>
            <a:r>
              <a:rPr lang="fr-FR" sz="3600" dirty="0" smtClean="0">
                <a:solidFill>
                  <a:schemeClr val="bg1"/>
                </a:solidFill>
              </a:rPr>
              <a:t>LES progrès  </a:t>
            </a:r>
            <a:r>
              <a:rPr lang="fr-FR" sz="3600" b="1" dirty="0" smtClean="0">
                <a:solidFill>
                  <a:schemeClr val="bg1"/>
                </a:solidFill>
              </a:rPr>
              <a:t>bonheur</a:t>
            </a:r>
            <a:r>
              <a:rPr lang="fr-FR" sz="3600" dirty="0" smtClean="0">
                <a:solidFill>
                  <a:schemeClr val="bg1"/>
                </a:solidFill>
              </a:rPr>
              <a:t>… </a:t>
            </a:r>
            <a:endParaRPr lang="fr-CA" sz="3600" u="sng" dirty="0">
              <a:solidFill>
                <a:schemeClr val="bg1"/>
              </a:solidFill>
            </a:endParaRPr>
          </a:p>
        </p:txBody>
      </p:sp>
      <p:sp>
        <p:nvSpPr>
          <p:cNvPr id="8" name="Flèche droite 7"/>
          <p:cNvSpPr/>
          <p:nvPr/>
        </p:nvSpPr>
        <p:spPr>
          <a:xfrm>
            <a:off x="321568" y="2933328"/>
            <a:ext cx="8229600" cy="338437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lvl="1" algn="just"/>
            <a:r>
              <a:rPr lang="fr-FR" sz="3600" dirty="0" smtClean="0">
                <a:solidFill>
                  <a:schemeClr val="bg1"/>
                </a:solidFill>
              </a:rPr>
              <a:t>LES progrès  </a:t>
            </a:r>
            <a:r>
              <a:rPr lang="fr-FR" sz="3600" b="1" dirty="0" smtClean="0">
                <a:solidFill>
                  <a:schemeClr val="bg1"/>
                </a:solidFill>
              </a:rPr>
              <a:t>bonheur</a:t>
            </a:r>
            <a:r>
              <a:rPr lang="fr-FR" sz="3600" dirty="0" smtClean="0">
                <a:solidFill>
                  <a:schemeClr val="bg1"/>
                </a:solidFill>
              </a:rPr>
              <a:t>… </a:t>
            </a:r>
            <a:endParaRPr lang="fr-CA" sz="3600" u="sng" dirty="0">
              <a:solidFill>
                <a:schemeClr val="bg1"/>
              </a:solidFill>
            </a:endParaRPr>
          </a:p>
        </p:txBody>
      </p:sp>
      <p:sp>
        <p:nvSpPr>
          <p:cNvPr id="9" name="Flèche droite 8"/>
          <p:cNvSpPr/>
          <p:nvPr/>
        </p:nvSpPr>
        <p:spPr>
          <a:xfrm>
            <a:off x="473968" y="3085728"/>
            <a:ext cx="8229600" cy="338437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lvl="1" algn="just"/>
            <a:r>
              <a:rPr lang="fr-FR" sz="3600" dirty="0" smtClean="0">
                <a:solidFill>
                  <a:schemeClr val="bg1"/>
                </a:solidFill>
              </a:rPr>
              <a:t>LES progrès  </a:t>
            </a:r>
            <a:r>
              <a:rPr lang="fr-FR" sz="3600" b="1" dirty="0" smtClean="0">
                <a:solidFill>
                  <a:schemeClr val="bg1"/>
                </a:solidFill>
              </a:rPr>
              <a:t>bonheur</a:t>
            </a:r>
            <a:r>
              <a:rPr lang="fr-FR" sz="3600" dirty="0" smtClean="0">
                <a:solidFill>
                  <a:schemeClr val="bg1"/>
                </a:solidFill>
              </a:rPr>
              <a:t>… </a:t>
            </a:r>
            <a:endParaRPr lang="fr-CA" sz="3600" u="sng" dirty="0">
              <a:solidFill>
                <a:schemeClr val="bg1"/>
              </a:solidFill>
            </a:endParaRPr>
          </a:p>
        </p:txBody>
      </p:sp>
      <p:sp>
        <p:nvSpPr>
          <p:cNvPr id="11" name="Flèche droite 10"/>
          <p:cNvSpPr/>
          <p:nvPr/>
        </p:nvSpPr>
        <p:spPr>
          <a:xfrm>
            <a:off x="626368" y="3238128"/>
            <a:ext cx="8229600" cy="338437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lvl="1" algn="just"/>
            <a:r>
              <a:rPr lang="fr-FR" sz="3600" dirty="0" smtClean="0">
                <a:solidFill>
                  <a:schemeClr val="bg1"/>
                </a:solidFill>
              </a:rPr>
              <a:t>LES progrès  </a:t>
            </a:r>
            <a:r>
              <a:rPr lang="fr-FR" sz="3600" b="1" dirty="0" smtClean="0">
                <a:solidFill>
                  <a:schemeClr val="bg1"/>
                </a:solidFill>
              </a:rPr>
              <a:t>bonheur</a:t>
            </a:r>
            <a:r>
              <a:rPr lang="fr-FR" sz="3600" dirty="0" smtClean="0">
                <a:solidFill>
                  <a:schemeClr val="bg1"/>
                </a:solidFill>
              </a:rPr>
              <a:t>… </a:t>
            </a:r>
            <a:endParaRPr lang="fr-CA" sz="3600" u="sng" dirty="0">
              <a:solidFill>
                <a:schemeClr val="bg1"/>
              </a:solidFill>
            </a:endParaRPr>
          </a:p>
        </p:txBody>
      </p:sp>
      <p:sp>
        <p:nvSpPr>
          <p:cNvPr id="12" name="Flèche droite 11"/>
          <p:cNvSpPr/>
          <p:nvPr/>
        </p:nvSpPr>
        <p:spPr>
          <a:xfrm>
            <a:off x="778768" y="3390528"/>
            <a:ext cx="8229600" cy="338437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lvl="1" algn="just"/>
            <a:r>
              <a:rPr lang="fr-FR" sz="3600" dirty="0" smtClean="0">
                <a:solidFill>
                  <a:schemeClr val="bg1"/>
                </a:solidFill>
              </a:rPr>
              <a:t>LES progrès  … </a:t>
            </a:r>
            <a:endParaRPr lang="fr-CA" sz="3600" u="sng" dirty="0">
              <a:solidFill>
                <a:schemeClr val="bg1"/>
              </a:solidFill>
            </a:endParaRPr>
          </a:p>
        </p:txBody>
      </p:sp>
    </p:spTree>
    <p:extLst>
      <p:ext uri="{BB962C8B-B14F-4D97-AF65-F5344CB8AC3E}">
        <p14:creationId xmlns:p14="http://schemas.microsoft.com/office/powerpoint/2010/main" val="222089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p:txBody>
          <a:bodyPr/>
          <a:lstStyle/>
          <a:p>
            <a:r>
              <a:rPr lang="fr-CA" dirty="0" smtClean="0"/>
              <a:t>Un </a:t>
            </a:r>
            <a:r>
              <a:rPr lang="fr-CA" dirty="0"/>
              <a:t>ingénieur, citoyen avant tout?</a:t>
            </a:r>
            <a:endParaRPr lang="fr-FR" dirty="0"/>
          </a:p>
        </p:txBody>
      </p:sp>
      <p:sp>
        <p:nvSpPr>
          <p:cNvPr id="5" name="Rectangle à coins arrondis 4"/>
          <p:cNvSpPr/>
          <p:nvPr/>
        </p:nvSpPr>
        <p:spPr>
          <a:xfrm>
            <a:off x="683568" y="4437112"/>
            <a:ext cx="7992888" cy="19442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fr-FR" sz="2200" dirty="0" smtClean="0">
                <a:solidFill>
                  <a:srgbClr val="002060"/>
                </a:solidFill>
              </a:rPr>
              <a:t>On admet donc que les actions des ingénieurs ont un </a:t>
            </a:r>
            <a:r>
              <a:rPr lang="fr-FR" sz="2200" b="1" dirty="0" smtClean="0">
                <a:solidFill>
                  <a:srgbClr val="FF0000"/>
                </a:solidFill>
              </a:rPr>
              <a:t>impact sur la cité</a:t>
            </a:r>
          </a:p>
          <a:p>
            <a:pPr lvl="1">
              <a:buFont typeface="Arial" pitchFamily="34" charset="0"/>
              <a:buChar char="•"/>
            </a:pPr>
            <a:r>
              <a:rPr lang="fr-FR" sz="2200" dirty="0" smtClean="0">
                <a:solidFill>
                  <a:srgbClr val="002060"/>
                </a:solidFill>
              </a:rPr>
              <a:t>Et alors?</a:t>
            </a:r>
          </a:p>
          <a:p>
            <a:pPr lvl="1">
              <a:buFont typeface="Arial" pitchFamily="34" charset="0"/>
              <a:buChar char="•"/>
            </a:pPr>
            <a:r>
              <a:rPr lang="fr-FR" sz="2200" dirty="0" smtClean="0">
                <a:solidFill>
                  <a:srgbClr val="002060"/>
                </a:solidFill>
              </a:rPr>
              <a:t>Une démarche éthique possible?</a:t>
            </a:r>
          </a:p>
        </p:txBody>
      </p:sp>
      <p:sp>
        <p:nvSpPr>
          <p:cNvPr id="7" name="Ellipse 6"/>
          <p:cNvSpPr/>
          <p:nvPr/>
        </p:nvSpPr>
        <p:spPr>
          <a:xfrm>
            <a:off x="755576" y="1196752"/>
            <a:ext cx="7992888" cy="9361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fontAlgn="auto">
              <a:spcBef>
                <a:spcPct val="20000"/>
              </a:spcBef>
              <a:spcAft>
                <a:spcPts val="0"/>
              </a:spcAft>
              <a:defRPr/>
            </a:pPr>
            <a:r>
              <a:rPr lang="fr-CA" sz="2200" dirty="0" smtClean="0">
                <a:solidFill>
                  <a:schemeClr val="bg1"/>
                </a:solidFill>
              </a:rPr>
              <a:t>Les ingénieurs produisent des objets</a:t>
            </a:r>
          </a:p>
        </p:txBody>
      </p:sp>
      <p:sp>
        <p:nvSpPr>
          <p:cNvPr id="8" name="Ellipse 7"/>
          <p:cNvSpPr/>
          <p:nvPr/>
        </p:nvSpPr>
        <p:spPr>
          <a:xfrm>
            <a:off x="827584" y="2348880"/>
            <a:ext cx="7920880" cy="100811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fontAlgn="auto">
              <a:spcBef>
                <a:spcPct val="20000"/>
              </a:spcBef>
              <a:spcAft>
                <a:spcPts val="0"/>
              </a:spcAft>
              <a:defRPr/>
            </a:pPr>
            <a:r>
              <a:rPr lang="fr-CA" sz="2200" dirty="0" smtClean="0">
                <a:solidFill>
                  <a:schemeClr val="bg1"/>
                </a:solidFill>
              </a:rPr>
              <a:t>ayant des impacts sur la société et permettant diverses manipulations</a:t>
            </a:r>
          </a:p>
        </p:txBody>
      </p:sp>
      <p:sp>
        <p:nvSpPr>
          <p:cNvPr id="9" name="Ellipse 8"/>
          <p:cNvSpPr/>
          <p:nvPr/>
        </p:nvSpPr>
        <p:spPr>
          <a:xfrm>
            <a:off x="1187624" y="3212976"/>
            <a:ext cx="3456384" cy="86409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marL="742950" lvl="1" indent="-285750" algn="r" fontAlgn="auto">
              <a:spcBef>
                <a:spcPct val="20000"/>
              </a:spcBef>
              <a:spcAft>
                <a:spcPts val="0"/>
              </a:spcAft>
              <a:defRPr/>
            </a:pPr>
            <a:r>
              <a:rPr lang="fr-CA" sz="2200" dirty="0" smtClean="0">
                <a:solidFill>
                  <a:schemeClr val="bg1"/>
                </a:solidFill>
              </a:rPr>
              <a:t>bienveillantes</a:t>
            </a:r>
          </a:p>
        </p:txBody>
      </p:sp>
      <p:sp>
        <p:nvSpPr>
          <p:cNvPr id="10" name="Ellipse 9"/>
          <p:cNvSpPr/>
          <p:nvPr/>
        </p:nvSpPr>
        <p:spPr>
          <a:xfrm>
            <a:off x="4788024" y="3212976"/>
            <a:ext cx="3545160" cy="88086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lvl="0" fontAlgn="auto">
              <a:spcBef>
                <a:spcPct val="20000"/>
              </a:spcBef>
              <a:spcAft>
                <a:spcPts val="0"/>
              </a:spcAft>
              <a:defRPr/>
            </a:pPr>
            <a:r>
              <a:rPr lang="fr-CA" sz="2200" dirty="0" smtClean="0">
                <a:solidFill>
                  <a:schemeClr val="bg1"/>
                </a:solidFill>
              </a:rPr>
              <a:t>malveillantes</a:t>
            </a:r>
          </a:p>
        </p:txBody>
      </p:sp>
    </p:spTree>
    <p:extLst>
      <p:ext uri="{BB962C8B-B14F-4D97-AF65-F5344CB8AC3E}">
        <p14:creationId xmlns:p14="http://schemas.microsoft.com/office/powerpoint/2010/main" val="180490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p:txBody>
          <a:bodyPr/>
          <a:lstStyle/>
          <a:p>
            <a:r>
              <a:rPr lang="fr-CA" dirty="0" smtClean="0"/>
              <a:t>Éthique </a:t>
            </a:r>
            <a:r>
              <a:rPr lang="fr-CA" dirty="0"/>
              <a:t>et ingénierie</a:t>
            </a:r>
            <a:endParaRPr lang="fr-FR" dirty="0"/>
          </a:p>
        </p:txBody>
      </p:sp>
      <p:sp>
        <p:nvSpPr>
          <p:cNvPr id="5" name="Ellipse 4"/>
          <p:cNvSpPr/>
          <p:nvPr/>
        </p:nvSpPr>
        <p:spPr>
          <a:xfrm>
            <a:off x="899592" y="1542033"/>
            <a:ext cx="7344816" cy="145491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dirty="0" smtClean="0"/>
              <a:t>Créer des systèmes de contrôle qui accompagnent les techniques? </a:t>
            </a:r>
            <a:endParaRPr lang="fr-FR" sz="2800" dirty="0"/>
          </a:p>
        </p:txBody>
      </p:sp>
      <p:sp>
        <p:nvSpPr>
          <p:cNvPr id="7" name="Rectangle à coins arrondis 6"/>
          <p:cNvSpPr/>
          <p:nvPr/>
        </p:nvSpPr>
        <p:spPr>
          <a:xfrm>
            <a:off x="899592" y="3356992"/>
            <a:ext cx="7344816" cy="238364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457200" indent="-457200" algn="just">
              <a:buFont typeface="Arial" panose="020B0604020202020204" pitchFamily="34" charset="0"/>
              <a:buChar char="•"/>
            </a:pPr>
            <a:r>
              <a:rPr lang="fr-FR" sz="2800" dirty="0">
                <a:solidFill>
                  <a:schemeClr val="bg1"/>
                </a:solidFill>
              </a:rPr>
              <a:t>Lois? </a:t>
            </a:r>
          </a:p>
          <a:p>
            <a:pPr marL="457200" indent="-457200" algn="just">
              <a:buFont typeface="Arial" panose="020B0604020202020204" pitchFamily="34" charset="0"/>
              <a:buChar char="•"/>
            </a:pPr>
            <a:r>
              <a:rPr lang="fr-FR" sz="2800" dirty="0">
                <a:solidFill>
                  <a:schemeClr val="bg1"/>
                </a:solidFill>
              </a:rPr>
              <a:t>Systèmes de sanction?</a:t>
            </a:r>
          </a:p>
          <a:p>
            <a:pPr marL="457200" indent="-457200" algn="just">
              <a:buFont typeface="Arial" panose="020B0604020202020204" pitchFamily="34" charset="0"/>
              <a:buChar char="•"/>
            </a:pPr>
            <a:r>
              <a:rPr lang="fr-FR" sz="2800" dirty="0">
                <a:solidFill>
                  <a:schemeClr val="bg1"/>
                </a:solidFill>
              </a:rPr>
              <a:t>Inspecteur, contrôleurs?</a:t>
            </a:r>
          </a:p>
          <a:p>
            <a:pPr marL="457200" indent="-457200" algn="just">
              <a:buFont typeface="Arial" panose="020B0604020202020204" pitchFamily="34" charset="0"/>
              <a:buChar char="•"/>
            </a:pPr>
            <a:r>
              <a:rPr lang="fr-FR" sz="2800" dirty="0" smtClean="0">
                <a:solidFill>
                  <a:schemeClr val="bg1"/>
                </a:solidFill>
              </a:rPr>
              <a:t>Comité d’éthique, comité des sages, etc.</a:t>
            </a:r>
          </a:p>
        </p:txBody>
      </p:sp>
    </p:spTree>
    <p:extLst>
      <p:ext uri="{BB962C8B-B14F-4D97-AF65-F5344CB8AC3E}">
        <p14:creationId xmlns:p14="http://schemas.microsoft.com/office/powerpoint/2010/main" val="90677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ctr" eaLnBrk="1" fontAlgn="auto" hangingPunct="1">
              <a:spcAft>
                <a:spcPts val="0"/>
              </a:spcAft>
              <a:defRPr/>
            </a:pPr>
            <a:r>
              <a:rPr lang="fr-FR" b="1" dirty="0" smtClean="0">
                <a:solidFill>
                  <a:schemeClr val="accent2"/>
                </a:solidFill>
                <a:effectLst>
                  <a:outerShdw blurRad="38100" dist="38100" dir="2700000" algn="tl">
                    <a:srgbClr val="FFFFFF"/>
                  </a:outerShdw>
                </a:effectLst>
              </a:rPr>
              <a:t>La technique est-elle neutre?</a:t>
            </a: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34</a:t>
            </a:fld>
            <a:endParaRPr lang="fr-FR"/>
          </a:p>
        </p:txBody>
      </p:sp>
      <p:sp>
        <p:nvSpPr>
          <p:cNvPr id="5" name="Rectangle 3"/>
          <p:cNvSpPr txBox="1">
            <a:spLocks noChangeArrowheads="1"/>
          </p:cNvSpPr>
          <p:nvPr/>
        </p:nvSpPr>
        <p:spPr>
          <a:xfrm>
            <a:off x="516759" y="1412776"/>
            <a:ext cx="8136904" cy="411284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fontAlgn="auto">
              <a:spcAft>
                <a:spcPts val="2400"/>
              </a:spcAft>
              <a:buFont typeface="Arial" pitchFamily="34" charset="0"/>
              <a:buNone/>
            </a:pPr>
            <a:endParaRPr lang="fr-FR" sz="2400" b="1" dirty="0" smtClean="0">
              <a:solidFill>
                <a:schemeClr val="bg1"/>
              </a:solidFill>
            </a:endParaRPr>
          </a:p>
          <a:p>
            <a:pPr marL="400050" lvl="1" indent="0" fontAlgn="auto">
              <a:lnSpc>
                <a:spcPct val="120000"/>
              </a:lnSpc>
              <a:spcBef>
                <a:spcPts val="0"/>
              </a:spcBef>
              <a:spcAft>
                <a:spcPts val="0"/>
              </a:spcAft>
              <a:buFont typeface="Arial" pitchFamily="34" charset="0"/>
              <a:buNone/>
            </a:pPr>
            <a:r>
              <a:rPr lang="fr-FR" sz="2400" dirty="0" smtClean="0">
                <a:solidFill>
                  <a:schemeClr val="bg1"/>
                </a:solidFill>
              </a:rPr>
              <a:t> «  La réflexion éthique peut s’appliquer à la technique parce que produire des objets techniques est une certaine action humaine et parce que l’objet technique incorpore certaines modalités d’utilisation, façonne les actions humaines. »</a:t>
            </a:r>
          </a:p>
          <a:p>
            <a:pPr marL="400050" lvl="1" indent="0" fontAlgn="auto">
              <a:lnSpc>
                <a:spcPct val="120000"/>
              </a:lnSpc>
              <a:spcBef>
                <a:spcPts val="0"/>
              </a:spcBef>
              <a:spcAft>
                <a:spcPts val="0"/>
              </a:spcAft>
              <a:buNone/>
            </a:pPr>
            <a:endParaRPr lang="fr-FR" sz="2400" dirty="0" smtClean="0">
              <a:solidFill>
                <a:schemeClr val="bg1"/>
              </a:solidFill>
            </a:endParaRPr>
          </a:p>
          <a:p>
            <a:pPr marL="400050" lvl="1" indent="0" algn="r" fontAlgn="auto">
              <a:lnSpc>
                <a:spcPct val="120000"/>
              </a:lnSpc>
              <a:spcBef>
                <a:spcPts val="0"/>
              </a:spcBef>
              <a:spcAft>
                <a:spcPts val="0"/>
              </a:spcAft>
              <a:buNone/>
            </a:pPr>
            <a:r>
              <a:rPr lang="fr-FR" sz="2400" dirty="0" smtClean="0">
                <a:solidFill>
                  <a:schemeClr val="bg1"/>
                </a:solidFill>
              </a:rPr>
              <a:t>Günter </a:t>
            </a:r>
            <a:r>
              <a:rPr lang="fr-FR" sz="2400" dirty="0" err="1" smtClean="0">
                <a:solidFill>
                  <a:schemeClr val="bg1"/>
                </a:solidFill>
              </a:rPr>
              <a:t>Ropohl</a:t>
            </a:r>
            <a:r>
              <a:rPr lang="fr-FR" sz="2400" dirty="0" smtClean="0">
                <a:solidFill>
                  <a:schemeClr val="bg1"/>
                </a:solidFill>
              </a:rPr>
              <a:t> - VDI</a:t>
            </a:r>
          </a:p>
          <a:p>
            <a:pPr marL="857250" lvl="1" indent="-457200" fontAlgn="auto">
              <a:lnSpc>
                <a:spcPct val="120000"/>
              </a:lnSpc>
              <a:spcBef>
                <a:spcPts val="0"/>
              </a:spcBef>
              <a:spcAft>
                <a:spcPts val="0"/>
              </a:spcAft>
              <a:buFont typeface="+mj-lt"/>
              <a:buAutoNum type="arabicPeriod"/>
            </a:pPr>
            <a:endParaRPr lang="fr-FR" sz="2400" b="1" dirty="0" smtClean="0">
              <a:solidFill>
                <a:schemeClr val="bg1"/>
              </a:solidFill>
            </a:endParaRPr>
          </a:p>
        </p:txBody>
      </p:sp>
    </p:spTree>
    <p:extLst>
      <p:ext uri="{BB962C8B-B14F-4D97-AF65-F5344CB8AC3E}">
        <p14:creationId xmlns:p14="http://schemas.microsoft.com/office/powerpoint/2010/main" val="3597815923"/>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ctr" eaLnBrk="1" fontAlgn="auto" hangingPunct="1">
              <a:spcAft>
                <a:spcPts val="0"/>
              </a:spcAft>
              <a:defRPr/>
            </a:pPr>
            <a:r>
              <a:rPr lang="fr-FR" b="1" dirty="0" smtClean="0">
                <a:solidFill>
                  <a:schemeClr val="accent2"/>
                </a:solidFill>
                <a:effectLst>
                  <a:outerShdw blurRad="38100" dist="38100" dir="2700000" algn="tl">
                    <a:srgbClr val="FFFFFF"/>
                  </a:outerShdw>
                </a:effectLst>
              </a:rPr>
              <a:t>La technique est-elle neutre?</a:t>
            </a: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35</a:t>
            </a:fld>
            <a:endParaRPr lang="fr-FR"/>
          </a:p>
        </p:txBody>
      </p:sp>
      <p:sp>
        <p:nvSpPr>
          <p:cNvPr id="6" name="Rectangle 3"/>
          <p:cNvSpPr txBox="1">
            <a:spLocks noChangeArrowheads="1"/>
          </p:cNvSpPr>
          <p:nvPr/>
        </p:nvSpPr>
        <p:spPr>
          <a:xfrm>
            <a:off x="539552" y="1412776"/>
            <a:ext cx="8128810" cy="468052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fr-FR" sz="2400" dirty="0" smtClean="0">
                <a:solidFill>
                  <a:schemeClr val="bg1"/>
                </a:solidFill>
              </a:rPr>
              <a:t>Le </a:t>
            </a:r>
            <a:r>
              <a:rPr lang="fr-FR" sz="2400" i="1" dirty="0">
                <a:solidFill>
                  <a:schemeClr val="bg1"/>
                </a:solidFill>
              </a:rPr>
              <a:t>Manifeste</a:t>
            </a:r>
            <a:r>
              <a:rPr lang="fr-FR" sz="2400" dirty="0">
                <a:solidFill>
                  <a:schemeClr val="bg1"/>
                </a:solidFill>
              </a:rPr>
              <a:t> de Ars </a:t>
            </a:r>
            <a:r>
              <a:rPr lang="fr-FR" sz="2400" dirty="0" err="1">
                <a:solidFill>
                  <a:schemeClr val="bg1"/>
                </a:solidFill>
              </a:rPr>
              <a:t>industrialis</a:t>
            </a:r>
            <a:endParaRPr lang="fr-FR" sz="2400" dirty="0">
              <a:solidFill>
                <a:schemeClr val="bg1"/>
              </a:solidFill>
            </a:endParaRPr>
          </a:p>
          <a:p>
            <a:pPr marL="0" indent="0" algn="ctr">
              <a:buNone/>
            </a:pPr>
            <a:r>
              <a:rPr lang="fr-FR" sz="2400" dirty="0">
                <a:solidFill>
                  <a:schemeClr val="bg1"/>
                </a:solidFill>
              </a:rPr>
              <a:t>Une approche « pharmacologique » de la </a:t>
            </a:r>
            <a:r>
              <a:rPr lang="fr-FR" sz="2400" dirty="0" smtClean="0">
                <a:solidFill>
                  <a:schemeClr val="bg1"/>
                </a:solidFill>
              </a:rPr>
              <a:t>technique</a:t>
            </a:r>
          </a:p>
          <a:p>
            <a:pPr marL="0" indent="0" algn="ctr">
              <a:buNone/>
            </a:pPr>
            <a:r>
              <a:rPr lang="fr-FR" sz="2400" dirty="0" smtClean="0">
                <a:solidFill>
                  <a:schemeClr val="bg1"/>
                </a:solidFill>
              </a:rPr>
              <a:t>Bernard </a:t>
            </a:r>
            <a:r>
              <a:rPr lang="fr-FR" sz="2400" dirty="0">
                <a:solidFill>
                  <a:schemeClr val="bg1"/>
                </a:solidFill>
              </a:rPr>
              <a:t>STIEGLER</a:t>
            </a:r>
          </a:p>
          <a:p>
            <a:pPr algn="ctr"/>
            <a:endParaRPr lang="fr-FR" sz="2400" dirty="0">
              <a:solidFill>
                <a:schemeClr val="bg1"/>
              </a:solidFill>
            </a:endParaRPr>
          </a:p>
          <a:p>
            <a:pPr algn="just"/>
            <a:r>
              <a:rPr lang="fr-FR" sz="2400" dirty="0">
                <a:solidFill>
                  <a:schemeClr val="bg1"/>
                </a:solidFill>
              </a:rPr>
              <a:t>« Nous posons que de façon plus générale, </a:t>
            </a:r>
          </a:p>
          <a:p>
            <a:pPr algn="just"/>
            <a:r>
              <a:rPr lang="fr-FR" sz="2400" dirty="0">
                <a:solidFill>
                  <a:schemeClr val="bg1"/>
                </a:solidFill>
              </a:rPr>
              <a:t>1) toute technique est « pharmacologique » en ce sens : </a:t>
            </a:r>
            <a:r>
              <a:rPr lang="fr-FR" sz="2400" u="sng" dirty="0">
                <a:solidFill>
                  <a:schemeClr val="bg1"/>
                </a:solidFill>
              </a:rPr>
              <a:t>facteur potentiel de maux autant que de bienfaits</a:t>
            </a:r>
            <a:r>
              <a:rPr lang="fr-FR" sz="2400" dirty="0">
                <a:solidFill>
                  <a:schemeClr val="bg1"/>
                </a:solidFill>
              </a:rPr>
              <a:t> ; </a:t>
            </a:r>
          </a:p>
          <a:p>
            <a:pPr algn="just"/>
            <a:r>
              <a:rPr lang="fr-FR" sz="2400" dirty="0">
                <a:solidFill>
                  <a:schemeClr val="bg1"/>
                </a:solidFill>
              </a:rPr>
              <a:t>2) à défaut de la définition d’une « thérapeutique », de ce que les Grecs nommaient une </a:t>
            </a:r>
            <a:r>
              <a:rPr lang="fr-FR" sz="2400" i="1" dirty="0" err="1">
                <a:solidFill>
                  <a:schemeClr val="bg1"/>
                </a:solidFill>
              </a:rPr>
              <a:t>mélétè</a:t>
            </a:r>
            <a:r>
              <a:rPr lang="fr-FR" sz="2400" i="1" dirty="0">
                <a:solidFill>
                  <a:schemeClr val="bg1"/>
                </a:solidFill>
              </a:rPr>
              <a:t> </a:t>
            </a:r>
            <a:r>
              <a:rPr lang="fr-FR" sz="2400" dirty="0">
                <a:solidFill>
                  <a:schemeClr val="bg1"/>
                </a:solidFill>
              </a:rPr>
              <a:t>et une </a:t>
            </a:r>
            <a:r>
              <a:rPr lang="fr-FR" sz="2400" i="1" dirty="0" err="1">
                <a:solidFill>
                  <a:schemeClr val="bg1"/>
                </a:solidFill>
              </a:rPr>
              <a:t>épimeleia</a:t>
            </a:r>
            <a:r>
              <a:rPr lang="fr-FR" sz="2400" i="1" dirty="0">
                <a:solidFill>
                  <a:schemeClr val="bg1"/>
                </a:solidFill>
              </a:rPr>
              <a:t> </a:t>
            </a:r>
            <a:r>
              <a:rPr lang="fr-FR" sz="2400" dirty="0">
                <a:solidFill>
                  <a:schemeClr val="bg1"/>
                </a:solidFill>
              </a:rPr>
              <a:t>(discipline, sollicitude, soin), qui suppose une technique de soi, un </a:t>
            </a:r>
            <a:r>
              <a:rPr lang="fr-FR" sz="2400" i="1" dirty="0" err="1">
                <a:solidFill>
                  <a:schemeClr val="bg1"/>
                </a:solidFill>
              </a:rPr>
              <a:t>pharmakon</a:t>
            </a:r>
            <a:r>
              <a:rPr lang="fr-FR" sz="2400" i="1" dirty="0">
                <a:solidFill>
                  <a:schemeClr val="bg1"/>
                </a:solidFill>
              </a:rPr>
              <a:t> </a:t>
            </a:r>
            <a:r>
              <a:rPr lang="fr-FR" sz="2400" dirty="0">
                <a:solidFill>
                  <a:schemeClr val="bg1"/>
                </a:solidFill>
              </a:rPr>
              <a:t>devient nécessairement toxique. »</a:t>
            </a:r>
          </a:p>
        </p:txBody>
      </p:sp>
    </p:spTree>
    <p:extLst>
      <p:ext uri="{BB962C8B-B14F-4D97-AF65-F5344CB8AC3E}">
        <p14:creationId xmlns:p14="http://schemas.microsoft.com/office/powerpoint/2010/main" val="2055255501"/>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0" y="-1728192"/>
            <a:ext cx="9189640" cy="9189640"/>
          </a:xfrm>
          <a:prstGeom prst="rect">
            <a:avLst/>
          </a:prstGeom>
        </p:spPr>
      </p:pic>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36</a:t>
            </a:fld>
            <a:endParaRPr lang="fr-FR"/>
          </a:p>
        </p:txBody>
      </p:sp>
      <p:sp>
        <p:nvSpPr>
          <p:cNvPr id="6" name="Ellipse 5"/>
          <p:cNvSpPr/>
          <p:nvPr/>
        </p:nvSpPr>
        <p:spPr>
          <a:xfrm>
            <a:off x="899592" y="1268760"/>
            <a:ext cx="7344816" cy="230425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4000" dirty="0" smtClean="0"/>
              <a:t>La technique crée le POSSIBLE</a:t>
            </a:r>
          </a:p>
        </p:txBody>
      </p:sp>
      <p:sp>
        <p:nvSpPr>
          <p:cNvPr id="7" name="Ellipse 6"/>
          <p:cNvSpPr/>
          <p:nvPr/>
        </p:nvSpPr>
        <p:spPr>
          <a:xfrm>
            <a:off x="899592" y="3717032"/>
            <a:ext cx="7344816" cy="245665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4000" dirty="0" smtClean="0"/>
              <a:t>L’éthique interroge le SOUHAITABLE</a:t>
            </a:r>
            <a:endParaRPr lang="fr-FR" sz="4000" dirty="0"/>
          </a:p>
        </p:txBody>
      </p:sp>
    </p:spTree>
    <p:extLst>
      <p:ext uri="{BB962C8B-B14F-4D97-AF65-F5344CB8AC3E}">
        <p14:creationId xmlns:p14="http://schemas.microsoft.com/office/powerpoint/2010/main" val="155945238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23528" y="1844824"/>
            <a:ext cx="8496944" cy="373512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dirty="0" smtClean="0">
                <a:solidFill>
                  <a:schemeClr val="bg1"/>
                </a:solidFill>
              </a:rPr>
              <a:t>Sources du rejet de l’éthique</a:t>
            </a:r>
          </a:p>
          <a:p>
            <a:pPr algn="ctr"/>
            <a:r>
              <a:rPr lang="fr-FR" sz="2800" dirty="0" smtClean="0">
                <a:solidFill>
                  <a:schemeClr val="bg1"/>
                </a:solidFill>
              </a:rPr>
              <a:t>= ce qui nous coupe des autres</a:t>
            </a:r>
          </a:p>
          <a:p>
            <a:pPr algn="ctr"/>
            <a:endParaRPr lang="fr-FR" sz="2800" dirty="0">
              <a:solidFill>
                <a:schemeClr val="bg1"/>
              </a:solidFill>
            </a:endParaRPr>
          </a:p>
          <a:p>
            <a:pPr algn="ctr"/>
            <a:r>
              <a:rPr lang="fr-FR" sz="2800" dirty="0" smtClean="0">
                <a:solidFill>
                  <a:schemeClr val="bg1"/>
                </a:solidFill>
              </a:rPr>
              <a:t> </a:t>
            </a:r>
          </a:p>
          <a:p>
            <a:pPr marL="457200" indent="-457200">
              <a:buFont typeface="Arial" panose="020B0604020202020204" pitchFamily="34" charset="0"/>
              <a:buChar char="•"/>
            </a:pPr>
            <a:r>
              <a:rPr lang="fr-FR" sz="2800" dirty="0" smtClean="0">
                <a:solidFill>
                  <a:schemeClr val="bg1"/>
                </a:solidFill>
              </a:rPr>
              <a:t>Individualisme</a:t>
            </a:r>
          </a:p>
          <a:p>
            <a:pPr marL="457200" indent="-457200">
              <a:buFont typeface="Arial" panose="020B0604020202020204" pitchFamily="34" charset="0"/>
              <a:buChar char="•"/>
            </a:pPr>
            <a:r>
              <a:rPr lang="fr-FR" sz="2800" dirty="0" smtClean="0">
                <a:solidFill>
                  <a:schemeClr val="bg1"/>
                </a:solidFill>
              </a:rPr>
              <a:t>Cloisonnement, hyperspécialisation</a:t>
            </a:r>
            <a:endParaRPr lang="fr-FR" sz="2800" dirty="0">
              <a:solidFill>
                <a:schemeClr val="bg1"/>
              </a:solidFill>
            </a:endParaRPr>
          </a:p>
        </p:txBody>
      </p:sp>
      <p:sp>
        <p:nvSpPr>
          <p:cNvPr id="11" name="ZoneTexte 10"/>
          <p:cNvSpPr txBox="1"/>
          <p:nvPr/>
        </p:nvSpPr>
        <p:spPr>
          <a:xfrm>
            <a:off x="323528" y="807095"/>
            <a:ext cx="8424936" cy="461665"/>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fr-FR" altLang="fr-FR" sz="2400" dirty="0" smtClean="0">
                <a:solidFill>
                  <a:srgbClr val="FF0000"/>
                </a:solidFill>
                <a:latin typeface="+mn-lt"/>
              </a:rPr>
              <a:t>Edgar Morin (conférence du 5 mai 2017 à l’INSA)</a:t>
            </a:r>
            <a:endParaRPr lang="fr-FR" sz="2400" dirty="0">
              <a:latin typeface="+mn-lt"/>
            </a:endParaRPr>
          </a:p>
        </p:txBody>
      </p:sp>
      <p:sp>
        <p:nvSpPr>
          <p:cNvPr id="12" name="ZoneTexte 11"/>
          <p:cNvSpPr txBox="1"/>
          <p:nvPr/>
        </p:nvSpPr>
        <p:spPr>
          <a:xfrm>
            <a:off x="0" y="6228020"/>
            <a:ext cx="9144000" cy="461665"/>
          </a:xfrm>
          <a:prstGeom prst="rect">
            <a:avLst/>
          </a:prstGeom>
          <a:noFill/>
        </p:spPr>
        <p:txBody>
          <a:bodyPr wrap="square" rtlCol="0">
            <a:spAutoFit/>
          </a:bodyPr>
          <a:lstStyle/>
          <a:p>
            <a:pPr algn="ctr"/>
            <a:r>
              <a:rPr lang="fr-FR" sz="2400" b="1" dirty="0" smtClean="0">
                <a:solidFill>
                  <a:srgbClr val="FF0000"/>
                </a:solidFill>
              </a:rPr>
              <a:t>ETHIQUE = une LIBERTE EXPRIMEE</a:t>
            </a:r>
            <a:endParaRPr lang="fr-FR" sz="2400" b="1" dirty="0">
              <a:solidFill>
                <a:srgbClr val="FF0000"/>
              </a:solidFill>
            </a:endParaRPr>
          </a:p>
        </p:txBody>
      </p:sp>
      <p:sp>
        <p:nvSpPr>
          <p:cNvPr id="13" name="Espace réservé du texte 4"/>
          <p:cNvSpPr>
            <a:spLocks noGrp="1"/>
          </p:cNvSpPr>
          <p:nvPr>
            <p:ph type="body" sz="quarter" idx="13"/>
          </p:nvPr>
        </p:nvSpPr>
        <p:spPr/>
        <p:txBody>
          <a:bodyPr/>
          <a:lstStyle/>
          <a:p>
            <a:r>
              <a:rPr lang="fr-FR" dirty="0" smtClean="0"/>
              <a:t>Démarche éthique</a:t>
            </a:r>
            <a:endParaRPr lang="fr-FR" dirty="0"/>
          </a:p>
        </p:txBody>
      </p:sp>
    </p:spTree>
    <p:extLst>
      <p:ext uri="{BB962C8B-B14F-4D97-AF65-F5344CB8AC3E}">
        <p14:creationId xmlns:p14="http://schemas.microsoft.com/office/powerpoint/2010/main" val="38123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467544" y="1628800"/>
            <a:ext cx="8496944" cy="309634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dirty="0" smtClean="0">
                <a:solidFill>
                  <a:schemeClr val="bg1"/>
                </a:solidFill>
              </a:rPr>
              <a:t>Sources de l’éthique</a:t>
            </a:r>
          </a:p>
          <a:p>
            <a:pPr algn="ctr"/>
            <a:endParaRPr lang="fr-FR" sz="2800" dirty="0" smtClean="0">
              <a:solidFill>
                <a:schemeClr val="bg1"/>
              </a:solidFill>
            </a:endParaRPr>
          </a:p>
          <a:p>
            <a:r>
              <a:rPr lang="fr-FR" sz="2800" dirty="0" smtClean="0">
                <a:solidFill>
                  <a:schemeClr val="bg1"/>
                </a:solidFill>
              </a:rPr>
              <a:t>Désir de solidarité présent aussi dans :</a:t>
            </a:r>
          </a:p>
          <a:p>
            <a:pPr marL="457200" indent="-457200">
              <a:buFont typeface="Arial" panose="020B0604020202020204" pitchFamily="34" charset="0"/>
              <a:buChar char="•"/>
            </a:pPr>
            <a:r>
              <a:rPr lang="fr-FR" sz="2800" dirty="0" smtClean="0">
                <a:solidFill>
                  <a:schemeClr val="bg1"/>
                </a:solidFill>
              </a:rPr>
              <a:t>Religion – spiritualité </a:t>
            </a:r>
          </a:p>
          <a:p>
            <a:pPr marL="457200" indent="-457200">
              <a:buFont typeface="Arial" panose="020B0604020202020204" pitchFamily="34" charset="0"/>
              <a:buChar char="•"/>
            </a:pPr>
            <a:r>
              <a:rPr lang="fr-FR" sz="2800" dirty="0" smtClean="0">
                <a:solidFill>
                  <a:schemeClr val="bg1"/>
                </a:solidFill>
              </a:rPr>
              <a:t>Politique – intérêt général </a:t>
            </a:r>
          </a:p>
        </p:txBody>
      </p:sp>
      <p:sp>
        <p:nvSpPr>
          <p:cNvPr id="13" name="Espace réservé du texte 4"/>
          <p:cNvSpPr>
            <a:spLocks noGrp="1"/>
          </p:cNvSpPr>
          <p:nvPr>
            <p:ph type="body" sz="quarter" idx="13"/>
          </p:nvPr>
        </p:nvSpPr>
        <p:spPr/>
        <p:txBody>
          <a:bodyPr/>
          <a:lstStyle/>
          <a:p>
            <a:r>
              <a:rPr lang="fr-FR" dirty="0" smtClean="0"/>
              <a:t>Démarche éthique</a:t>
            </a:r>
            <a:endParaRPr lang="fr-FR" dirty="0"/>
          </a:p>
        </p:txBody>
      </p:sp>
    </p:spTree>
    <p:extLst>
      <p:ext uri="{BB962C8B-B14F-4D97-AF65-F5344CB8AC3E}">
        <p14:creationId xmlns:p14="http://schemas.microsoft.com/office/powerpoint/2010/main" val="142768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23528" y="1268760"/>
            <a:ext cx="8496944" cy="45992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spcAft>
                <a:spcPts val="1200"/>
              </a:spcAft>
            </a:pPr>
            <a:r>
              <a:rPr lang="fr-FR" sz="3600" dirty="0">
                <a:solidFill>
                  <a:schemeClr val="tx1"/>
                </a:solidFill>
              </a:rPr>
              <a:t>« </a:t>
            </a:r>
            <a:r>
              <a:rPr lang="fr-FR" sz="3600" i="1" dirty="0">
                <a:solidFill>
                  <a:schemeClr val="tx1"/>
                </a:solidFill>
              </a:rPr>
              <a:t>faire tenir ensemble les intérêts singuliers et l’intérêt collectif</a:t>
            </a:r>
            <a:r>
              <a:rPr lang="fr-FR" sz="3600" dirty="0">
                <a:solidFill>
                  <a:schemeClr val="tx1"/>
                </a:solidFill>
              </a:rPr>
              <a:t> » </a:t>
            </a:r>
            <a:r>
              <a:rPr lang="fr-FR" sz="3600" dirty="0" smtClean="0">
                <a:solidFill>
                  <a:schemeClr val="tx1"/>
                </a:solidFill>
              </a:rPr>
              <a:t>?</a:t>
            </a:r>
          </a:p>
          <a:p>
            <a:pPr algn="r">
              <a:spcAft>
                <a:spcPts val="1200"/>
              </a:spcAft>
            </a:pPr>
            <a:r>
              <a:rPr lang="fr-FR" dirty="0" smtClean="0">
                <a:solidFill>
                  <a:schemeClr val="tx1"/>
                </a:solidFill>
              </a:rPr>
              <a:t>Alain </a:t>
            </a:r>
            <a:r>
              <a:rPr lang="fr-FR" dirty="0">
                <a:solidFill>
                  <a:schemeClr val="tx1"/>
                </a:solidFill>
              </a:rPr>
              <a:t>LETOURNEAU in CHOQUETTE Catherine et LETOURNEAU Alain (</a:t>
            </a:r>
            <a:r>
              <a:rPr lang="fr-FR" dirty="0" err="1">
                <a:solidFill>
                  <a:schemeClr val="tx1"/>
                </a:solidFill>
              </a:rPr>
              <a:t>dir</a:t>
            </a:r>
            <a:r>
              <a:rPr lang="fr-FR" dirty="0">
                <a:solidFill>
                  <a:schemeClr val="tx1"/>
                </a:solidFill>
              </a:rPr>
              <a:t>.). </a:t>
            </a:r>
            <a:r>
              <a:rPr lang="fr-FR" i="1" dirty="0">
                <a:solidFill>
                  <a:schemeClr val="tx1"/>
                </a:solidFill>
              </a:rPr>
              <a:t>Vers une gouvernance de l’eau au Québec. Québec</a:t>
            </a:r>
            <a:r>
              <a:rPr lang="fr-FR" dirty="0">
                <a:solidFill>
                  <a:schemeClr val="tx1"/>
                </a:solidFill>
              </a:rPr>
              <a:t> : </a:t>
            </a:r>
            <a:r>
              <a:rPr lang="fr-FR" dirty="0" err="1" smtClean="0">
                <a:solidFill>
                  <a:schemeClr val="tx1"/>
                </a:solidFill>
              </a:rPr>
              <a:t>Multimondes</a:t>
            </a:r>
            <a:r>
              <a:rPr lang="fr-FR" dirty="0">
                <a:solidFill>
                  <a:schemeClr val="tx1"/>
                </a:solidFill>
              </a:rPr>
              <a:t>, 2008</a:t>
            </a:r>
            <a:r>
              <a:rPr lang="fr-FR" sz="2400" dirty="0">
                <a:solidFill>
                  <a:schemeClr val="tx1"/>
                </a:solidFill>
              </a:rPr>
              <a:t> </a:t>
            </a:r>
          </a:p>
        </p:txBody>
      </p:sp>
      <p:sp>
        <p:nvSpPr>
          <p:cNvPr id="13" name="Espace réservé du texte 4"/>
          <p:cNvSpPr>
            <a:spLocks noGrp="1"/>
          </p:cNvSpPr>
          <p:nvPr>
            <p:ph type="body" sz="quarter" idx="13"/>
          </p:nvPr>
        </p:nvSpPr>
        <p:spPr/>
        <p:txBody>
          <a:bodyPr/>
          <a:lstStyle/>
          <a:p>
            <a:r>
              <a:rPr lang="fr-FR" dirty="0" smtClean="0"/>
              <a:t>Démarche éthique</a:t>
            </a:r>
            <a:endParaRPr lang="fr-FR" dirty="0"/>
          </a:p>
        </p:txBody>
      </p:sp>
    </p:spTree>
    <p:extLst>
      <p:ext uri="{BB962C8B-B14F-4D97-AF65-F5344CB8AC3E}">
        <p14:creationId xmlns:p14="http://schemas.microsoft.com/office/powerpoint/2010/main" val="216731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611560" y="1196751"/>
            <a:ext cx="8352928" cy="4393649"/>
          </a:xfrm>
          <a:prstGeom prst="rect">
            <a:avLst/>
          </a:prstGeom>
        </p:spPr>
        <p:style>
          <a:lnRef idx="0">
            <a:scrgbClr r="0" g="0" b="0"/>
          </a:lnRef>
          <a:fillRef idx="1001">
            <a:schemeClr val="lt2"/>
          </a:fillRef>
          <a:effectRef idx="0">
            <a:scrgbClr r="0" g="0" b="0"/>
          </a:effectRef>
          <a:fontRef idx="major"/>
        </p:style>
        <p:txBody>
          <a:bodyPr vert="horz" lIns="91440" tIns="45720" rIns="91440" bIns="45720" rtlCol="0" anchor="ctr">
            <a:noAutofit/>
          </a:bodyPr>
          <a:lstStyle>
            <a:lvl1pPr marL="342900" indent="-342900" algn="l" defTabSz="914400" rtl="0" eaLnBrk="1" latinLnBrk="0" hangingPunct="1">
              <a:lnSpc>
                <a:spcPct val="150000"/>
              </a:lnSpc>
              <a:spcBef>
                <a:spcPct val="20000"/>
              </a:spcBef>
              <a:buFont typeface="Arial" pitchFamily="34" charset="0"/>
              <a:buChar char="•"/>
              <a:defRPr sz="1600" b="1" kern="1200">
                <a:solidFill>
                  <a:schemeClr val="tx1"/>
                </a:solidFill>
                <a:latin typeface="Arial" pitchFamily="34" charset="0"/>
                <a:ea typeface="+mn-ea"/>
                <a:cs typeface="Arial" pitchFamily="34" charset="0"/>
              </a:defRPr>
            </a:lvl1pPr>
            <a:lvl2pPr marL="457200" indent="0" algn="l" defTabSz="914400" rtl="0" eaLnBrk="1" latinLnBrk="0" hangingPunct="1">
              <a:lnSpc>
                <a:spcPct val="150000"/>
              </a:lnSpc>
              <a:spcBef>
                <a:spcPct val="20000"/>
              </a:spcBef>
              <a:buFont typeface="Arial" pitchFamily="34" charset="0"/>
              <a:buNone/>
              <a:defRPr sz="1400" kern="1200" baseline="0">
                <a:solidFill>
                  <a:srgbClr val="004D6F"/>
                </a:solidFill>
                <a:latin typeface="Arial" pitchFamily="34" charset="0"/>
                <a:ea typeface="+mn-ea"/>
                <a:cs typeface="Arial" pitchFamily="34" charset="0"/>
              </a:defRPr>
            </a:lvl2pPr>
            <a:lvl3pPr marL="914400" indent="0" algn="l" defTabSz="914400" rtl="0" eaLnBrk="1" latinLnBrk="0" hangingPunct="1">
              <a:lnSpc>
                <a:spcPct val="150000"/>
              </a:lnSpc>
              <a:spcBef>
                <a:spcPts val="2400"/>
              </a:spcBef>
              <a:buFont typeface="Arial" pitchFamily="34" charset="0"/>
              <a:buNone/>
              <a:defRPr sz="1800" kern="1200">
                <a:solidFill>
                  <a:srgbClr val="587F8E"/>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Bef>
                <a:spcPts val="0"/>
              </a:spcBef>
              <a:spcAft>
                <a:spcPts val="0"/>
              </a:spcAft>
              <a:buNone/>
            </a:pPr>
            <a:r>
              <a:rPr lang="fr-FR" altLang="fr-FR" sz="2400" dirty="0" smtClean="0">
                <a:solidFill>
                  <a:srgbClr val="002060"/>
                </a:solidFill>
                <a:latin typeface="+mn-lt"/>
              </a:rPr>
              <a:t>Quelle(s)  démarche(s) pour l’</a:t>
            </a:r>
            <a:r>
              <a:rPr lang="fr-FR" altLang="fr-FR" sz="2400" dirty="0" err="1" smtClean="0">
                <a:solidFill>
                  <a:srgbClr val="002060"/>
                </a:solidFill>
                <a:latin typeface="+mn-lt"/>
              </a:rPr>
              <a:t>ingénieur.e</a:t>
            </a:r>
            <a:r>
              <a:rPr lang="fr-FR" altLang="fr-FR" sz="2400" dirty="0" smtClean="0">
                <a:solidFill>
                  <a:srgbClr val="002060"/>
                </a:solidFill>
                <a:latin typeface="+mn-lt"/>
              </a:rPr>
              <a:t> ?</a:t>
            </a:r>
          </a:p>
          <a:p>
            <a:pPr fontAlgn="auto">
              <a:lnSpc>
                <a:spcPct val="100000"/>
              </a:lnSpc>
              <a:spcBef>
                <a:spcPts val="0"/>
              </a:spcBef>
              <a:spcAft>
                <a:spcPts val="0"/>
              </a:spcAft>
            </a:pPr>
            <a:endParaRPr lang="fr-FR" altLang="fr-FR" sz="2400" dirty="0" smtClean="0">
              <a:solidFill>
                <a:srgbClr val="002060"/>
              </a:solidFill>
              <a:latin typeface="+mn-lt"/>
            </a:endParaRPr>
          </a:p>
          <a:p>
            <a:pPr marL="457200" indent="-457200" algn="just" fontAlgn="auto">
              <a:lnSpc>
                <a:spcPct val="100000"/>
              </a:lnSpc>
              <a:spcBef>
                <a:spcPts val="0"/>
              </a:spcBef>
              <a:spcAft>
                <a:spcPts val="0"/>
              </a:spcAft>
              <a:defRPr/>
            </a:pPr>
            <a:r>
              <a:rPr lang="fr-FR" altLang="fr-FR" sz="2400" dirty="0" smtClean="0">
                <a:solidFill>
                  <a:srgbClr val="003366"/>
                </a:solidFill>
                <a:latin typeface="+mn-lt"/>
              </a:rPr>
              <a:t>Éthique de la réciprocité</a:t>
            </a:r>
          </a:p>
          <a:p>
            <a:pPr marL="571500" lvl="1" indent="-457200" algn="just" fontAlgn="auto">
              <a:lnSpc>
                <a:spcPct val="100000"/>
              </a:lnSpc>
              <a:spcBef>
                <a:spcPts val="0"/>
              </a:spcBef>
              <a:spcAft>
                <a:spcPts val="0"/>
              </a:spcAft>
              <a:defRPr/>
            </a:pPr>
            <a:r>
              <a:rPr lang="fr-FR" altLang="fr-FR" sz="2400" dirty="0">
                <a:solidFill>
                  <a:srgbClr val="003366"/>
                </a:solidFill>
                <a:latin typeface="+mn-lt"/>
              </a:rPr>
              <a:t>	</a:t>
            </a:r>
            <a:r>
              <a:rPr lang="fr-FR" altLang="fr-FR" sz="2400" dirty="0" smtClean="0">
                <a:solidFill>
                  <a:srgbClr val="003366"/>
                </a:solidFill>
                <a:latin typeface="+mn-lt"/>
              </a:rPr>
              <a:t>faire à l’autre ce que l’on souhaiterait que l’on nous fasse</a:t>
            </a:r>
          </a:p>
          <a:p>
            <a:pPr marL="457200" indent="-457200" algn="just" fontAlgn="auto">
              <a:lnSpc>
                <a:spcPct val="100000"/>
              </a:lnSpc>
              <a:spcBef>
                <a:spcPts val="0"/>
              </a:spcBef>
              <a:spcAft>
                <a:spcPts val="0"/>
              </a:spcAft>
              <a:defRPr/>
            </a:pPr>
            <a:endParaRPr lang="fr-FR" altLang="fr-FR" sz="2400" dirty="0" smtClean="0">
              <a:solidFill>
                <a:srgbClr val="003366"/>
              </a:solidFill>
              <a:latin typeface="+mn-lt"/>
            </a:endParaRPr>
          </a:p>
          <a:p>
            <a:pPr marL="457200" indent="-457200" algn="just" fontAlgn="auto">
              <a:lnSpc>
                <a:spcPct val="100000"/>
              </a:lnSpc>
              <a:spcBef>
                <a:spcPts val="0"/>
              </a:spcBef>
              <a:spcAft>
                <a:spcPts val="0"/>
              </a:spcAft>
              <a:defRPr/>
            </a:pPr>
            <a:r>
              <a:rPr lang="fr-FR" altLang="fr-FR" sz="2400" dirty="0" smtClean="0">
                <a:solidFill>
                  <a:srgbClr val="003366"/>
                </a:solidFill>
                <a:latin typeface="+mn-lt"/>
              </a:rPr>
              <a:t>Éthique utilitariste</a:t>
            </a:r>
          </a:p>
          <a:p>
            <a:pPr marL="571500" lvl="1" indent="-457200" algn="just" fontAlgn="auto">
              <a:lnSpc>
                <a:spcPct val="100000"/>
              </a:lnSpc>
              <a:spcBef>
                <a:spcPts val="0"/>
              </a:spcBef>
              <a:spcAft>
                <a:spcPts val="0"/>
              </a:spcAft>
              <a:defRPr/>
            </a:pPr>
            <a:r>
              <a:rPr lang="fr-FR" altLang="fr-FR" sz="2400" dirty="0">
                <a:solidFill>
                  <a:srgbClr val="003366"/>
                </a:solidFill>
                <a:latin typeface="+mn-lt"/>
              </a:rPr>
              <a:t>	</a:t>
            </a:r>
            <a:r>
              <a:rPr lang="fr-FR" altLang="fr-FR" sz="2400" dirty="0" smtClean="0">
                <a:solidFill>
                  <a:srgbClr val="003366"/>
                </a:solidFill>
                <a:latin typeface="+mn-lt"/>
              </a:rPr>
              <a:t>satisfaire le plus grand nombre</a:t>
            </a:r>
          </a:p>
          <a:p>
            <a:pPr marL="457200" indent="-457200" algn="just" fontAlgn="auto">
              <a:lnSpc>
                <a:spcPct val="100000"/>
              </a:lnSpc>
              <a:spcBef>
                <a:spcPts val="0"/>
              </a:spcBef>
              <a:spcAft>
                <a:spcPts val="0"/>
              </a:spcAft>
              <a:defRPr/>
            </a:pPr>
            <a:endParaRPr lang="fr-FR" altLang="fr-FR" sz="2400" dirty="0" smtClean="0">
              <a:solidFill>
                <a:srgbClr val="003366"/>
              </a:solidFill>
              <a:latin typeface="+mn-lt"/>
            </a:endParaRPr>
          </a:p>
          <a:p>
            <a:pPr marL="457200" indent="-457200" algn="just" fontAlgn="auto">
              <a:lnSpc>
                <a:spcPct val="100000"/>
              </a:lnSpc>
              <a:spcBef>
                <a:spcPts val="0"/>
              </a:spcBef>
              <a:spcAft>
                <a:spcPts val="0"/>
              </a:spcAft>
              <a:defRPr/>
            </a:pPr>
            <a:r>
              <a:rPr lang="fr-FR" altLang="fr-FR" sz="2400" dirty="0" smtClean="0">
                <a:solidFill>
                  <a:srgbClr val="003366"/>
                </a:solidFill>
                <a:latin typeface="+mn-lt"/>
              </a:rPr>
              <a:t>Éthique des valeurs</a:t>
            </a:r>
          </a:p>
          <a:p>
            <a:pPr marL="571500" lvl="1" indent="-457200" algn="just" fontAlgn="auto">
              <a:lnSpc>
                <a:spcPct val="100000"/>
              </a:lnSpc>
              <a:spcBef>
                <a:spcPts val="0"/>
              </a:spcBef>
              <a:spcAft>
                <a:spcPts val="0"/>
              </a:spcAft>
              <a:defRPr/>
            </a:pPr>
            <a:r>
              <a:rPr lang="fr-FR" altLang="fr-FR" sz="2400" dirty="0">
                <a:solidFill>
                  <a:srgbClr val="003366"/>
                </a:solidFill>
                <a:latin typeface="+mn-lt"/>
              </a:rPr>
              <a:t>	</a:t>
            </a:r>
            <a:r>
              <a:rPr lang="fr-FR" altLang="fr-FR" sz="2400" dirty="0" smtClean="0">
                <a:solidFill>
                  <a:srgbClr val="003366"/>
                </a:solidFill>
                <a:latin typeface="+mn-lt"/>
              </a:rPr>
              <a:t>cohérence entre ses propres valeurs et son action </a:t>
            </a:r>
            <a:endParaRPr lang="fr-FR" altLang="fr-FR" sz="2400" dirty="0" smtClean="0">
              <a:solidFill>
                <a:srgbClr val="002060"/>
              </a:solidFill>
              <a:latin typeface="+mn-lt"/>
            </a:endParaRPr>
          </a:p>
        </p:txBody>
      </p:sp>
      <p:sp>
        <p:nvSpPr>
          <p:cNvPr id="12" name="Flèche droite 11"/>
          <p:cNvSpPr/>
          <p:nvPr/>
        </p:nvSpPr>
        <p:spPr>
          <a:xfrm>
            <a:off x="683568" y="5733256"/>
            <a:ext cx="1666528" cy="7920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 name="ZoneTexte 1"/>
          <p:cNvSpPr txBox="1"/>
          <p:nvPr/>
        </p:nvSpPr>
        <p:spPr>
          <a:xfrm>
            <a:off x="2483768" y="5734417"/>
            <a:ext cx="6336704" cy="830997"/>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fr-FR" altLang="fr-FR" sz="2400" dirty="0">
                <a:solidFill>
                  <a:srgbClr val="FF0000"/>
                </a:solidFill>
                <a:latin typeface="+mn-lt"/>
              </a:rPr>
              <a:t>Une démarche </a:t>
            </a:r>
            <a:r>
              <a:rPr lang="fr-FR" altLang="fr-FR" sz="2400" dirty="0" smtClean="0">
                <a:solidFill>
                  <a:srgbClr val="FF0000"/>
                </a:solidFill>
                <a:latin typeface="+mn-lt"/>
              </a:rPr>
              <a:t>de réflexion éthique DISCERNEMENT</a:t>
            </a:r>
            <a:endParaRPr lang="fr-FR" sz="2400" dirty="0">
              <a:latin typeface="+mn-lt"/>
            </a:endParaRPr>
          </a:p>
        </p:txBody>
      </p:sp>
      <p:sp>
        <p:nvSpPr>
          <p:cNvPr id="7" name="Espace réservé du texte 4"/>
          <p:cNvSpPr>
            <a:spLocks noGrp="1"/>
          </p:cNvSpPr>
          <p:nvPr>
            <p:ph type="body" sz="quarter" idx="13"/>
          </p:nvPr>
        </p:nvSpPr>
        <p:spPr>
          <a:xfrm>
            <a:off x="1835696" y="121926"/>
            <a:ext cx="4608512" cy="423109"/>
          </a:xfrm>
        </p:spPr>
        <p:txBody>
          <a:bodyPr/>
          <a:lstStyle/>
          <a:p>
            <a:r>
              <a:rPr lang="fr-FR" dirty="0" smtClean="0"/>
              <a:t>Ethique</a:t>
            </a:r>
            <a:endParaRPr lang="fr-FR" dirty="0"/>
          </a:p>
        </p:txBody>
      </p:sp>
    </p:spTree>
    <p:extLst>
      <p:ext uri="{BB962C8B-B14F-4D97-AF65-F5344CB8AC3E}">
        <p14:creationId xmlns:p14="http://schemas.microsoft.com/office/powerpoint/2010/main" val="322993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1695514"/>
            <a:ext cx="8229600" cy="298519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CA" sz="3200" b="1" i="0" u="none" strike="noStrike" kern="1200" cap="none" spc="0" normalizeH="0" baseline="0" noProof="0" dirty="0" smtClean="0">
              <a:ln>
                <a:noFill/>
              </a:ln>
              <a:solidFill>
                <a:srgbClr val="002060"/>
              </a:solidFill>
              <a:effectLst/>
              <a:uLnTx/>
              <a:uFillTx/>
              <a:latin typeface="+mn-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CA" sz="3200" b="1" dirty="0" smtClean="0">
              <a:solidFill>
                <a:srgbClr val="002060"/>
              </a:solidFill>
              <a:latin typeface="+mn-lt"/>
            </a:endParaRPr>
          </a:p>
        </p:txBody>
      </p:sp>
      <p:sp>
        <p:nvSpPr>
          <p:cNvPr id="3" name="Flèche droite 2"/>
          <p:cNvSpPr/>
          <p:nvPr/>
        </p:nvSpPr>
        <p:spPr>
          <a:xfrm>
            <a:off x="457200" y="1263466"/>
            <a:ext cx="8229600" cy="482453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solidFill>
                <a:schemeClr val="bg1"/>
              </a:solidFill>
            </a:endParaRPr>
          </a:p>
        </p:txBody>
      </p:sp>
      <p:sp>
        <p:nvSpPr>
          <p:cNvPr id="6" name="ZoneTexte 5"/>
          <p:cNvSpPr txBox="1"/>
          <p:nvPr/>
        </p:nvSpPr>
        <p:spPr>
          <a:xfrm>
            <a:off x="6732240" y="3491068"/>
            <a:ext cx="1656184" cy="461665"/>
          </a:xfrm>
          <a:prstGeom prst="rect">
            <a:avLst/>
          </a:prstGeom>
          <a:noFill/>
        </p:spPr>
        <p:txBody>
          <a:bodyPr wrap="square" rtlCol="0">
            <a:spAutoFit/>
          </a:bodyPr>
          <a:lstStyle/>
          <a:p>
            <a:r>
              <a:rPr lang="fr-CA" sz="2400" b="1" dirty="0">
                <a:solidFill>
                  <a:schemeClr val="bg1"/>
                </a:solidFill>
              </a:rPr>
              <a:t>Finalités</a:t>
            </a:r>
            <a:endParaRPr lang="fr-FR" sz="2400" dirty="0">
              <a:solidFill>
                <a:schemeClr val="bg1"/>
              </a:solidFill>
            </a:endParaRPr>
          </a:p>
        </p:txBody>
      </p:sp>
      <p:sp>
        <p:nvSpPr>
          <p:cNvPr id="7" name="ZoneTexte 6"/>
          <p:cNvSpPr txBox="1"/>
          <p:nvPr/>
        </p:nvSpPr>
        <p:spPr>
          <a:xfrm>
            <a:off x="508587" y="3207682"/>
            <a:ext cx="2047189" cy="830997"/>
          </a:xfrm>
          <a:prstGeom prst="rect">
            <a:avLst/>
          </a:prstGeom>
          <a:noFill/>
        </p:spPr>
        <p:txBody>
          <a:bodyPr wrap="square" rtlCol="0">
            <a:spAutoFit/>
          </a:bodyPr>
          <a:lstStyle/>
          <a:p>
            <a:r>
              <a:rPr lang="fr-CA" sz="2400" b="1" dirty="0">
                <a:solidFill>
                  <a:schemeClr val="bg1"/>
                </a:solidFill>
              </a:rPr>
              <a:t>Valeurs implicites</a:t>
            </a:r>
            <a:endParaRPr lang="fr-FR" sz="2400" dirty="0">
              <a:solidFill>
                <a:schemeClr val="bg1"/>
              </a:solidFill>
            </a:endParaRPr>
          </a:p>
        </p:txBody>
      </p:sp>
      <p:sp>
        <p:nvSpPr>
          <p:cNvPr id="8" name="ZoneTexte 7"/>
          <p:cNvSpPr txBox="1"/>
          <p:nvPr/>
        </p:nvSpPr>
        <p:spPr>
          <a:xfrm>
            <a:off x="2195736" y="3212976"/>
            <a:ext cx="2160240" cy="830997"/>
          </a:xfrm>
          <a:prstGeom prst="rect">
            <a:avLst/>
          </a:prstGeom>
          <a:noFill/>
        </p:spPr>
        <p:txBody>
          <a:bodyPr wrap="square" rtlCol="0">
            <a:spAutoFit/>
          </a:bodyPr>
          <a:lstStyle/>
          <a:p>
            <a:pPr lvl="0"/>
            <a:r>
              <a:rPr lang="fr-CA" sz="2400" b="1" dirty="0" smtClean="0">
                <a:solidFill>
                  <a:schemeClr val="bg1"/>
                </a:solidFill>
              </a:rPr>
              <a:t>Sens</a:t>
            </a:r>
          </a:p>
          <a:p>
            <a:pPr lvl="0"/>
            <a:r>
              <a:rPr lang="fr-CA" sz="2400" b="1" dirty="0" smtClean="0">
                <a:solidFill>
                  <a:srgbClr val="FF0000"/>
                </a:solidFill>
              </a:rPr>
              <a:t>Explicitation </a:t>
            </a:r>
            <a:endParaRPr lang="fr-CA" sz="2400" b="1" dirty="0">
              <a:solidFill>
                <a:srgbClr val="FF0000"/>
              </a:solidFill>
            </a:endParaRPr>
          </a:p>
        </p:txBody>
      </p:sp>
      <p:sp>
        <p:nvSpPr>
          <p:cNvPr id="9" name="ZoneTexte 8"/>
          <p:cNvSpPr txBox="1"/>
          <p:nvPr/>
        </p:nvSpPr>
        <p:spPr>
          <a:xfrm>
            <a:off x="4398451" y="2996952"/>
            <a:ext cx="2189773" cy="1569660"/>
          </a:xfrm>
          <a:prstGeom prst="rect">
            <a:avLst/>
          </a:prstGeom>
          <a:noFill/>
        </p:spPr>
        <p:txBody>
          <a:bodyPr wrap="square" rtlCol="0">
            <a:spAutoFit/>
          </a:bodyPr>
          <a:lstStyle/>
          <a:p>
            <a:pPr lvl="0"/>
            <a:r>
              <a:rPr lang="fr-CA" sz="2400" b="1" dirty="0">
                <a:solidFill>
                  <a:schemeClr val="bg1"/>
                </a:solidFill>
              </a:rPr>
              <a:t>Impacts court </a:t>
            </a:r>
            <a:r>
              <a:rPr lang="fr-CA" sz="2400" b="1" dirty="0" smtClean="0">
                <a:solidFill>
                  <a:schemeClr val="bg1"/>
                </a:solidFill>
              </a:rPr>
              <a:t>/ long </a:t>
            </a:r>
            <a:r>
              <a:rPr lang="fr-CA" sz="2400" b="1" dirty="0">
                <a:solidFill>
                  <a:schemeClr val="bg1"/>
                </a:solidFill>
              </a:rPr>
              <a:t>terme</a:t>
            </a:r>
          </a:p>
          <a:p>
            <a:endParaRPr lang="fr-FR" sz="2400" dirty="0">
              <a:solidFill>
                <a:schemeClr val="bg1"/>
              </a:solidFill>
            </a:endParaRPr>
          </a:p>
        </p:txBody>
      </p:sp>
      <p:sp>
        <p:nvSpPr>
          <p:cNvPr id="11" name="Espace réservé du texte 4"/>
          <p:cNvSpPr>
            <a:spLocks noGrp="1"/>
          </p:cNvSpPr>
          <p:nvPr>
            <p:ph type="body" sz="quarter" idx="13"/>
          </p:nvPr>
        </p:nvSpPr>
        <p:spPr>
          <a:xfrm>
            <a:off x="1835696" y="121926"/>
            <a:ext cx="4608512" cy="423109"/>
          </a:xfrm>
        </p:spPr>
        <p:txBody>
          <a:bodyPr/>
          <a:lstStyle/>
          <a:p>
            <a:r>
              <a:rPr lang="fr-FR" dirty="0" smtClean="0"/>
              <a:t>Ethique</a:t>
            </a:r>
            <a:endParaRPr lang="fr-FR" dirty="0"/>
          </a:p>
        </p:txBody>
      </p:sp>
    </p:spTree>
    <p:extLst>
      <p:ext uri="{BB962C8B-B14F-4D97-AF65-F5344CB8AC3E}">
        <p14:creationId xmlns:p14="http://schemas.microsoft.com/office/powerpoint/2010/main" val="2620772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611560" y="1196752"/>
            <a:ext cx="8352928" cy="4320480"/>
          </a:xfrm>
          <a:prstGeom prst="rect">
            <a:avLst/>
          </a:prstGeom>
        </p:spPr>
        <p:style>
          <a:lnRef idx="0">
            <a:scrgbClr r="0" g="0" b="0"/>
          </a:lnRef>
          <a:fillRef idx="1001">
            <a:schemeClr val="lt2"/>
          </a:fillRef>
          <a:effectRef idx="0">
            <a:scrgbClr r="0" g="0" b="0"/>
          </a:effectRef>
          <a:fontRef idx="major"/>
        </p:style>
        <p:txBody>
          <a:bodyPr vert="horz" lIns="91440" tIns="45720" rIns="91440" bIns="45720" rtlCol="0" anchor="ctr">
            <a:noAutofit/>
          </a:bodyPr>
          <a:lstStyle>
            <a:lvl1pPr marL="342900" indent="-342900" algn="l" defTabSz="914400" rtl="0" eaLnBrk="1" latinLnBrk="0" hangingPunct="1">
              <a:lnSpc>
                <a:spcPct val="150000"/>
              </a:lnSpc>
              <a:spcBef>
                <a:spcPct val="20000"/>
              </a:spcBef>
              <a:buFont typeface="Arial" pitchFamily="34" charset="0"/>
              <a:buChar char="•"/>
              <a:defRPr sz="1600" b="1" kern="1200">
                <a:solidFill>
                  <a:schemeClr val="tx1"/>
                </a:solidFill>
                <a:latin typeface="Arial" pitchFamily="34" charset="0"/>
                <a:ea typeface="+mn-ea"/>
                <a:cs typeface="Arial" pitchFamily="34" charset="0"/>
              </a:defRPr>
            </a:lvl1pPr>
            <a:lvl2pPr marL="457200" indent="0" algn="l" defTabSz="914400" rtl="0" eaLnBrk="1" latinLnBrk="0" hangingPunct="1">
              <a:lnSpc>
                <a:spcPct val="150000"/>
              </a:lnSpc>
              <a:spcBef>
                <a:spcPct val="20000"/>
              </a:spcBef>
              <a:buFont typeface="Arial" pitchFamily="34" charset="0"/>
              <a:buNone/>
              <a:defRPr sz="1400" kern="1200" baseline="0">
                <a:solidFill>
                  <a:srgbClr val="004D6F"/>
                </a:solidFill>
                <a:latin typeface="Arial" pitchFamily="34" charset="0"/>
                <a:ea typeface="+mn-ea"/>
                <a:cs typeface="Arial" pitchFamily="34" charset="0"/>
              </a:defRPr>
            </a:lvl2pPr>
            <a:lvl3pPr marL="914400" indent="0" algn="l" defTabSz="914400" rtl="0" eaLnBrk="1" latinLnBrk="0" hangingPunct="1">
              <a:lnSpc>
                <a:spcPct val="150000"/>
              </a:lnSpc>
              <a:spcBef>
                <a:spcPts val="2400"/>
              </a:spcBef>
              <a:buFont typeface="Arial" pitchFamily="34" charset="0"/>
              <a:buNone/>
              <a:defRPr sz="1800" kern="1200">
                <a:solidFill>
                  <a:srgbClr val="587F8E"/>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Bef>
                <a:spcPts val="0"/>
              </a:spcBef>
              <a:spcAft>
                <a:spcPts val="0"/>
              </a:spcAft>
              <a:buNone/>
            </a:pPr>
            <a:r>
              <a:rPr lang="fr-FR" altLang="fr-FR" sz="2400" dirty="0">
                <a:solidFill>
                  <a:srgbClr val="002060"/>
                </a:solidFill>
              </a:rPr>
              <a:t>Quelle  démarche pour l’ingénieur ?</a:t>
            </a:r>
          </a:p>
          <a:p>
            <a:pPr fontAlgn="auto">
              <a:lnSpc>
                <a:spcPct val="100000"/>
              </a:lnSpc>
              <a:spcBef>
                <a:spcPts val="0"/>
              </a:spcBef>
              <a:spcAft>
                <a:spcPts val="0"/>
              </a:spcAft>
            </a:pPr>
            <a:endParaRPr lang="fr-FR" altLang="fr-FR" sz="2400" dirty="0" smtClean="0">
              <a:solidFill>
                <a:srgbClr val="002060"/>
              </a:solidFill>
              <a:latin typeface="+mn-lt"/>
            </a:endParaRPr>
          </a:p>
          <a:p>
            <a:pPr marL="457200" indent="-457200" algn="just" fontAlgn="auto">
              <a:lnSpc>
                <a:spcPct val="100000"/>
              </a:lnSpc>
              <a:spcBef>
                <a:spcPts val="0"/>
              </a:spcBef>
              <a:spcAft>
                <a:spcPts val="0"/>
              </a:spcAft>
              <a:defRPr/>
            </a:pPr>
            <a:r>
              <a:rPr lang="fr-FR" altLang="fr-FR" sz="2400" dirty="0" smtClean="0">
                <a:solidFill>
                  <a:srgbClr val="003366"/>
                </a:solidFill>
                <a:latin typeface="+mn-lt"/>
              </a:rPr>
              <a:t>une </a:t>
            </a:r>
            <a:r>
              <a:rPr lang="fr-FR" altLang="fr-FR" sz="2400" dirty="0" smtClean="0">
                <a:solidFill>
                  <a:srgbClr val="FF0000"/>
                </a:solidFill>
                <a:latin typeface="+mn-lt"/>
              </a:rPr>
              <a:t>réflexion </a:t>
            </a:r>
            <a:r>
              <a:rPr lang="fr-FR" altLang="fr-FR" sz="2400" u="sng" dirty="0" smtClean="0">
                <a:solidFill>
                  <a:srgbClr val="FF0000"/>
                </a:solidFill>
                <a:latin typeface="+mn-lt"/>
              </a:rPr>
              <a:t>critique</a:t>
            </a:r>
            <a:r>
              <a:rPr lang="fr-FR" altLang="fr-FR" sz="2400" dirty="0" smtClean="0">
                <a:solidFill>
                  <a:srgbClr val="FF0000"/>
                </a:solidFill>
                <a:latin typeface="+mn-lt"/>
              </a:rPr>
              <a:t> </a:t>
            </a:r>
            <a:r>
              <a:rPr lang="fr-FR" altLang="fr-FR" sz="2400" dirty="0" smtClean="0">
                <a:solidFill>
                  <a:srgbClr val="003366"/>
                </a:solidFill>
                <a:latin typeface="+mn-lt"/>
              </a:rPr>
              <a:t>sur la société (recul historique) </a:t>
            </a:r>
          </a:p>
          <a:p>
            <a:pPr lvl="1" algn="just" fontAlgn="auto">
              <a:lnSpc>
                <a:spcPct val="100000"/>
              </a:lnSpc>
              <a:spcBef>
                <a:spcPts val="0"/>
              </a:spcBef>
              <a:spcAft>
                <a:spcPts val="0"/>
              </a:spcAft>
              <a:defRPr/>
            </a:pPr>
            <a:r>
              <a:rPr lang="fr-FR" altLang="fr-FR" sz="2400" dirty="0" smtClean="0">
                <a:solidFill>
                  <a:srgbClr val="003366"/>
                </a:solidFill>
                <a:latin typeface="+mn-lt"/>
              </a:rPr>
              <a:t>	1. </a:t>
            </a:r>
            <a:r>
              <a:rPr lang="fr-FR" altLang="fr-FR" sz="2400" i="1" dirty="0" smtClean="0">
                <a:solidFill>
                  <a:srgbClr val="003366"/>
                </a:solidFill>
                <a:latin typeface="+mn-lt"/>
              </a:rPr>
              <a:t>D’où cela vient-il?</a:t>
            </a:r>
          </a:p>
          <a:p>
            <a:pPr fontAlgn="auto">
              <a:lnSpc>
                <a:spcPct val="100000"/>
              </a:lnSpc>
              <a:spcBef>
                <a:spcPts val="0"/>
              </a:spcBef>
              <a:spcAft>
                <a:spcPts val="0"/>
              </a:spcAft>
              <a:defRPr/>
            </a:pPr>
            <a:endParaRPr lang="fr-FR" altLang="fr-FR" sz="2400" dirty="0" smtClean="0">
              <a:solidFill>
                <a:srgbClr val="003366"/>
              </a:solidFill>
              <a:latin typeface="+mn-lt"/>
            </a:endParaRPr>
          </a:p>
          <a:p>
            <a:pPr marL="457200" indent="-457200" algn="just" fontAlgn="auto">
              <a:lnSpc>
                <a:spcPct val="100000"/>
              </a:lnSpc>
              <a:spcBef>
                <a:spcPts val="0"/>
              </a:spcBef>
              <a:spcAft>
                <a:spcPts val="0"/>
              </a:spcAft>
              <a:defRPr/>
            </a:pPr>
            <a:r>
              <a:rPr lang="fr-FR" altLang="fr-FR" sz="2400" dirty="0" smtClean="0">
                <a:solidFill>
                  <a:srgbClr val="003366"/>
                </a:solidFill>
                <a:latin typeface="+mn-lt"/>
              </a:rPr>
              <a:t>une </a:t>
            </a:r>
            <a:r>
              <a:rPr lang="fr-FR" altLang="fr-FR" sz="2400" dirty="0" smtClean="0">
                <a:solidFill>
                  <a:srgbClr val="FF0000"/>
                </a:solidFill>
                <a:latin typeface="+mn-lt"/>
              </a:rPr>
              <a:t>réflexion sur le </a:t>
            </a:r>
            <a:r>
              <a:rPr lang="fr-FR" altLang="fr-FR" sz="2400" u="sng" dirty="0" smtClean="0">
                <a:solidFill>
                  <a:srgbClr val="FF0000"/>
                </a:solidFill>
                <a:latin typeface="+mn-lt"/>
              </a:rPr>
              <a:t>sens</a:t>
            </a:r>
            <a:r>
              <a:rPr lang="fr-FR" altLang="fr-FR" sz="2400" dirty="0" smtClean="0">
                <a:solidFill>
                  <a:srgbClr val="003366"/>
                </a:solidFill>
                <a:latin typeface="+mn-lt"/>
              </a:rPr>
              <a:t> </a:t>
            </a:r>
            <a:r>
              <a:rPr lang="fr-FR" altLang="fr-FR" sz="2400" dirty="0">
                <a:solidFill>
                  <a:srgbClr val="003366"/>
                </a:solidFill>
                <a:latin typeface="+mn-lt"/>
              </a:rPr>
              <a:t>-</a:t>
            </a:r>
            <a:r>
              <a:rPr lang="fr-FR" altLang="fr-FR" sz="2400" dirty="0" smtClean="0">
                <a:solidFill>
                  <a:srgbClr val="003366"/>
                </a:solidFill>
                <a:latin typeface="+mn-lt"/>
              </a:rPr>
              <a:t> </a:t>
            </a:r>
            <a:r>
              <a:rPr lang="fr-FR" altLang="fr-FR" sz="2400" dirty="0">
                <a:solidFill>
                  <a:srgbClr val="003366"/>
                </a:solidFill>
                <a:latin typeface="+mn-lt"/>
              </a:rPr>
              <a:t>réflexion tournée vers le </a:t>
            </a:r>
            <a:r>
              <a:rPr lang="fr-FR" altLang="fr-FR" sz="2400" dirty="0">
                <a:solidFill>
                  <a:srgbClr val="FF0000"/>
                </a:solidFill>
                <a:latin typeface="+mn-lt"/>
              </a:rPr>
              <a:t>bonheur?</a:t>
            </a:r>
          </a:p>
          <a:p>
            <a:pPr lvl="1" algn="just" fontAlgn="auto">
              <a:lnSpc>
                <a:spcPct val="100000"/>
              </a:lnSpc>
              <a:spcBef>
                <a:spcPts val="0"/>
              </a:spcBef>
              <a:spcAft>
                <a:spcPts val="0"/>
              </a:spcAft>
              <a:defRPr/>
            </a:pPr>
            <a:r>
              <a:rPr lang="fr-FR" altLang="fr-FR" sz="2400" dirty="0" smtClean="0">
                <a:solidFill>
                  <a:srgbClr val="003366"/>
                </a:solidFill>
                <a:latin typeface="+mn-lt"/>
              </a:rPr>
              <a:t>	2. </a:t>
            </a:r>
            <a:r>
              <a:rPr lang="fr-FR" altLang="fr-FR" sz="2400" i="1" dirty="0" smtClean="0">
                <a:solidFill>
                  <a:srgbClr val="003366"/>
                </a:solidFill>
                <a:latin typeface="+mn-lt"/>
              </a:rPr>
              <a:t>A quoi cela sert-il?</a:t>
            </a:r>
          </a:p>
          <a:p>
            <a:pPr marL="457200" indent="-457200" algn="just" fontAlgn="auto">
              <a:lnSpc>
                <a:spcPct val="100000"/>
              </a:lnSpc>
              <a:spcBef>
                <a:spcPts val="0"/>
              </a:spcBef>
              <a:spcAft>
                <a:spcPts val="0"/>
              </a:spcAft>
              <a:defRPr/>
            </a:pPr>
            <a:endParaRPr lang="fr-FR" altLang="fr-FR" sz="2400" dirty="0" smtClean="0">
              <a:solidFill>
                <a:srgbClr val="003366"/>
              </a:solidFill>
              <a:latin typeface="+mn-lt"/>
            </a:endParaRPr>
          </a:p>
          <a:p>
            <a:pPr marL="457200" indent="-457200" algn="just" fontAlgn="auto">
              <a:lnSpc>
                <a:spcPct val="100000"/>
              </a:lnSpc>
              <a:spcBef>
                <a:spcPts val="0"/>
              </a:spcBef>
              <a:spcAft>
                <a:spcPts val="0"/>
              </a:spcAft>
              <a:defRPr/>
            </a:pPr>
            <a:r>
              <a:rPr lang="fr-FR" altLang="fr-FR" sz="2400" dirty="0" smtClean="0">
                <a:solidFill>
                  <a:srgbClr val="003366"/>
                </a:solidFill>
                <a:latin typeface="+mn-lt"/>
              </a:rPr>
              <a:t>une </a:t>
            </a:r>
            <a:r>
              <a:rPr lang="fr-FR" altLang="fr-FR" sz="2400" dirty="0" smtClean="0">
                <a:solidFill>
                  <a:srgbClr val="FF0000"/>
                </a:solidFill>
                <a:latin typeface="+mn-lt"/>
              </a:rPr>
              <a:t>réflexion sur les</a:t>
            </a:r>
            <a:r>
              <a:rPr lang="fr-FR" altLang="fr-FR" sz="2400" dirty="0" smtClean="0">
                <a:solidFill>
                  <a:srgbClr val="003366"/>
                </a:solidFill>
                <a:latin typeface="+mn-lt"/>
              </a:rPr>
              <a:t> </a:t>
            </a:r>
            <a:r>
              <a:rPr lang="fr-FR" altLang="fr-FR" sz="2400" u="sng" dirty="0" smtClean="0">
                <a:solidFill>
                  <a:srgbClr val="FF0000"/>
                </a:solidFill>
                <a:latin typeface="+mn-lt"/>
              </a:rPr>
              <a:t>finalités et impacts</a:t>
            </a:r>
            <a:r>
              <a:rPr lang="fr-FR" altLang="fr-FR" sz="2400" dirty="0" smtClean="0">
                <a:solidFill>
                  <a:srgbClr val="003366"/>
                </a:solidFill>
                <a:latin typeface="+mn-lt"/>
              </a:rPr>
              <a:t> des objets produits</a:t>
            </a:r>
          </a:p>
          <a:p>
            <a:pPr marL="0" indent="0" algn="just" fontAlgn="auto">
              <a:lnSpc>
                <a:spcPct val="100000"/>
              </a:lnSpc>
              <a:spcBef>
                <a:spcPts val="0"/>
              </a:spcBef>
              <a:spcAft>
                <a:spcPts val="0"/>
              </a:spcAft>
              <a:buNone/>
              <a:defRPr/>
            </a:pPr>
            <a:r>
              <a:rPr lang="fr-FR" altLang="fr-FR" sz="2400" b="0" dirty="0">
                <a:solidFill>
                  <a:srgbClr val="003366"/>
                </a:solidFill>
                <a:latin typeface="+mn-lt"/>
              </a:rPr>
              <a:t>	</a:t>
            </a:r>
            <a:r>
              <a:rPr lang="fr-FR" altLang="fr-FR" sz="2400" b="0" dirty="0" smtClean="0">
                <a:solidFill>
                  <a:srgbClr val="002060"/>
                </a:solidFill>
                <a:latin typeface="+mn-lt"/>
              </a:rPr>
              <a:t>3. </a:t>
            </a:r>
            <a:r>
              <a:rPr lang="fr-FR" altLang="fr-FR" sz="2400" b="0" i="1" dirty="0" smtClean="0">
                <a:solidFill>
                  <a:srgbClr val="002060"/>
                </a:solidFill>
                <a:latin typeface="+mn-lt"/>
              </a:rPr>
              <a:t>Où cela va-t-il?</a:t>
            </a:r>
          </a:p>
        </p:txBody>
      </p:sp>
      <p:sp>
        <p:nvSpPr>
          <p:cNvPr id="6" name="Flèche droite 5"/>
          <p:cNvSpPr/>
          <p:nvPr/>
        </p:nvSpPr>
        <p:spPr>
          <a:xfrm>
            <a:off x="683568" y="5733256"/>
            <a:ext cx="1666528" cy="7920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 name="ZoneTexte 6"/>
          <p:cNvSpPr txBox="1"/>
          <p:nvPr/>
        </p:nvSpPr>
        <p:spPr>
          <a:xfrm>
            <a:off x="2483768" y="5734417"/>
            <a:ext cx="6480720" cy="461665"/>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fr-FR" altLang="fr-FR" sz="2400" dirty="0">
                <a:solidFill>
                  <a:srgbClr val="FF0000"/>
                </a:solidFill>
              </a:rPr>
              <a:t>Une démarche </a:t>
            </a:r>
            <a:r>
              <a:rPr lang="fr-FR" altLang="fr-FR" sz="2400" b="1" dirty="0" smtClean="0">
                <a:solidFill>
                  <a:srgbClr val="FF0000"/>
                </a:solidFill>
              </a:rPr>
              <a:t>COLLECTIVE</a:t>
            </a:r>
            <a:r>
              <a:rPr lang="fr-FR" altLang="fr-FR" sz="2400" dirty="0" smtClean="0">
                <a:solidFill>
                  <a:srgbClr val="FF0000"/>
                </a:solidFill>
              </a:rPr>
              <a:t> </a:t>
            </a:r>
            <a:r>
              <a:rPr lang="fr-FR" altLang="fr-FR" sz="2400" b="1" u="sng" dirty="0">
                <a:solidFill>
                  <a:srgbClr val="FF0000"/>
                </a:solidFill>
              </a:rPr>
              <a:t>et</a:t>
            </a:r>
            <a:r>
              <a:rPr lang="fr-FR" altLang="fr-FR" sz="2400" dirty="0">
                <a:solidFill>
                  <a:srgbClr val="FF0000"/>
                </a:solidFill>
              </a:rPr>
              <a:t> individuelle</a:t>
            </a:r>
            <a:endParaRPr lang="fr-FR" sz="2400" dirty="0"/>
          </a:p>
        </p:txBody>
      </p:sp>
      <p:sp>
        <p:nvSpPr>
          <p:cNvPr id="8" name="Espace réservé du texte 4"/>
          <p:cNvSpPr>
            <a:spLocks noGrp="1"/>
          </p:cNvSpPr>
          <p:nvPr>
            <p:ph type="body" sz="quarter" idx="13"/>
          </p:nvPr>
        </p:nvSpPr>
        <p:spPr>
          <a:xfrm>
            <a:off x="1835696" y="121926"/>
            <a:ext cx="4608512" cy="423109"/>
          </a:xfrm>
        </p:spPr>
        <p:txBody>
          <a:bodyPr/>
          <a:lstStyle/>
          <a:p>
            <a:r>
              <a:rPr lang="fr-FR" dirty="0" smtClean="0"/>
              <a:t>Ethique</a:t>
            </a:r>
            <a:endParaRPr lang="fr-FR" dirty="0"/>
          </a:p>
        </p:txBody>
      </p:sp>
    </p:spTree>
    <p:extLst>
      <p:ext uri="{BB962C8B-B14F-4D97-AF65-F5344CB8AC3E}">
        <p14:creationId xmlns:p14="http://schemas.microsoft.com/office/powerpoint/2010/main" val="400973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Institution">
  <a:themeElements>
    <a:clrScheme name="Charte INSA">
      <a:dk1>
        <a:srgbClr val="4F4D50"/>
      </a:dk1>
      <a:lt1>
        <a:sysClr val="window" lastClr="FFFFFF"/>
      </a:lt1>
      <a:dk2>
        <a:srgbClr val="E42618"/>
      </a:dk2>
      <a:lt2>
        <a:srgbClr val="EEECE1"/>
      </a:lt2>
      <a:accent1>
        <a:srgbClr val="E29100"/>
      </a:accent1>
      <a:accent2>
        <a:srgbClr val="004D6F"/>
      </a:accent2>
      <a:accent3>
        <a:srgbClr val="9D1747"/>
      </a:accent3>
      <a:accent4>
        <a:srgbClr val="208998"/>
      </a:accent4>
      <a:accent5>
        <a:srgbClr val="866D5F"/>
      </a:accent5>
      <a:accent6>
        <a:srgbClr val="81989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3961</TotalTime>
  <Words>4840</Words>
  <Application>Microsoft Office PowerPoint</Application>
  <PresentationFormat>Affichage à l'écran (4:3)</PresentationFormat>
  <Paragraphs>353</Paragraphs>
  <Slides>36</Slides>
  <Notes>18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36</vt:i4>
      </vt:variant>
    </vt:vector>
  </HeadingPairs>
  <TitlesOfParts>
    <vt:vector size="40" baseType="lpstr">
      <vt:lpstr>Arial</vt:lpstr>
      <vt:lpstr>Calibri</vt:lpstr>
      <vt:lpstr>Tahoma</vt:lpstr>
      <vt:lpstr>Institution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technique est-elle neutre?</vt:lpstr>
      <vt:lpstr>La technique est-elle neutre?</vt:lpstr>
      <vt:lpstr>La technique est-elle neutre?</vt:lpstr>
      <vt:lpstr>La technique est-elle neutre?</vt:lpstr>
      <vt:lpstr>La technique est-elle neutre?</vt:lpstr>
      <vt:lpstr>La technique est-elle neutre?</vt:lpstr>
      <vt:lpstr>La technique est-elle neutre?</vt:lpstr>
      <vt:lpstr>La technique est-elle neutre?</vt:lpstr>
      <vt:lpstr>La technique est-elle neutre?</vt:lpstr>
      <vt:lpstr>La technique est-elle neutre?</vt:lpstr>
      <vt:lpstr>La technique est-elle neutre?</vt:lpstr>
      <vt:lpstr>La technique est-elle neutre?</vt:lpstr>
      <vt:lpstr>La technique est-elle neutre?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technique est-elle neutre?</vt:lpstr>
      <vt:lpstr>La technique est-elle neutre?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Seb</dc:creator>
  <cp:lastModifiedBy>Beatrice Jalenques-Vigouroux</cp:lastModifiedBy>
  <cp:revision>288</cp:revision>
  <dcterms:created xsi:type="dcterms:W3CDTF">2012-05-04T07:41:45Z</dcterms:created>
  <dcterms:modified xsi:type="dcterms:W3CDTF">2020-12-01T08:51:14Z</dcterms:modified>
</cp:coreProperties>
</file>