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34"/>
  </p:notesMasterIdLst>
  <p:handoutMasterIdLst>
    <p:handoutMasterId r:id="rId35"/>
  </p:handoutMasterIdLst>
  <p:sldIdLst>
    <p:sldId id="933" r:id="rId2"/>
    <p:sldId id="934" r:id="rId3"/>
    <p:sldId id="961" r:id="rId4"/>
    <p:sldId id="905" r:id="rId5"/>
    <p:sldId id="1006" r:id="rId6"/>
    <p:sldId id="1007" r:id="rId7"/>
    <p:sldId id="982" r:id="rId8"/>
    <p:sldId id="983" r:id="rId9"/>
    <p:sldId id="984" r:id="rId10"/>
    <p:sldId id="985" r:id="rId11"/>
    <p:sldId id="986" r:id="rId12"/>
    <p:sldId id="987" r:id="rId13"/>
    <p:sldId id="936" r:id="rId14"/>
    <p:sldId id="937" r:id="rId15"/>
    <p:sldId id="1003" r:id="rId16"/>
    <p:sldId id="938" r:id="rId17"/>
    <p:sldId id="1004" r:id="rId18"/>
    <p:sldId id="1002" r:id="rId19"/>
    <p:sldId id="1009" r:id="rId20"/>
    <p:sldId id="1008" r:id="rId21"/>
    <p:sldId id="990" r:id="rId22"/>
    <p:sldId id="1005" r:id="rId23"/>
    <p:sldId id="1011" r:id="rId24"/>
    <p:sldId id="998" r:id="rId25"/>
    <p:sldId id="1015" r:id="rId26"/>
    <p:sldId id="952" r:id="rId27"/>
    <p:sldId id="954" r:id="rId28"/>
    <p:sldId id="1012" r:id="rId29"/>
    <p:sldId id="955" r:id="rId30"/>
    <p:sldId id="1014" r:id="rId31"/>
    <p:sldId id="1013" r:id="rId32"/>
    <p:sldId id="704" r:id="rId33"/>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9900"/>
    <a:srgbClr val="FF0000"/>
    <a:srgbClr val="FF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69034" autoAdjust="0"/>
  </p:normalViewPr>
  <p:slideViewPr>
    <p:cSldViewPr>
      <p:cViewPr varScale="1">
        <p:scale>
          <a:sx n="72" d="100"/>
          <a:sy n="72" d="100"/>
        </p:scale>
        <p:origin x="1109" y="43"/>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9510"/>
    </p:cViewPr>
  </p:sorterViewPr>
  <p:notesViewPr>
    <p:cSldViewPr>
      <p:cViewPr varScale="1">
        <p:scale>
          <a:sx n="57" d="100"/>
          <a:sy n="57" d="100"/>
        </p:scale>
        <p:origin x="-2520"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7.xml"/><Relationship Id="rId1"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DEBCA-B097-472F-AFA8-B003CB317D4F}" type="doc">
      <dgm:prSet loTypeId="urn:microsoft.com/office/officeart/2005/8/layout/chart3" loCatId="cycle" qsTypeId="urn:microsoft.com/office/officeart/2005/8/quickstyle/simple1" qsCatId="simple" csTypeId="urn:microsoft.com/office/officeart/2005/8/colors/accent1_2" csCatId="accent1" phldr="1"/>
      <dgm:spPr/>
    </dgm:pt>
    <dgm:pt modelId="{07969AF5-C22A-478D-866F-742921371346}">
      <dgm:prSet phldrT="[Texte]" custT="1">
        <dgm:style>
          <a:lnRef idx="0">
            <a:scrgbClr r="0" g="0" b="0"/>
          </a:lnRef>
          <a:fillRef idx="0">
            <a:scrgbClr r="0" g="0" b="0"/>
          </a:fillRef>
          <a:effectRef idx="0">
            <a:scrgbClr r="0" g="0" b="0"/>
          </a:effectRef>
          <a:fontRef idx="minor">
            <a:schemeClr val="lt1"/>
          </a:fontRef>
        </dgm:style>
      </dgm:prSet>
      <dgm:spPr>
        <a:solidFill>
          <a:schemeClr val="accent4">
            <a:alpha val="50000"/>
          </a:schemeClr>
        </a:solidFill>
        <a:ln>
          <a:noFill/>
        </a:ln>
      </dgm:spPr>
      <dgm:t>
        <a:bodyPr/>
        <a:lstStyle/>
        <a:p>
          <a:r>
            <a:rPr lang="fr-FR" altLang="fr-FR" sz="2400" dirty="0" smtClean="0">
              <a:solidFill>
                <a:srgbClr val="003366"/>
              </a:solidFill>
              <a:latin typeface="+mn-lt"/>
            </a:rPr>
            <a:t>une </a:t>
          </a:r>
          <a:r>
            <a:rPr lang="fr-FR" altLang="fr-FR" sz="2400" dirty="0" smtClean="0">
              <a:solidFill>
                <a:srgbClr val="FF0000"/>
              </a:solidFill>
              <a:latin typeface="+mn-lt"/>
            </a:rPr>
            <a:t>réflexion sur le sens</a:t>
          </a:r>
        </a:p>
        <a:p>
          <a:r>
            <a:rPr lang="fr-FR" altLang="fr-FR" sz="2800" b="1" i="1" dirty="0" smtClean="0">
              <a:solidFill>
                <a:srgbClr val="003366"/>
              </a:solidFill>
              <a:latin typeface="+mn-lt"/>
            </a:rPr>
            <a:t>A quoi cela sert-il? </a:t>
          </a:r>
        </a:p>
        <a:p>
          <a:r>
            <a:rPr lang="fr-FR" altLang="fr-FR" sz="2000" i="1" u="sng" dirty="0" smtClean="0">
              <a:solidFill>
                <a:srgbClr val="003366"/>
              </a:solidFill>
              <a:latin typeface="+mn-lt"/>
            </a:rPr>
            <a:t>local</a:t>
          </a:r>
          <a:endParaRPr lang="fr-FR" sz="1700" dirty="0"/>
        </a:p>
      </dgm:t>
    </dgm:pt>
    <dgm:pt modelId="{E25E0F53-DC9D-4336-9291-77E12DA5D627}" type="parTrans" cxnId="{87A2BAA3-C140-4E4F-8D59-CBB7B0AEF6AD}">
      <dgm:prSet/>
      <dgm:spPr/>
      <dgm:t>
        <a:bodyPr/>
        <a:lstStyle/>
        <a:p>
          <a:endParaRPr lang="fr-FR"/>
        </a:p>
      </dgm:t>
    </dgm:pt>
    <dgm:pt modelId="{B4445937-11EC-4F58-A4B2-ABA62B1F01B1}" type="sibTrans" cxnId="{87A2BAA3-C140-4E4F-8D59-CBB7B0AEF6AD}">
      <dgm:prSet/>
      <dgm:spPr/>
      <dgm:t>
        <a:bodyPr/>
        <a:lstStyle/>
        <a:p>
          <a:endParaRPr lang="fr-FR"/>
        </a:p>
      </dgm:t>
    </dgm:pt>
    <dgm:pt modelId="{DB0896B8-D8AB-4CD9-A4F6-B418E9512FF9}">
      <dgm:prSet phldrT="[Texte]" custT="1">
        <dgm:style>
          <a:lnRef idx="0">
            <a:scrgbClr r="0" g="0" b="0"/>
          </a:lnRef>
          <a:fillRef idx="0">
            <a:scrgbClr r="0" g="0" b="0"/>
          </a:fillRef>
          <a:effectRef idx="0">
            <a:scrgbClr r="0" g="0" b="0"/>
          </a:effectRef>
          <a:fontRef idx="minor">
            <a:schemeClr val="lt1"/>
          </a:fontRef>
        </dgm:style>
      </dgm:prSet>
      <dgm:spPr>
        <a:solidFill>
          <a:schemeClr val="accent4">
            <a:alpha val="50000"/>
          </a:schemeClr>
        </a:solidFill>
        <a:ln>
          <a:noFill/>
        </a:ln>
      </dgm:spPr>
      <dgm:t>
        <a:bodyPr/>
        <a:lstStyle/>
        <a:p>
          <a:r>
            <a:rPr lang="fr-FR" altLang="fr-FR" sz="2400" dirty="0" smtClean="0">
              <a:solidFill>
                <a:srgbClr val="003366"/>
              </a:solidFill>
              <a:latin typeface="+mn-lt"/>
            </a:rPr>
            <a:t>une </a:t>
          </a:r>
          <a:r>
            <a:rPr lang="fr-FR" altLang="fr-FR" sz="2400" dirty="0" smtClean="0">
              <a:solidFill>
                <a:srgbClr val="FF0000"/>
              </a:solidFill>
              <a:latin typeface="+mn-lt"/>
            </a:rPr>
            <a:t>réflexion sur les</a:t>
          </a:r>
          <a:r>
            <a:rPr lang="fr-FR" altLang="fr-FR" sz="2400" dirty="0" smtClean="0">
              <a:solidFill>
                <a:srgbClr val="003366"/>
              </a:solidFill>
              <a:latin typeface="+mn-lt"/>
            </a:rPr>
            <a:t> </a:t>
          </a:r>
          <a:r>
            <a:rPr lang="fr-FR" altLang="fr-FR" sz="2400" dirty="0" smtClean="0">
              <a:solidFill>
                <a:srgbClr val="FF0000"/>
              </a:solidFill>
              <a:latin typeface="+mn-lt"/>
            </a:rPr>
            <a:t>finalités et impacts</a:t>
          </a:r>
          <a:endParaRPr lang="fr-FR" altLang="fr-FR" sz="1800" dirty="0" smtClean="0">
            <a:solidFill>
              <a:srgbClr val="003366"/>
            </a:solidFill>
            <a:latin typeface="+mn-lt"/>
          </a:endParaRPr>
        </a:p>
        <a:p>
          <a:r>
            <a:rPr lang="fr-FR" altLang="fr-FR" sz="2800" b="1" i="1" dirty="0" smtClean="0">
              <a:solidFill>
                <a:srgbClr val="002060"/>
              </a:solidFill>
              <a:latin typeface="+mn-lt"/>
            </a:rPr>
            <a:t>Où cela va-t-il?</a:t>
          </a:r>
        </a:p>
        <a:p>
          <a:r>
            <a:rPr lang="fr-FR" altLang="fr-FR" sz="1700" b="0" i="1" dirty="0" smtClean="0">
              <a:solidFill>
                <a:srgbClr val="002060"/>
              </a:solidFill>
              <a:latin typeface="+mn-lt"/>
            </a:rPr>
            <a:t> </a:t>
          </a:r>
          <a:r>
            <a:rPr lang="fr-FR" altLang="fr-FR" sz="2000" b="0" i="1" u="sng" dirty="0" smtClean="0">
              <a:solidFill>
                <a:srgbClr val="003366"/>
              </a:solidFill>
            </a:rPr>
            <a:t>global</a:t>
          </a:r>
          <a:endParaRPr lang="fr-FR" sz="1700" dirty="0"/>
        </a:p>
      </dgm:t>
    </dgm:pt>
    <dgm:pt modelId="{B9791475-DAFF-43E9-AD54-836137320816}" type="parTrans" cxnId="{9EA0D11A-EA5E-4861-A958-D5526836BCE4}">
      <dgm:prSet/>
      <dgm:spPr/>
      <dgm:t>
        <a:bodyPr/>
        <a:lstStyle/>
        <a:p>
          <a:endParaRPr lang="fr-FR"/>
        </a:p>
      </dgm:t>
    </dgm:pt>
    <dgm:pt modelId="{7338875C-D289-40AC-A76E-7B3D80D5AAD5}" type="sibTrans" cxnId="{9EA0D11A-EA5E-4861-A958-D5526836BCE4}">
      <dgm:prSet/>
      <dgm:spPr/>
      <dgm:t>
        <a:bodyPr/>
        <a:lstStyle/>
        <a:p>
          <a:endParaRPr lang="fr-FR"/>
        </a:p>
      </dgm:t>
    </dgm:pt>
    <dgm:pt modelId="{6207949D-E518-4E51-94FB-B664A0DE0F43}">
      <dgm:prSet phldrT="[Texte]" custT="1">
        <dgm:style>
          <a:lnRef idx="0">
            <a:scrgbClr r="0" g="0" b="0"/>
          </a:lnRef>
          <a:fillRef idx="0">
            <a:scrgbClr r="0" g="0" b="0"/>
          </a:fillRef>
          <a:effectRef idx="0">
            <a:scrgbClr r="0" g="0" b="0"/>
          </a:effectRef>
          <a:fontRef idx="minor">
            <a:schemeClr val="lt1"/>
          </a:fontRef>
        </dgm:style>
      </dgm:prSet>
      <dgm:spPr>
        <a:solidFill>
          <a:schemeClr val="accent4">
            <a:alpha val="50000"/>
          </a:schemeClr>
        </a:solidFill>
        <a:ln>
          <a:noFill/>
        </a:ln>
      </dgm:spPr>
      <dgm:t>
        <a:bodyPr/>
        <a:lstStyle/>
        <a:p>
          <a:r>
            <a:rPr lang="fr-FR" altLang="fr-FR" sz="2400" dirty="0" smtClean="0">
              <a:solidFill>
                <a:srgbClr val="003366"/>
              </a:solidFill>
              <a:latin typeface="+mn-lt"/>
            </a:rPr>
            <a:t>une </a:t>
          </a:r>
          <a:r>
            <a:rPr lang="fr-FR" altLang="fr-FR" sz="2400" dirty="0" smtClean="0">
              <a:solidFill>
                <a:srgbClr val="FF0000"/>
              </a:solidFill>
              <a:latin typeface="+mn-lt"/>
            </a:rPr>
            <a:t>réflexion critique </a:t>
          </a:r>
        </a:p>
        <a:p>
          <a:r>
            <a:rPr lang="fr-FR" altLang="fr-FR" sz="2800" b="1" i="1" dirty="0" smtClean="0">
              <a:solidFill>
                <a:srgbClr val="003366"/>
              </a:solidFill>
              <a:latin typeface="+mn-lt"/>
            </a:rPr>
            <a:t>D’où cela vient-il?</a:t>
          </a:r>
          <a:endParaRPr lang="fr-FR" sz="2800" b="1" dirty="0"/>
        </a:p>
      </dgm:t>
    </dgm:pt>
    <dgm:pt modelId="{A6DFDC0C-9EE4-4CEB-B30C-9BCEC9316BB9}" type="parTrans" cxnId="{D1EE681A-2D7E-4EB7-9F92-6B70E5FE4434}">
      <dgm:prSet/>
      <dgm:spPr/>
      <dgm:t>
        <a:bodyPr/>
        <a:lstStyle/>
        <a:p>
          <a:endParaRPr lang="fr-FR"/>
        </a:p>
      </dgm:t>
    </dgm:pt>
    <dgm:pt modelId="{14096B65-BD92-4144-B9E9-05F1BF71A305}" type="sibTrans" cxnId="{D1EE681A-2D7E-4EB7-9F92-6B70E5FE4434}">
      <dgm:prSet/>
      <dgm:spPr/>
      <dgm:t>
        <a:bodyPr/>
        <a:lstStyle/>
        <a:p>
          <a:endParaRPr lang="fr-FR"/>
        </a:p>
      </dgm:t>
    </dgm:pt>
    <dgm:pt modelId="{812CA40C-5ADD-4045-B2D9-2CFAE522F0C0}" type="pres">
      <dgm:prSet presAssocID="{63BDEBCA-B097-472F-AFA8-B003CB317D4F}" presName="compositeShape" presStyleCnt="0">
        <dgm:presLayoutVars>
          <dgm:chMax val="7"/>
          <dgm:dir/>
          <dgm:resizeHandles val="exact"/>
        </dgm:presLayoutVars>
      </dgm:prSet>
      <dgm:spPr/>
    </dgm:pt>
    <dgm:pt modelId="{9302289D-1365-4019-B3A4-F001C444D70E}" type="pres">
      <dgm:prSet presAssocID="{63BDEBCA-B097-472F-AFA8-B003CB317D4F}" presName="wedge1" presStyleLbl="node1" presStyleIdx="0" presStyleCnt="3"/>
      <dgm:spPr/>
      <dgm:t>
        <a:bodyPr/>
        <a:lstStyle/>
        <a:p>
          <a:endParaRPr lang="fr-FR"/>
        </a:p>
      </dgm:t>
    </dgm:pt>
    <dgm:pt modelId="{50333BC9-8C31-407D-B2CF-8312327938ED}" type="pres">
      <dgm:prSet presAssocID="{63BDEBCA-B097-472F-AFA8-B003CB317D4F}" presName="wedge1Tx" presStyleLbl="node1" presStyleIdx="0" presStyleCnt="3">
        <dgm:presLayoutVars>
          <dgm:chMax val="0"/>
          <dgm:chPref val="0"/>
          <dgm:bulletEnabled val="1"/>
        </dgm:presLayoutVars>
      </dgm:prSet>
      <dgm:spPr/>
      <dgm:t>
        <a:bodyPr/>
        <a:lstStyle/>
        <a:p>
          <a:endParaRPr lang="fr-FR"/>
        </a:p>
      </dgm:t>
    </dgm:pt>
    <dgm:pt modelId="{A0494C7A-7518-427D-BC36-2CB0AE90ACC4}" type="pres">
      <dgm:prSet presAssocID="{63BDEBCA-B097-472F-AFA8-B003CB317D4F}" presName="wedge2" presStyleLbl="node1" presStyleIdx="1" presStyleCnt="3" custLinFactNeighborX="2577" custLinFactNeighborY="1293"/>
      <dgm:spPr/>
      <dgm:t>
        <a:bodyPr/>
        <a:lstStyle/>
        <a:p>
          <a:endParaRPr lang="fr-FR"/>
        </a:p>
      </dgm:t>
    </dgm:pt>
    <dgm:pt modelId="{827A7B3F-903A-4FD9-A8FA-4066B0B95175}" type="pres">
      <dgm:prSet presAssocID="{63BDEBCA-B097-472F-AFA8-B003CB317D4F}" presName="wedge2Tx" presStyleLbl="node1" presStyleIdx="1" presStyleCnt="3">
        <dgm:presLayoutVars>
          <dgm:chMax val="0"/>
          <dgm:chPref val="0"/>
          <dgm:bulletEnabled val="1"/>
        </dgm:presLayoutVars>
      </dgm:prSet>
      <dgm:spPr/>
      <dgm:t>
        <a:bodyPr/>
        <a:lstStyle/>
        <a:p>
          <a:endParaRPr lang="fr-FR"/>
        </a:p>
      </dgm:t>
    </dgm:pt>
    <dgm:pt modelId="{570F39DC-AAB9-4178-A3E4-418A52627EE6}" type="pres">
      <dgm:prSet presAssocID="{63BDEBCA-B097-472F-AFA8-B003CB317D4F}" presName="wedge3" presStyleLbl="node1" presStyleIdx="2" presStyleCnt="3" custLinFactNeighborX="776" custLinFactNeighborY="-3969"/>
      <dgm:spPr/>
      <dgm:t>
        <a:bodyPr/>
        <a:lstStyle/>
        <a:p>
          <a:endParaRPr lang="fr-FR"/>
        </a:p>
      </dgm:t>
    </dgm:pt>
    <dgm:pt modelId="{ED5DA0FF-2E35-4B20-BA73-BB57B7171F3C}" type="pres">
      <dgm:prSet presAssocID="{63BDEBCA-B097-472F-AFA8-B003CB317D4F}" presName="wedge3Tx" presStyleLbl="node1" presStyleIdx="2" presStyleCnt="3">
        <dgm:presLayoutVars>
          <dgm:chMax val="0"/>
          <dgm:chPref val="0"/>
          <dgm:bulletEnabled val="1"/>
        </dgm:presLayoutVars>
      </dgm:prSet>
      <dgm:spPr/>
      <dgm:t>
        <a:bodyPr/>
        <a:lstStyle/>
        <a:p>
          <a:endParaRPr lang="fr-FR"/>
        </a:p>
      </dgm:t>
    </dgm:pt>
  </dgm:ptLst>
  <dgm:cxnLst>
    <dgm:cxn modelId="{8C241640-34AA-4923-8D26-11D88A083D97}" type="presOf" srcId="{6207949D-E518-4E51-94FB-B664A0DE0F43}" destId="{ED5DA0FF-2E35-4B20-BA73-BB57B7171F3C}" srcOrd="1" destOrd="0" presId="urn:microsoft.com/office/officeart/2005/8/layout/chart3"/>
    <dgm:cxn modelId="{0E897E00-D3E6-48A2-9170-0CD0B20F0E56}" type="presOf" srcId="{6207949D-E518-4E51-94FB-B664A0DE0F43}" destId="{570F39DC-AAB9-4178-A3E4-418A52627EE6}" srcOrd="0" destOrd="0" presId="urn:microsoft.com/office/officeart/2005/8/layout/chart3"/>
    <dgm:cxn modelId="{3353DE2F-5028-44F6-AC94-302B938B33A5}" type="presOf" srcId="{DB0896B8-D8AB-4CD9-A4F6-B418E9512FF9}" destId="{827A7B3F-903A-4FD9-A8FA-4066B0B95175}" srcOrd="1" destOrd="0" presId="urn:microsoft.com/office/officeart/2005/8/layout/chart3"/>
    <dgm:cxn modelId="{D1EE681A-2D7E-4EB7-9F92-6B70E5FE4434}" srcId="{63BDEBCA-B097-472F-AFA8-B003CB317D4F}" destId="{6207949D-E518-4E51-94FB-B664A0DE0F43}" srcOrd="2" destOrd="0" parTransId="{A6DFDC0C-9EE4-4CEB-B30C-9BCEC9316BB9}" sibTransId="{14096B65-BD92-4144-B9E9-05F1BF71A305}"/>
    <dgm:cxn modelId="{87A2BAA3-C140-4E4F-8D59-CBB7B0AEF6AD}" srcId="{63BDEBCA-B097-472F-AFA8-B003CB317D4F}" destId="{07969AF5-C22A-478D-866F-742921371346}" srcOrd="0" destOrd="0" parTransId="{E25E0F53-DC9D-4336-9291-77E12DA5D627}" sibTransId="{B4445937-11EC-4F58-A4B2-ABA62B1F01B1}"/>
    <dgm:cxn modelId="{62FF7A5A-A345-462B-804F-BAD4ECD4C698}" type="presOf" srcId="{07969AF5-C22A-478D-866F-742921371346}" destId="{50333BC9-8C31-407D-B2CF-8312327938ED}" srcOrd="1" destOrd="0" presId="urn:microsoft.com/office/officeart/2005/8/layout/chart3"/>
    <dgm:cxn modelId="{A5129A70-5D6E-4DE1-80AC-F46587710539}" type="presOf" srcId="{DB0896B8-D8AB-4CD9-A4F6-B418E9512FF9}" destId="{A0494C7A-7518-427D-BC36-2CB0AE90ACC4}" srcOrd="0" destOrd="0" presId="urn:microsoft.com/office/officeart/2005/8/layout/chart3"/>
    <dgm:cxn modelId="{9EA0D11A-EA5E-4861-A958-D5526836BCE4}" srcId="{63BDEBCA-B097-472F-AFA8-B003CB317D4F}" destId="{DB0896B8-D8AB-4CD9-A4F6-B418E9512FF9}" srcOrd="1" destOrd="0" parTransId="{B9791475-DAFF-43E9-AD54-836137320816}" sibTransId="{7338875C-D289-40AC-A76E-7B3D80D5AAD5}"/>
    <dgm:cxn modelId="{F6ADB84F-B8C9-4D2F-A696-00B64B6D27A3}" type="presOf" srcId="{07969AF5-C22A-478D-866F-742921371346}" destId="{9302289D-1365-4019-B3A4-F001C444D70E}" srcOrd="0" destOrd="0" presId="urn:microsoft.com/office/officeart/2005/8/layout/chart3"/>
    <dgm:cxn modelId="{46136259-5B77-4A68-BA7A-3D81EFAFC6CA}" type="presOf" srcId="{63BDEBCA-B097-472F-AFA8-B003CB317D4F}" destId="{812CA40C-5ADD-4045-B2D9-2CFAE522F0C0}" srcOrd="0" destOrd="0" presId="urn:microsoft.com/office/officeart/2005/8/layout/chart3"/>
    <dgm:cxn modelId="{BF341816-7CCA-41D8-A285-F24767CD7B66}" type="presParOf" srcId="{812CA40C-5ADD-4045-B2D9-2CFAE522F0C0}" destId="{9302289D-1365-4019-B3A4-F001C444D70E}" srcOrd="0" destOrd="0" presId="urn:microsoft.com/office/officeart/2005/8/layout/chart3"/>
    <dgm:cxn modelId="{0975B477-A2FD-48F9-A9D2-FC2360879CA8}" type="presParOf" srcId="{812CA40C-5ADD-4045-B2D9-2CFAE522F0C0}" destId="{50333BC9-8C31-407D-B2CF-8312327938ED}" srcOrd="1" destOrd="0" presId="urn:microsoft.com/office/officeart/2005/8/layout/chart3"/>
    <dgm:cxn modelId="{22581B9C-F69C-44E4-9980-652EF7FF41FB}" type="presParOf" srcId="{812CA40C-5ADD-4045-B2D9-2CFAE522F0C0}" destId="{A0494C7A-7518-427D-BC36-2CB0AE90ACC4}" srcOrd="2" destOrd="0" presId="urn:microsoft.com/office/officeart/2005/8/layout/chart3"/>
    <dgm:cxn modelId="{9A7EC379-EF6A-47B8-A168-DE713A57120A}" type="presParOf" srcId="{812CA40C-5ADD-4045-B2D9-2CFAE522F0C0}" destId="{827A7B3F-903A-4FD9-A8FA-4066B0B95175}" srcOrd="3" destOrd="0" presId="urn:microsoft.com/office/officeart/2005/8/layout/chart3"/>
    <dgm:cxn modelId="{08CBBDDE-C42E-43D8-969E-FD24FB52D56B}" type="presParOf" srcId="{812CA40C-5ADD-4045-B2D9-2CFAE522F0C0}" destId="{570F39DC-AAB9-4178-A3E4-418A52627EE6}" srcOrd="4" destOrd="0" presId="urn:microsoft.com/office/officeart/2005/8/layout/chart3"/>
    <dgm:cxn modelId="{E45FA4C3-1282-4875-9AA9-E90031649B3B}" type="presParOf" srcId="{812CA40C-5ADD-4045-B2D9-2CFAE522F0C0}" destId="{ED5DA0FF-2E35-4B20-BA73-BB57B7171F3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2289D-1365-4019-B3A4-F001C444D70E}">
      <dsp:nvSpPr>
        <dsp:cNvPr id="0" name=""/>
        <dsp:cNvSpPr/>
      </dsp:nvSpPr>
      <dsp:spPr>
        <a:xfrm>
          <a:off x="1514947" y="408285"/>
          <a:ext cx="5080884" cy="5080884"/>
        </a:xfrm>
        <a:prstGeom prst="pie">
          <a:avLst>
            <a:gd name="adj1" fmla="val 16200000"/>
            <a:gd name="adj2" fmla="val 1800000"/>
          </a:avLst>
        </a:prstGeom>
        <a:solidFill>
          <a:schemeClr val="accent4">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altLang="fr-FR" sz="2400" kern="1200" dirty="0" smtClean="0">
              <a:solidFill>
                <a:srgbClr val="003366"/>
              </a:solidFill>
              <a:latin typeface="+mn-lt"/>
            </a:rPr>
            <a:t>une </a:t>
          </a:r>
          <a:r>
            <a:rPr lang="fr-FR" altLang="fr-FR" sz="2400" kern="1200" dirty="0" smtClean="0">
              <a:solidFill>
                <a:srgbClr val="FF0000"/>
              </a:solidFill>
              <a:latin typeface="+mn-lt"/>
            </a:rPr>
            <a:t>réflexion sur le sens</a:t>
          </a:r>
        </a:p>
        <a:p>
          <a:pPr lvl="0" algn="ctr" defTabSz="1066800">
            <a:lnSpc>
              <a:spcPct val="90000"/>
            </a:lnSpc>
            <a:spcBef>
              <a:spcPct val="0"/>
            </a:spcBef>
            <a:spcAft>
              <a:spcPct val="35000"/>
            </a:spcAft>
          </a:pPr>
          <a:r>
            <a:rPr lang="fr-FR" altLang="fr-FR" sz="2800" b="1" i="1" kern="1200" dirty="0" smtClean="0">
              <a:solidFill>
                <a:srgbClr val="003366"/>
              </a:solidFill>
              <a:latin typeface="+mn-lt"/>
            </a:rPr>
            <a:t>A quoi cela sert-il? </a:t>
          </a:r>
        </a:p>
        <a:p>
          <a:pPr lvl="0" algn="ctr" defTabSz="1066800">
            <a:lnSpc>
              <a:spcPct val="90000"/>
            </a:lnSpc>
            <a:spcBef>
              <a:spcPct val="0"/>
            </a:spcBef>
            <a:spcAft>
              <a:spcPct val="35000"/>
            </a:spcAft>
          </a:pPr>
          <a:r>
            <a:rPr lang="fr-FR" altLang="fr-FR" sz="2000" i="1" u="sng" kern="1200" dirty="0" smtClean="0">
              <a:solidFill>
                <a:srgbClr val="003366"/>
              </a:solidFill>
              <a:latin typeface="+mn-lt"/>
            </a:rPr>
            <a:t>local</a:t>
          </a:r>
          <a:endParaRPr lang="fr-FR" sz="1700" kern="1200" dirty="0"/>
        </a:p>
      </dsp:txBody>
      <dsp:txXfrm>
        <a:off x="4277376" y="1345829"/>
        <a:ext cx="1723871" cy="1693628"/>
      </dsp:txXfrm>
    </dsp:sp>
    <dsp:sp modelId="{A0494C7A-7518-427D-BC36-2CB0AE90ACC4}">
      <dsp:nvSpPr>
        <dsp:cNvPr id="0" name=""/>
        <dsp:cNvSpPr/>
      </dsp:nvSpPr>
      <dsp:spPr>
        <a:xfrm>
          <a:off x="1383974" y="625197"/>
          <a:ext cx="5080884" cy="5080884"/>
        </a:xfrm>
        <a:prstGeom prst="pie">
          <a:avLst>
            <a:gd name="adj1" fmla="val 1800000"/>
            <a:gd name="adj2" fmla="val 9000000"/>
          </a:avLst>
        </a:prstGeom>
        <a:solidFill>
          <a:schemeClr val="accent4">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altLang="fr-FR" sz="2400" kern="1200" dirty="0" smtClean="0">
              <a:solidFill>
                <a:srgbClr val="003366"/>
              </a:solidFill>
              <a:latin typeface="+mn-lt"/>
            </a:rPr>
            <a:t>une </a:t>
          </a:r>
          <a:r>
            <a:rPr lang="fr-FR" altLang="fr-FR" sz="2400" kern="1200" dirty="0" smtClean="0">
              <a:solidFill>
                <a:srgbClr val="FF0000"/>
              </a:solidFill>
              <a:latin typeface="+mn-lt"/>
            </a:rPr>
            <a:t>réflexion sur les</a:t>
          </a:r>
          <a:r>
            <a:rPr lang="fr-FR" altLang="fr-FR" sz="2400" kern="1200" dirty="0" smtClean="0">
              <a:solidFill>
                <a:srgbClr val="003366"/>
              </a:solidFill>
              <a:latin typeface="+mn-lt"/>
            </a:rPr>
            <a:t> </a:t>
          </a:r>
          <a:r>
            <a:rPr lang="fr-FR" altLang="fr-FR" sz="2400" kern="1200" dirty="0" smtClean="0">
              <a:solidFill>
                <a:srgbClr val="FF0000"/>
              </a:solidFill>
              <a:latin typeface="+mn-lt"/>
            </a:rPr>
            <a:t>finalités et impacts</a:t>
          </a:r>
          <a:endParaRPr lang="fr-FR" altLang="fr-FR" sz="1800" kern="1200" dirty="0" smtClean="0">
            <a:solidFill>
              <a:srgbClr val="003366"/>
            </a:solidFill>
            <a:latin typeface="+mn-lt"/>
          </a:endParaRPr>
        </a:p>
        <a:p>
          <a:pPr lvl="0" algn="ctr" defTabSz="1066800">
            <a:lnSpc>
              <a:spcPct val="90000"/>
            </a:lnSpc>
            <a:spcBef>
              <a:spcPct val="0"/>
            </a:spcBef>
            <a:spcAft>
              <a:spcPct val="35000"/>
            </a:spcAft>
          </a:pPr>
          <a:r>
            <a:rPr lang="fr-FR" altLang="fr-FR" sz="2800" b="1" i="1" kern="1200" dirty="0" smtClean="0">
              <a:solidFill>
                <a:srgbClr val="002060"/>
              </a:solidFill>
              <a:latin typeface="+mn-lt"/>
            </a:rPr>
            <a:t>Où cela va-t-il?</a:t>
          </a:r>
        </a:p>
        <a:p>
          <a:pPr lvl="0" algn="ctr" defTabSz="1066800">
            <a:lnSpc>
              <a:spcPct val="90000"/>
            </a:lnSpc>
            <a:spcBef>
              <a:spcPct val="0"/>
            </a:spcBef>
            <a:spcAft>
              <a:spcPct val="35000"/>
            </a:spcAft>
          </a:pPr>
          <a:r>
            <a:rPr lang="fr-FR" altLang="fr-FR" sz="1700" b="0" i="1" kern="1200" dirty="0" smtClean="0">
              <a:solidFill>
                <a:srgbClr val="002060"/>
              </a:solidFill>
              <a:latin typeface="+mn-lt"/>
            </a:rPr>
            <a:t> </a:t>
          </a:r>
          <a:r>
            <a:rPr lang="fr-FR" altLang="fr-FR" sz="2000" b="0" i="1" u="sng" kern="1200" dirty="0" smtClean="0">
              <a:solidFill>
                <a:srgbClr val="003366"/>
              </a:solidFill>
            </a:rPr>
            <a:t>global</a:t>
          </a:r>
          <a:endParaRPr lang="fr-FR" sz="1700" kern="1200" dirty="0"/>
        </a:p>
      </dsp:txBody>
      <dsp:txXfrm>
        <a:off x="2775168" y="3830994"/>
        <a:ext cx="2298495" cy="1572654"/>
      </dsp:txXfrm>
    </dsp:sp>
    <dsp:sp modelId="{570F39DC-AAB9-4178-A3E4-418A52627EE6}">
      <dsp:nvSpPr>
        <dsp:cNvPr id="0" name=""/>
        <dsp:cNvSpPr/>
      </dsp:nvSpPr>
      <dsp:spPr>
        <a:xfrm>
          <a:off x="1292467" y="357841"/>
          <a:ext cx="5080884" cy="5080884"/>
        </a:xfrm>
        <a:prstGeom prst="pie">
          <a:avLst>
            <a:gd name="adj1" fmla="val 9000000"/>
            <a:gd name="adj2" fmla="val 16200000"/>
          </a:avLst>
        </a:prstGeom>
        <a:solidFill>
          <a:schemeClr val="accent4">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altLang="fr-FR" sz="2400" kern="1200" dirty="0" smtClean="0">
              <a:solidFill>
                <a:srgbClr val="003366"/>
              </a:solidFill>
              <a:latin typeface="+mn-lt"/>
            </a:rPr>
            <a:t>une </a:t>
          </a:r>
          <a:r>
            <a:rPr lang="fr-FR" altLang="fr-FR" sz="2400" kern="1200" dirty="0" smtClean="0">
              <a:solidFill>
                <a:srgbClr val="FF0000"/>
              </a:solidFill>
              <a:latin typeface="+mn-lt"/>
            </a:rPr>
            <a:t>réflexion critique </a:t>
          </a:r>
        </a:p>
        <a:p>
          <a:pPr lvl="0" algn="ctr" defTabSz="1066800">
            <a:lnSpc>
              <a:spcPct val="90000"/>
            </a:lnSpc>
            <a:spcBef>
              <a:spcPct val="0"/>
            </a:spcBef>
            <a:spcAft>
              <a:spcPct val="35000"/>
            </a:spcAft>
          </a:pPr>
          <a:r>
            <a:rPr lang="fr-FR" altLang="fr-FR" sz="2800" b="1" i="1" kern="1200" dirty="0" smtClean="0">
              <a:solidFill>
                <a:srgbClr val="003366"/>
              </a:solidFill>
              <a:latin typeface="+mn-lt"/>
            </a:rPr>
            <a:t>D’où cela vient-il?</a:t>
          </a:r>
          <a:endParaRPr lang="fr-FR" sz="2800" b="1" kern="1200" dirty="0"/>
        </a:p>
      </dsp:txBody>
      <dsp:txXfrm>
        <a:off x="1836848" y="1355872"/>
        <a:ext cx="1723871" cy="169362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86387272-C199-487E-8A64-BB2D02011F03}" type="datetimeFigureOut">
              <a:rPr lang="fr-FR" smtClean="0"/>
              <a:pPr/>
              <a:t>12/05/2021</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754C0F5A-A496-4126-9FD5-F847AD721683}" type="slidenum">
              <a:rPr lang="fr-FR" smtClean="0"/>
              <a:pPr/>
              <a:t>‹N°›</a:t>
            </a:fld>
            <a:endParaRPr lang="fr-FR"/>
          </a:p>
        </p:txBody>
      </p:sp>
    </p:spTree>
    <p:extLst>
      <p:ext uri="{BB962C8B-B14F-4D97-AF65-F5344CB8AC3E}">
        <p14:creationId xmlns:p14="http://schemas.microsoft.com/office/powerpoint/2010/main" val="2842053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pPr>
              <a:defRPr/>
            </a:pPr>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pPr>
              <a:defRPr/>
            </a:pPr>
            <a:fld id="{128BAEDB-C288-48D2-B83E-FD4FB1778E57}" type="datetimeFigureOut">
              <a:rPr lang="fr-FR"/>
              <a:pPr>
                <a:defRPr/>
              </a:pPr>
              <a:t>12/05/2021</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smtClean="0"/>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pPr>
              <a:defRPr/>
            </a:pPr>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pPr>
              <a:defRPr/>
            </a:pPr>
            <a:fld id="{B0C1DF00-78EA-4142-ABC4-2C58B8B18B40}" type="slidenum">
              <a:rPr lang="fr-FR"/>
              <a:pPr>
                <a:defRPr/>
              </a:pPr>
              <a:t>‹N°›</a:t>
            </a:fld>
            <a:endParaRPr lang="fr-FR"/>
          </a:p>
        </p:txBody>
      </p:sp>
    </p:spTree>
    <p:extLst>
      <p:ext uri="{BB962C8B-B14F-4D97-AF65-F5344CB8AC3E}">
        <p14:creationId xmlns:p14="http://schemas.microsoft.com/office/powerpoint/2010/main" val="1747092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La mienne: ma légitimité à enseigner l’éthique</a:t>
            </a:r>
          </a:p>
          <a:p>
            <a:r>
              <a:rPr lang="fr-FR" dirty="0" smtClean="0"/>
              <a:t>Mon</a:t>
            </a:r>
            <a:r>
              <a:rPr lang="fr-FR" baseline="0" dirty="0" smtClean="0"/>
              <a:t> positionnement refus de laisser l’éthique aux mains des éthiciens = philosophes , car ici pas seulement une étude mais déjà une réflexion à l’</a:t>
            </a:r>
            <a:r>
              <a:rPr lang="fr-FR" baseline="0" dirty="0" err="1" smtClean="0"/>
              <a:t>oeuvre</a:t>
            </a:r>
            <a:r>
              <a:rPr lang="fr-FR" baseline="0" dirty="0" smtClean="0"/>
              <a:t>, on ne fait pas l’histoire de la pensée sur l’éthique, ou la comparaison de telle ou tel courant de pensée, on essaie de penser l’éthique nous-même, en s’informant sur ce qui est pratiqué au nom de l’éthique, mais en vue de la pratiquer </a:t>
            </a:r>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5</a:t>
            </a:fld>
            <a:endParaRPr lang="fr-FR"/>
          </a:p>
        </p:txBody>
      </p:sp>
    </p:spTree>
    <p:extLst>
      <p:ext uri="{BB962C8B-B14F-4D97-AF65-F5344CB8AC3E}">
        <p14:creationId xmlns:p14="http://schemas.microsoft.com/office/powerpoint/2010/main" val="50328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sz="1300" dirty="0">
                <a:solidFill>
                  <a:srgbClr val="002060"/>
                </a:solidFill>
              </a:rPr>
              <a:t>à partir de </a:t>
            </a:r>
            <a:r>
              <a:rPr lang="fr-FR" sz="1300" i="1" dirty="0" err="1">
                <a:solidFill>
                  <a:srgbClr val="002060"/>
                </a:solidFill>
              </a:rPr>
              <a:t>déi</a:t>
            </a:r>
            <a:r>
              <a:rPr lang="fr-FR" sz="1300" dirty="0">
                <a:solidFill>
                  <a:srgbClr val="002060"/>
                </a:solidFill>
              </a:rPr>
              <a:t>, en grec « il faut »</a:t>
            </a:r>
          </a:p>
          <a:p>
            <a:pPr defTabSz="990478">
              <a:defRPr/>
            </a:pPr>
            <a:r>
              <a:rPr lang="fr-FR" sz="1300" dirty="0">
                <a:solidFill>
                  <a:srgbClr val="002060"/>
                </a:solidFill>
              </a:rPr>
              <a:t>« déontologie médicale » = ensemble des règles et des devoirs professionnels du médecin</a:t>
            </a:r>
            <a:endParaRPr lang="fr-FR" sz="1500" dirty="0">
              <a:solidFill>
                <a:srgbClr val="002060"/>
              </a:solidFill>
            </a:endParaRPr>
          </a:p>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23</a:t>
            </a:fld>
            <a:endParaRPr lang="fr-FR"/>
          </a:p>
        </p:txBody>
      </p:sp>
    </p:spTree>
    <p:extLst>
      <p:ext uri="{BB962C8B-B14F-4D97-AF65-F5344CB8AC3E}">
        <p14:creationId xmlns:p14="http://schemas.microsoft.com/office/powerpoint/2010/main" val="272303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page juste après celle-ci dit exactement la même chose, mais sous une forme plus détaillée et jolie</a:t>
            </a:r>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24</a:t>
            </a:fld>
            <a:endParaRPr lang="fr-FR"/>
          </a:p>
        </p:txBody>
      </p:sp>
    </p:spTree>
    <p:extLst>
      <p:ext uri="{BB962C8B-B14F-4D97-AF65-F5344CB8AC3E}">
        <p14:creationId xmlns:p14="http://schemas.microsoft.com/office/powerpoint/2010/main" val="50074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Qu’est-ce que l’éthique appliquée? Quelle méthode pour bien agir, arriver à discerner,</a:t>
            </a:r>
            <a:r>
              <a:rPr lang="fr-FR" sz="1200" kern="1200" baseline="0" dirty="0" smtClean="0">
                <a:solidFill>
                  <a:schemeClr val="tx1"/>
                </a:solidFill>
                <a:effectLst/>
                <a:latin typeface="+mn-lt"/>
                <a:ea typeface="+mn-ea"/>
                <a:cs typeface="+mn-cs"/>
              </a:rPr>
              <a:t> prendre une décision juste?</a:t>
            </a:r>
            <a:endParaRPr lang="fr-FR" sz="1200" kern="1200" dirty="0" smtClean="0">
              <a:solidFill>
                <a:schemeClr val="tx1"/>
              </a:solidFill>
              <a:effectLst/>
              <a:latin typeface="+mn-lt"/>
              <a:ea typeface="+mn-ea"/>
              <a:cs typeface="+mn-cs"/>
            </a:endParaRPr>
          </a:p>
          <a:p>
            <a:pPr lvl="0"/>
            <a:r>
              <a:rPr lang="fr-FR" altLang="fr-FR" sz="1200" dirty="0" smtClean="0">
                <a:solidFill>
                  <a:srgbClr val="003366"/>
                </a:solidFill>
                <a:latin typeface="+mn-lt"/>
              </a:rPr>
              <a:t>une </a:t>
            </a:r>
            <a:r>
              <a:rPr lang="fr-FR" altLang="fr-FR" sz="1200" dirty="0" smtClean="0">
                <a:solidFill>
                  <a:srgbClr val="FF0000"/>
                </a:solidFill>
                <a:latin typeface="+mn-lt"/>
              </a:rPr>
              <a:t>réflexion critique </a:t>
            </a:r>
            <a:r>
              <a:rPr lang="fr-FR" altLang="fr-FR" sz="1200" dirty="0" smtClean="0">
                <a:solidFill>
                  <a:srgbClr val="003366"/>
                </a:solidFill>
                <a:latin typeface="+mn-lt"/>
              </a:rPr>
              <a:t>sur la société :</a:t>
            </a:r>
            <a:r>
              <a:rPr lang="fr-FR" altLang="fr-FR" sz="1200" baseline="0" dirty="0" smtClean="0">
                <a:solidFill>
                  <a:srgbClr val="003366"/>
                </a:solidFill>
                <a:latin typeface="+mn-lt"/>
              </a:rPr>
              <a:t> </a:t>
            </a:r>
            <a:r>
              <a:rPr lang="fr-FR" altLang="fr-FR" sz="1200" dirty="0" smtClean="0">
                <a:solidFill>
                  <a:srgbClr val="003366"/>
                </a:solidFill>
                <a:latin typeface="+mn-lt"/>
              </a:rPr>
              <a:t>interdisciplinarité, analyse en complexité, prise en compte de l’incertitude</a:t>
            </a:r>
          </a:p>
          <a:p>
            <a:pPr lvl="0"/>
            <a:r>
              <a:rPr lang="fr-FR" altLang="fr-FR" sz="1000" i="1" dirty="0" smtClean="0">
                <a:solidFill>
                  <a:srgbClr val="003366"/>
                </a:solidFill>
                <a:latin typeface="+mn-lt"/>
              </a:rPr>
              <a:t>	D’où cela vient-il?</a:t>
            </a:r>
          </a:p>
          <a:p>
            <a:pPr lvl="0"/>
            <a:r>
              <a:rPr lang="fr-FR" altLang="fr-FR" sz="1000" dirty="0" smtClean="0">
                <a:solidFill>
                  <a:srgbClr val="003366"/>
                </a:solidFill>
                <a:latin typeface="+mn-lt"/>
              </a:rPr>
              <a:t>une </a:t>
            </a:r>
            <a:r>
              <a:rPr lang="fr-FR" altLang="fr-FR" sz="1000" dirty="0" smtClean="0">
                <a:solidFill>
                  <a:srgbClr val="FF0000"/>
                </a:solidFill>
                <a:latin typeface="+mn-lt"/>
              </a:rPr>
              <a:t>réflexion sur le sens</a:t>
            </a:r>
            <a:r>
              <a:rPr lang="fr-FR" altLang="fr-FR" sz="1000" dirty="0" smtClean="0">
                <a:solidFill>
                  <a:srgbClr val="003366"/>
                </a:solidFill>
                <a:latin typeface="+mn-lt"/>
              </a:rPr>
              <a:t> - tournée vers le </a:t>
            </a:r>
            <a:r>
              <a:rPr lang="fr-FR" altLang="fr-FR" sz="1000" dirty="0" smtClean="0">
                <a:solidFill>
                  <a:srgbClr val="FF0000"/>
                </a:solidFill>
                <a:latin typeface="+mn-lt"/>
              </a:rPr>
              <a:t>bien-être / bonheur de tous?</a:t>
            </a:r>
          </a:p>
          <a:p>
            <a:pPr lvl="0"/>
            <a:r>
              <a:rPr lang="fr-FR" altLang="fr-FR" sz="1000" i="1" dirty="0" smtClean="0">
                <a:solidFill>
                  <a:srgbClr val="003366"/>
                </a:solidFill>
                <a:latin typeface="+mn-lt"/>
              </a:rPr>
              <a:t>	A quoi cela sert-il? Au niveau </a:t>
            </a:r>
            <a:r>
              <a:rPr lang="fr-FR" altLang="fr-FR" sz="1000" i="1" u="sng" dirty="0" smtClean="0">
                <a:solidFill>
                  <a:srgbClr val="003366"/>
                </a:solidFill>
                <a:latin typeface="+mn-lt"/>
              </a:rPr>
              <a:t>local</a:t>
            </a:r>
          </a:p>
          <a:p>
            <a:pPr lvl="0"/>
            <a:r>
              <a:rPr lang="fr-FR" altLang="fr-FR" sz="1000" dirty="0" smtClean="0">
                <a:solidFill>
                  <a:srgbClr val="003366"/>
                </a:solidFill>
                <a:latin typeface="+mn-lt"/>
              </a:rPr>
              <a:t>une </a:t>
            </a:r>
            <a:r>
              <a:rPr lang="fr-FR" altLang="fr-FR" sz="1000" dirty="0" smtClean="0">
                <a:solidFill>
                  <a:srgbClr val="FF0000"/>
                </a:solidFill>
                <a:latin typeface="+mn-lt"/>
              </a:rPr>
              <a:t>réflexion sur les</a:t>
            </a:r>
            <a:r>
              <a:rPr lang="fr-FR" altLang="fr-FR" sz="1000" dirty="0" smtClean="0">
                <a:solidFill>
                  <a:srgbClr val="003366"/>
                </a:solidFill>
                <a:latin typeface="+mn-lt"/>
              </a:rPr>
              <a:t> </a:t>
            </a:r>
            <a:r>
              <a:rPr lang="fr-FR" altLang="fr-FR" sz="1000" dirty="0" smtClean="0">
                <a:solidFill>
                  <a:srgbClr val="FF0000"/>
                </a:solidFill>
                <a:latin typeface="+mn-lt"/>
              </a:rPr>
              <a:t>finalités et impacts</a:t>
            </a:r>
            <a:r>
              <a:rPr lang="fr-FR" altLang="fr-FR" sz="1000" dirty="0" smtClean="0">
                <a:solidFill>
                  <a:srgbClr val="003366"/>
                </a:solidFill>
                <a:latin typeface="+mn-lt"/>
              </a:rPr>
              <a:t> à court et long terme des « objets » produits</a:t>
            </a:r>
          </a:p>
          <a:p>
            <a:pPr lvl="0"/>
            <a:r>
              <a:rPr lang="fr-FR" altLang="fr-FR" sz="1000" b="0" i="1" dirty="0" smtClean="0">
                <a:solidFill>
                  <a:srgbClr val="002060"/>
                </a:solidFill>
                <a:latin typeface="+mn-lt"/>
              </a:rPr>
              <a:t>	Où cela va-t-il? Au niveau </a:t>
            </a:r>
            <a:r>
              <a:rPr lang="fr-FR" altLang="fr-FR" sz="1000" b="0" i="1" u="sng" dirty="0" smtClean="0">
                <a:solidFill>
                  <a:srgbClr val="003366"/>
                </a:solidFill>
              </a:rPr>
              <a:t>global</a:t>
            </a:r>
          </a:p>
          <a:p>
            <a:pPr lvl="0"/>
            <a:r>
              <a:rPr lang="fr-FR" sz="1000" b="0" i="1" u="sng" dirty="0" smtClean="0">
                <a:solidFill>
                  <a:srgbClr val="003366"/>
                </a:solidFill>
              </a:rPr>
              <a:t>Penser comme une montagne de Aldo </a:t>
            </a:r>
            <a:r>
              <a:rPr lang="fr-FR" sz="1000" b="0" i="1" u="sng" dirty="0" err="1" smtClean="0">
                <a:solidFill>
                  <a:srgbClr val="003366"/>
                </a:solidFill>
              </a:rPr>
              <a:t>leopold</a:t>
            </a:r>
            <a:r>
              <a:rPr lang="fr-FR" sz="1000" b="0" i="1" u="sng" dirty="0" smtClean="0">
                <a:solidFill>
                  <a:srgbClr val="003366"/>
                </a:solidFill>
              </a:rPr>
              <a:t> : loin dans le temps et</a:t>
            </a:r>
            <a:r>
              <a:rPr lang="fr-FR" sz="1000" b="0" i="1" u="sng" baseline="0" dirty="0" smtClean="0">
                <a:solidFill>
                  <a:srgbClr val="003366"/>
                </a:solidFill>
              </a:rPr>
              <a:t> dans l’espace ET de façon globale (systémique)</a:t>
            </a:r>
            <a:endParaRPr lang="fr-FR" sz="1000" dirty="0" smtClean="0"/>
          </a:p>
          <a:p>
            <a:pPr lvl="1"/>
            <a:endParaRPr lang="fr-FR" sz="12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La complexité : courage de s’y pencher pour faire des choix en connaissance de cause</a:t>
            </a:r>
          </a:p>
          <a:p>
            <a:pPr lvl="1"/>
            <a:r>
              <a:rPr lang="fr-FR" sz="1200" kern="1200" dirty="0" smtClean="0">
                <a:solidFill>
                  <a:schemeClr val="tx1"/>
                </a:solidFill>
                <a:effectLst/>
                <a:latin typeface="+mn-lt"/>
                <a:ea typeface="+mn-ea"/>
                <a:cs typeface="+mn-cs"/>
              </a:rPr>
              <a:t>Référence </a:t>
            </a:r>
            <a:r>
              <a:rPr lang="fr-FR" sz="1200" kern="1200" dirty="0" smtClean="0">
                <a:solidFill>
                  <a:schemeClr val="tx1"/>
                </a:solidFill>
                <a:effectLst/>
                <a:latin typeface="+mn-lt"/>
                <a:ea typeface="+mn-ea"/>
                <a:cs typeface="+mn-cs"/>
              </a:rPr>
              <a:t>article Catherine </a:t>
            </a:r>
            <a:r>
              <a:rPr lang="fr-FR" sz="1200" kern="1200" dirty="0" smtClean="0">
                <a:solidFill>
                  <a:schemeClr val="tx1"/>
                </a:solidFill>
                <a:effectLst/>
                <a:latin typeface="+mn-lt"/>
                <a:ea typeface="+mn-ea"/>
                <a:cs typeface="+mn-cs"/>
              </a:rPr>
              <a:t>Roby et autre </a:t>
            </a:r>
          </a:p>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25</a:t>
            </a:fld>
            <a:endParaRPr lang="fr-FR"/>
          </a:p>
        </p:txBody>
      </p:sp>
    </p:spTree>
    <p:extLst>
      <p:ext uri="{BB962C8B-B14F-4D97-AF65-F5344CB8AC3E}">
        <p14:creationId xmlns:p14="http://schemas.microsoft.com/office/powerpoint/2010/main" val="2441985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Groupe</a:t>
            </a:r>
            <a:r>
              <a:rPr lang="fr-FR" baseline="0" dirty="0" smtClean="0"/>
              <a:t> 4 vendredi 2 mars:</a:t>
            </a:r>
          </a:p>
          <a:p>
            <a:pPr marL="185715" indent="-185715">
              <a:buFont typeface="Arial" panose="020B0604020202020204" pitchFamily="34" charset="0"/>
              <a:buChar char="•"/>
            </a:pPr>
            <a:r>
              <a:rPr lang="fr-FR" baseline="0" dirty="0" smtClean="0"/>
              <a:t>Questions éthiques en agronomie:</a:t>
            </a:r>
          </a:p>
          <a:p>
            <a:pPr marL="680954" lvl="1" indent="-185715">
              <a:buFont typeface="Arial" panose="020B0604020202020204" pitchFamily="34" charset="0"/>
              <a:buChar char="•"/>
            </a:pPr>
            <a:endParaRPr lang="fr-FR" baseline="0" dirty="0" smtClean="0"/>
          </a:p>
          <a:p>
            <a:pPr marL="185715" indent="-185715">
              <a:buFont typeface="Arial" panose="020B0604020202020204" pitchFamily="34" charset="0"/>
              <a:buChar char="•"/>
            </a:pPr>
            <a:endParaRPr lang="fr-FR" baseline="0" dirty="0" smtClean="0"/>
          </a:p>
          <a:p>
            <a:pPr marL="185715" indent="-185715">
              <a:buFont typeface="Arial" panose="020B0604020202020204" pitchFamily="34" charset="0"/>
              <a:buChar char="•"/>
            </a:pPr>
            <a:r>
              <a:rPr lang="fr-FR" baseline="0" dirty="0" smtClean="0"/>
              <a:t>Définition éthique:</a:t>
            </a:r>
          </a:p>
          <a:p>
            <a:pPr marL="185715" indent="-185715">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28</a:t>
            </a:fld>
            <a:endParaRPr lang="fr-FR"/>
          </a:p>
        </p:txBody>
      </p:sp>
    </p:spTree>
    <p:extLst>
      <p:ext uri="{BB962C8B-B14F-4D97-AF65-F5344CB8AC3E}">
        <p14:creationId xmlns:p14="http://schemas.microsoft.com/office/powerpoint/2010/main" val="1312662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29</a:t>
            </a:fld>
            <a:endParaRPr lang="fr-FR"/>
          </a:p>
        </p:txBody>
      </p:sp>
    </p:spTree>
    <p:extLst>
      <p:ext uri="{BB962C8B-B14F-4D97-AF65-F5344CB8AC3E}">
        <p14:creationId xmlns:p14="http://schemas.microsoft.com/office/powerpoint/2010/main" val="363182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algn="just"/>
            <a:r>
              <a:rPr lang="fr-FR" sz="2000" dirty="0" smtClean="0">
                <a:solidFill>
                  <a:schemeClr val="tx2"/>
                </a:solidFill>
              </a:rPr>
              <a:t>Larousse:</a:t>
            </a:r>
          </a:p>
          <a:p>
            <a:pPr marL="457200" lvl="1" indent="0" algn="just">
              <a:buNone/>
            </a:pPr>
            <a:r>
              <a:rPr lang="fr-FR" sz="2000" dirty="0" smtClean="0">
                <a:solidFill>
                  <a:schemeClr val="tx2"/>
                </a:solidFill>
              </a:rPr>
              <a:t>« Évolution régulière de l'humanité, de la civilisation vers un but idéal -Transformation vers le mieux dans un domaine particulier, évolution vers un résultat satisfaisant, favorable - Ce qui marque une étape dans le sens d'une amélioration »</a:t>
            </a:r>
          </a:p>
          <a:p>
            <a:pPr algn="just"/>
            <a:r>
              <a:rPr lang="fr-FR" sz="2400" dirty="0" smtClean="0">
                <a:solidFill>
                  <a:schemeClr val="tx2"/>
                </a:solidFill>
              </a:rPr>
              <a:t>Différentes visions de l’humanité en lien avec la notion de progrès: </a:t>
            </a:r>
          </a:p>
          <a:p>
            <a:pPr lvl="1" algn="just"/>
            <a:r>
              <a:rPr lang="fr-FR" sz="2000" dirty="0" smtClean="0">
                <a:solidFill>
                  <a:schemeClr val="tx2"/>
                </a:solidFill>
              </a:rPr>
              <a:t>Le progrès: vision linéaire de l’évolution humaine allant toujours vers le mieux</a:t>
            </a:r>
          </a:p>
          <a:p>
            <a:pPr lvl="1" algn="just"/>
            <a:r>
              <a:rPr lang="fr-FR" sz="2000" dirty="0" smtClean="0">
                <a:solidFill>
                  <a:schemeClr val="tx2"/>
                </a:solidFill>
              </a:rPr>
              <a:t>les progrès : vision non linéaire montrant l’irrégularité des avancées humaines selon les domaines: science,  art, relations humaines, richesse</a:t>
            </a:r>
            <a:endParaRPr lang="fr-CA" u="sng" dirty="0" smtClean="0">
              <a:solidFill>
                <a:srgbClr val="002060"/>
              </a:solidFill>
            </a:endParaRPr>
          </a:p>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30</a:t>
            </a:fld>
            <a:endParaRPr lang="fr-FR"/>
          </a:p>
        </p:txBody>
      </p:sp>
    </p:spTree>
    <p:extLst>
      <p:ext uri="{BB962C8B-B14F-4D97-AF65-F5344CB8AC3E}">
        <p14:creationId xmlns:p14="http://schemas.microsoft.com/office/powerpoint/2010/main" val="184151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31</a:t>
            </a:fld>
            <a:endParaRPr lang="fr-FR"/>
          </a:p>
        </p:txBody>
      </p:sp>
    </p:spTree>
    <p:extLst>
      <p:ext uri="{BB962C8B-B14F-4D97-AF65-F5344CB8AC3E}">
        <p14:creationId xmlns:p14="http://schemas.microsoft.com/office/powerpoint/2010/main" val="156867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Etape 1 : on croule</a:t>
            </a:r>
            <a:r>
              <a:rPr lang="fr-FR" baseline="0" dirty="0" smtClean="0"/>
              <a:t> sous les responsabilités qu’on n’avait pas imaginées, on courbe l’échine, on n’en veut pas</a:t>
            </a:r>
          </a:p>
          <a:p>
            <a:r>
              <a:rPr lang="fr-FR" baseline="0" dirty="0" smtClean="0"/>
              <a:t>Étape 2 : on découvre la liberté de choisir et on décolle, on s’envole  </a:t>
            </a:r>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6</a:t>
            </a:fld>
            <a:endParaRPr lang="fr-FR"/>
          </a:p>
        </p:txBody>
      </p:sp>
    </p:spTree>
    <p:extLst>
      <p:ext uri="{BB962C8B-B14F-4D97-AF65-F5344CB8AC3E}">
        <p14:creationId xmlns:p14="http://schemas.microsoft.com/office/powerpoint/2010/main" val="50328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90000"/>
              </a:lnSpc>
              <a:spcBef>
                <a:spcPts val="580"/>
              </a:spcBef>
              <a:defRPr/>
            </a:pPr>
            <a:r>
              <a:rPr lang="fr-FR" sz="1200" dirty="0" smtClean="0">
                <a:solidFill>
                  <a:srgbClr val="002060"/>
                </a:solidFill>
                <a:effectLst>
                  <a:outerShdw blurRad="38100" dist="38100" dir="2700000" algn="tl">
                    <a:srgbClr val="FFFFFF"/>
                  </a:outerShdw>
                </a:effectLst>
              </a:rPr>
              <a:t>armement</a:t>
            </a:r>
          </a:p>
          <a:p>
            <a:pPr algn="just">
              <a:lnSpc>
                <a:spcPct val="90000"/>
              </a:lnSpc>
              <a:spcBef>
                <a:spcPts val="580"/>
              </a:spcBef>
              <a:defRPr/>
            </a:pPr>
            <a:r>
              <a:rPr lang="fr-FR" sz="1200" dirty="0" smtClean="0">
                <a:solidFill>
                  <a:srgbClr val="002060"/>
                </a:solidFill>
                <a:effectLst>
                  <a:outerShdw blurRad="38100" dist="38100" dir="2700000" algn="tl">
                    <a:srgbClr val="FFFFFF"/>
                  </a:outerShdw>
                </a:effectLst>
              </a:rPr>
              <a:t>tests médicaux sur animaux, humains</a:t>
            </a:r>
          </a:p>
          <a:p>
            <a:pPr algn="just">
              <a:lnSpc>
                <a:spcPct val="90000"/>
              </a:lnSpc>
              <a:spcBef>
                <a:spcPts val="580"/>
              </a:spcBef>
              <a:defRPr/>
            </a:pPr>
            <a:r>
              <a:rPr lang="fr-FR" sz="1200" dirty="0" err="1" smtClean="0">
                <a:solidFill>
                  <a:srgbClr val="002060"/>
                </a:solidFill>
                <a:effectLst>
                  <a:outerShdw blurRad="38100" dist="38100" dir="2700000" algn="tl">
                    <a:srgbClr val="FFFFFF"/>
                  </a:outerShdw>
                </a:effectLst>
              </a:rPr>
              <a:t>transhumanisme</a:t>
            </a:r>
            <a:endParaRPr lang="fr-FR" sz="1200" dirty="0" smtClean="0">
              <a:solidFill>
                <a:srgbClr val="002060"/>
              </a:solidFill>
              <a:effectLst>
                <a:outerShdw blurRad="38100" dist="38100" dir="2700000" algn="tl">
                  <a:srgbClr val="FFFFFF"/>
                </a:outerShdw>
              </a:effectLst>
            </a:endParaRPr>
          </a:p>
          <a:p>
            <a:pPr algn="just">
              <a:lnSpc>
                <a:spcPct val="90000"/>
              </a:lnSpc>
              <a:spcBef>
                <a:spcPts val="580"/>
              </a:spcBef>
              <a:defRPr/>
            </a:pPr>
            <a:r>
              <a:rPr lang="fr-FR" sz="1200" dirty="0" smtClean="0">
                <a:solidFill>
                  <a:srgbClr val="002060"/>
                </a:solidFill>
                <a:effectLst>
                  <a:outerShdw blurRad="38100" dist="38100" dir="2700000" algn="tl">
                    <a:srgbClr val="FFFFFF"/>
                  </a:outerShdw>
                </a:effectLst>
              </a:rPr>
              <a:t>environnement</a:t>
            </a:r>
          </a:p>
          <a:p>
            <a:pPr algn="just">
              <a:lnSpc>
                <a:spcPct val="90000"/>
              </a:lnSpc>
              <a:spcBef>
                <a:spcPts val="580"/>
              </a:spcBef>
              <a:defRPr/>
            </a:pPr>
            <a:r>
              <a:rPr lang="fr-FR" sz="1200" dirty="0" smtClean="0">
                <a:solidFill>
                  <a:srgbClr val="002060"/>
                </a:solidFill>
                <a:effectLst>
                  <a:outerShdw blurRad="38100" dist="38100" dir="2700000" algn="tl">
                    <a:srgbClr val="FFFFFF"/>
                  </a:outerShdw>
                </a:effectLst>
              </a:rPr>
              <a:t>données personnelles</a:t>
            </a:r>
          </a:p>
          <a:p>
            <a:pPr algn="just">
              <a:lnSpc>
                <a:spcPct val="90000"/>
              </a:lnSpc>
              <a:spcBef>
                <a:spcPts val="580"/>
              </a:spcBef>
              <a:defRPr/>
            </a:pPr>
            <a:endParaRPr lang="fr-FR" sz="1200" dirty="0" smtClean="0">
              <a:solidFill>
                <a:srgbClr val="002060"/>
              </a:solidFill>
              <a:effectLst>
                <a:outerShdw blurRad="38100" dist="38100" dir="2700000" algn="tl">
                  <a:srgbClr val="FFFFFF"/>
                </a:outerShdw>
              </a:effectLst>
            </a:endParaRPr>
          </a:p>
          <a:p>
            <a:pPr algn="just">
              <a:lnSpc>
                <a:spcPct val="90000"/>
              </a:lnSpc>
              <a:spcBef>
                <a:spcPts val="580"/>
              </a:spcBef>
              <a:defRPr/>
            </a:pPr>
            <a:r>
              <a:rPr lang="fr-FR" sz="1200" dirty="0" smtClean="0">
                <a:solidFill>
                  <a:srgbClr val="002060"/>
                </a:solidFill>
                <a:effectLst>
                  <a:outerShdw blurRad="38100" dist="38100" dir="2700000" algn="tl">
                    <a:srgbClr val="FFFFFF"/>
                  </a:outerShdw>
                </a:effectLst>
              </a:rPr>
              <a:t>morale: personnelle, précise</a:t>
            </a:r>
          </a:p>
          <a:p>
            <a:pPr algn="just">
              <a:lnSpc>
                <a:spcPct val="90000"/>
              </a:lnSpc>
              <a:spcBef>
                <a:spcPts val="580"/>
              </a:spcBef>
              <a:defRPr/>
            </a:pPr>
            <a:r>
              <a:rPr lang="fr-FR" sz="1200" dirty="0" smtClean="0">
                <a:solidFill>
                  <a:srgbClr val="002060"/>
                </a:solidFill>
                <a:effectLst>
                  <a:outerShdw blurRad="38100" dist="38100" dir="2700000" algn="tl">
                    <a:srgbClr val="FFFFFF"/>
                  </a:outerShdw>
                </a:effectLst>
              </a:rPr>
              <a:t>éthique: plus floue</a:t>
            </a:r>
            <a:endParaRPr lang="fr-FR" sz="1000" dirty="0" smtClean="0">
              <a:solidFill>
                <a:srgbClr val="002060"/>
              </a:solidFill>
              <a:effectLst>
                <a:outerShdw blurRad="38100" dist="38100" dir="2700000" algn="tl">
                  <a:srgbClr val="FFFFFF"/>
                </a:outerShdw>
              </a:effectLst>
            </a:endParaRPr>
          </a:p>
          <a:p>
            <a:pPr algn="just">
              <a:lnSpc>
                <a:spcPct val="90000"/>
              </a:lnSpc>
              <a:spcBef>
                <a:spcPts val="580"/>
              </a:spcBef>
              <a:defRPr/>
            </a:pPr>
            <a:endParaRPr lang="fr-FR" sz="1200" dirty="0" smtClean="0">
              <a:solidFill>
                <a:srgbClr val="002060"/>
              </a:solidFill>
              <a:effectLst>
                <a:outerShdw blurRad="38100" dist="38100" dir="2700000" algn="tl">
                  <a:srgbClr val="FFFFFF"/>
                </a:outerShdw>
              </a:effectLst>
            </a:endParaRPr>
          </a:p>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13</a:t>
            </a:fld>
            <a:endParaRPr lang="fr-FR"/>
          </a:p>
        </p:txBody>
      </p:sp>
    </p:spTree>
    <p:extLst>
      <p:ext uri="{BB962C8B-B14F-4D97-AF65-F5344CB8AC3E}">
        <p14:creationId xmlns:p14="http://schemas.microsoft.com/office/powerpoint/2010/main" val="338646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lvl="1"/>
            <a:r>
              <a:rPr lang="fr-FR" sz="2600" dirty="0">
                <a:solidFill>
                  <a:srgbClr val="002060"/>
                </a:solidFill>
              </a:rPr>
              <a:t>Devoir de s’y conformer,</a:t>
            </a:r>
          </a:p>
          <a:p>
            <a:pPr lvl="1"/>
            <a:r>
              <a:rPr lang="fr-FR" sz="2600" dirty="0">
                <a:solidFill>
                  <a:srgbClr val="002060"/>
                </a:solidFill>
              </a:rPr>
              <a:t>Objet d’étude (morale chrétienne, morale bouddhiste, morale…)</a:t>
            </a:r>
          </a:p>
          <a:p>
            <a:pPr lvl="1"/>
            <a:endParaRPr lang="fr-FR" sz="2600" dirty="0">
              <a:solidFill>
                <a:srgbClr val="002060"/>
              </a:solidFill>
            </a:endParaRPr>
          </a:p>
          <a:p>
            <a:pPr marL="495239" lvl="1" defTabSz="990478">
              <a:defRPr/>
            </a:pPr>
            <a:r>
              <a:rPr lang="fr-FR" sz="2600" dirty="0">
                <a:solidFill>
                  <a:srgbClr val="002060"/>
                </a:solidFill>
              </a:rPr>
              <a:t>« Adopter une morale sévère », « faire preuve d’une morale rigoureuse »</a:t>
            </a:r>
          </a:p>
          <a:p>
            <a:pPr lvl="1"/>
            <a:endParaRPr lang="fr-FR" sz="2600" dirty="0">
              <a:solidFill>
                <a:srgbClr val="002060"/>
              </a:solidFill>
            </a:endParaRPr>
          </a:p>
          <a:p>
            <a:pPr marL="0" lvl="1" defTabSz="990478">
              <a:defRPr/>
            </a:pPr>
            <a:r>
              <a:rPr lang="fr-FR" sz="2600" dirty="0">
                <a:solidFill>
                  <a:srgbClr val="002060"/>
                </a:solidFill>
              </a:rPr>
              <a:t>« D’un point de vue moral, ce projet est discutable »</a:t>
            </a:r>
          </a:p>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14</a:t>
            </a:fld>
            <a:endParaRPr lang="fr-FR"/>
          </a:p>
        </p:txBody>
      </p:sp>
    </p:spTree>
    <p:extLst>
      <p:ext uri="{BB962C8B-B14F-4D97-AF65-F5344CB8AC3E}">
        <p14:creationId xmlns:p14="http://schemas.microsoft.com/office/powerpoint/2010/main" val="274247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pPr marL="0" lvl="1" defTabSz="990478">
              <a:defRPr/>
            </a:pPr>
            <a:r>
              <a:rPr lang="fr-FR" sz="2600" dirty="0">
                <a:solidFill>
                  <a:srgbClr val="002060"/>
                </a:solidFill>
              </a:rPr>
              <a:t>= « ce qui concerne les mœurs »</a:t>
            </a:r>
          </a:p>
          <a:p>
            <a:endParaRPr lang="fr-FR" dirty="0" smtClean="0"/>
          </a:p>
          <a:p>
            <a:pPr lvl="1"/>
            <a:r>
              <a:rPr lang="fr-FR" sz="2600" i="1" dirty="0">
                <a:solidFill>
                  <a:srgbClr val="002060"/>
                </a:solidFill>
              </a:rPr>
              <a:t>éthique</a:t>
            </a:r>
            <a:r>
              <a:rPr lang="fr-FR" sz="2600" dirty="0">
                <a:solidFill>
                  <a:srgbClr val="002060"/>
                </a:solidFill>
              </a:rPr>
              <a:t> =  évaluation des valeurs morales, réflexion théorique sur leur fondement rationnel</a:t>
            </a:r>
          </a:p>
          <a:p>
            <a:pPr lvl="1"/>
            <a:r>
              <a:rPr lang="fr-FR" sz="2600" i="1" dirty="0">
                <a:solidFill>
                  <a:srgbClr val="002060"/>
                </a:solidFill>
              </a:rPr>
              <a:t>morale</a:t>
            </a:r>
            <a:r>
              <a:rPr lang="fr-FR" sz="2600" dirty="0">
                <a:solidFill>
                  <a:srgbClr val="002060"/>
                </a:solidFill>
              </a:rPr>
              <a:t> =  ensemble des conseils pratiques, des règles d’actions concrètes, qui découlent de ces valeurs</a:t>
            </a:r>
          </a:p>
          <a:p>
            <a:pPr lvl="1"/>
            <a:endParaRPr lang="fr-FR" sz="2600" dirty="0">
              <a:solidFill>
                <a:srgbClr val="002060"/>
              </a:solidFill>
            </a:endParaRPr>
          </a:p>
          <a:p>
            <a:pPr lvl="1"/>
            <a:r>
              <a:rPr lang="fr-FR" sz="2600" b="1" dirty="0">
                <a:solidFill>
                  <a:srgbClr val="002060"/>
                </a:solidFill>
              </a:rPr>
              <a:t>Réflexion argumentée en vue du bien agir</a:t>
            </a:r>
          </a:p>
          <a:p>
            <a:pPr lvl="1"/>
            <a:r>
              <a:rPr lang="fr-FR" sz="2600" b="1" dirty="0">
                <a:solidFill>
                  <a:srgbClr val="002060"/>
                </a:solidFill>
              </a:rPr>
              <a:t>Interrogation</a:t>
            </a:r>
            <a:r>
              <a:rPr lang="fr-FR" sz="2600" dirty="0">
                <a:solidFill>
                  <a:srgbClr val="002060"/>
                </a:solidFill>
              </a:rPr>
              <a:t> sur les valeurs morales et les principes moraux qui devraient orienter nos actions</a:t>
            </a:r>
            <a:endParaRPr lang="fr-FR" sz="3000" dirty="0">
              <a:solidFill>
                <a:srgbClr val="002060"/>
              </a:solidFill>
            </a:endParaRPr>
          </a:p>
          <a:p>
            <a:pPr lvl="1"/>
            <a:endParaRPr lang="fr-FR" sz="2600" dirty="0">
              <a:solidFill>
                <a:srgbClr val="002060"/>
              </a:solidFill>
            </a:endParaRPr>
          </a:p>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16</a:t>
            </a:fld>
            <a:endParaRPr lang="fr-FR"/>
          </a:p>
        </p:txBody>
      </p:sp>
    </p:spTree>
    <p:extLst>
      <p:ext uri="{BB962C8B-B14F-4D97-AF65-F5344CB8AC3E}">
        <p14:creationId xmlns:p14="http://schemas.microsoft.com/office/powerpoint/2010/main" val="2532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que l’on dit de certaines pratiques très spécifiques des êtres humains que ce soit par SMS ou sur la parenté à plaisanterie chez les </a:t>
            </a:r>
            <a:r>
              <a:rPr lang="fr-FR" dirty="0" err="1" smtClean="0"/>
              <a:t>Arumbaya</a:t>
            </a:r>
            <a:r>
              <a:rPr lang="fr-FR" dirty="0" smtClean="0"/>
              <a:t>, cela participe à la compréhension de notre humanité, de ce qui nous fait humain, du coup par rapport aux non humains, autres êtres vivants, continuité entre homme et univers, homme et grand primate, ou humains et machines, continuité entre humains et machines, l’homme augmenté </a:t>
            </a:r>
          </a:p>
          <a:p>
            <a:r>
              <a:rPr lang="fr-FR" dirty="0" smtClean="0"/>
              <a:t>Or ce cloisonnement est de mois moins opérant : besoins de collaborer entre sciences dure et sciences humaines, </a:t>
            </a:r>
            <a:r>
              <a:rPr lang="fr-FR" dirty="0" err="1" smtClean="0"/>
              <a:t>cf</a:t>
            </a:r>
            <a:r>
              <a:rPr lang="fr-FR" dirty="0" smtClean="0"/>
              <a:t> Edgar MORIN : la compréhension de la complexité suppose le décloisonnement </a:t>
            </a:r>
          </a:p>
          <a:p>
            <a:r>
              <a:rPr lang="fr-FR" dirty="0" smtClean="0"/>
              <a:t>Sciences du système terre, Christophe Bonneuil, historien des sciences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18</a:t>
            </a:fld>
            <a:endParaRPr lang="fr-FR"/>
          </a:p>
        </p:txBody>
      </p:sp>
    </p:spTree>
    <p:extLst>
      <p:ext uri="{BB962C8B-B14F-4D97-AF65-F5344CB8AC3E}">
        <p14:creationId xmlns:p14="http://schemas.microsoft.com/office/powerpoint/2010/main" val="503280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que l’on dit de certaines pratiques très spécifiques des êtres humains que ce soit par SMS ou sur la parenté à plaisanterie chez les </a:t>
            </a:r>
            <a:r>
              <a:rPr lang="fr-FR" dirty="0" err="1" smtClean="0"/>
              <a:t>Arumbaya</a:t>
            </a:r>
            <a:r>
              <a:rPr lang="fr-FR" dirty="0" smtClean="0"/>
              <a:t>, cela participe à la compréhension de notre humanité, de ce qui nous fait humain, du coup par rapport aux non humains, autres êtres vivants, continuité entre homme et univers, homme et grand primate, ou humains et machines, continuité entre humains et machines, l’homme augmenté </a:t>
            </a:r>
          </a:p>
          <a:p>
            <a:r>
              <a:rPr lang="fr-FR" dirty="0" smtClean="0"/>
              <a:t>Or ce cloisonnement est de mois moins opérant : besoins de collaborer entre sciences dure et sciences humaines, </a:t>
            </a:r>
            <a:r>
              <a:rPr lang="fr-FR" dirty="0" err="1" smtClean="0"/>
              <a:t>cf</a:t>
            </a:r>
            <a:r>
              <a:rPr lang="fr-FR" dirty="0" smtClean="0"/>
              <a:t> Edgar MORIN : la compréhension de la complexité suppose le décloisonnement </a:t>
            </a:r>
          </a:p>
          <a:p>
            <a:r>
              <a:rPr lang="fr-FR" dirty="0" smtClean="0"/>
              <a:t>Sciences du système terre, Christophe Bonneuil, historien des sciences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19</a:t>
            </a:fld>
            <a:endParaRPr lang="fr-FR"/>
          </a:p>
        </p:txBody>
      </p:sp>
    </p:spTree>
    <p:extLst>
      <p:ext uri="{BB962C8B-B14F-4D97-AF65-F5344CB8AC3E}">
        <p14:creationId xmlns:p14="http://schemas.microsoft.com/office/powerpoint/2010/main" val="50328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20</a:t>
            </a:fld>
            <a:endParaRPr lang="fr-FR"/>
          </a:p>
        </p:txBody>
      </p:sp>
    </p:spTree>
    <p:extLst>
      <p:ext uri="{BB962C8B-B14F-4D97-AF65-F5344CB8AC3E}">
        <p14:creationId xmlns:p14="http://schemas.microsoft.com/office/powerpoint/2010/main" val="50328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22</a:t>
            </a:fld>
            <a:endParaRPr lang="fr-FR"/>
          </a:p>
        </p:txBody>
      </p:sp>
    </p:spTree>
    <p:extLst>
      <p:ext uri="{BB962C8B-B14F-4D97-AF65-F5344CB8AC3E}">
        <p14:creationId xmlns:p14="http://schemas.microsoft.com/office/powerpoint/2010/main" val="423891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E238A8E4-B300-43D1-B6FE-C2EA6428C03F}"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5C504278-4B4A-4001-A60E-9BBBEF9E7E7E}"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ECCE4B43-3C12-4294-9D4B-E417E30A6859}" type="slidenum">
              <a:rPr lang="fr-FR" smtClean="0"/>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grpSp>
        <p:nvGrpSpPr>
          <p:cNvPr id="13" name="Groupe 12"/>
          <p:cNvGrpSpPr/>
          <p:nvPr userDrawn="1"/>
        </p:nvGrpSpPr>
        <p:grpSpPr>
          <a:xfrm>
            <a:off x="-1" y="868398"/>
            <a:ext cx="4355976" cy="4633217"/>
            <a:chOff x="-1" y="868398"/>
            <a:chExt cx="4355976" cy="4633217"/>
          </a:xfrm>
        </p:grpSpPr>
        <p:sp>
          <p:nvSpPr>
            <p:cNvPr id="6" name="Triangle isocèle 5"/>
            <p:cNvSpPr/>
            <p:nvPr userDrawn="1"/>
          </p:nvSpPr>
          <p:spPr>
            <a:xfrm rot="5400000">
              <a:off x="-67218" y="1078422"/>
              <a:ext cx="4490410" cy="4355976"/>
            </a:xfrm>
            <a:prstGeom prst="triangle">
              <a:avLst/>
            </a:prstGeom>
            <a:gradFill>
              <a:gsLst>
                <a:gs pos="91000">
                  <a:srgbClr val="004D6F">
                    <a:alpha val="73000"/>
                  </a:srgbClr>
                </a:gs>
                <a:gs pos="1000">
                  <a:schemeClr val="bg1">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3" name="Triangle isocèle 2"/>
            <p:cNvSpPr/>
            <p:nvPr userDrawn="1"/>
          </p:nvSpPr>
          <p:spPr>
            <a:xfrm rot="5400000">
              <a:off x="-47736" y="916134"/>
              <a:ext cx="4248471" cy="4152999"/>
            </a:xfrm>
            <a:prstGeom prst="triangle">
              <a:avLst/>
            </a:prstGeom>
            <a:gradFill flip="none" rotWithShape="1">
              <a:gsLst>
                <a:gs pos="91000">
                  <a:srgbClr val="004D6F">
                    <a:alpha val="83000"/>
                  </a:srgbClr>
                </a:gs>
                <a:gs pos="1000">
                  <a:schemeClr val="bg1">
                    <a:alpha val="7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riangle isocèle 10"/>
          <p:cNvSpPr/>
          <p:nvPr userDrawn="1"/>
        </p:nvSpPr>
        <p:spPr>
          <a:xfrm rot="16200000">
            <a:off x="4399012" y="-842760"/>
            <a:ext cx="3923411" cy="5593663"/>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9583" h="5593663">
                <a:moveTo>
                  <a:pt x="0" y="5571143"/>
                </a:moveTo>
                <a:lnTo>
                  <a:pt x="2886084" y="0"/>
                </a:lnTo>
                <a:cubicBezTo>
                  <a:pt x="3296866" y="781336"/>
                  <a:pt x="3503232" y="1243485"/>
                  <a:pt x="3914014" y="2024821"/>
                </a:cubicBezTo>
                <a:cubicBezTo>
                  <a:pt x="3912240" y="2295005"/>
                  <a:pt x="3918271" y="3614728"/>
                  <a:pt x="3919583" y="4687730"/>
                </a:cubicBezTo>
                <a:cubicBezTo>
                  <a:pt x="3917192" y="5350405"/>
                  <a:pt x="3918181" y="5087563"/>
                  <a:pt x="3915790" y="5593663"/>
                </a:cubicBezTo>
                <a:lnTo>
                  <a:pt x="0" y="5571143"/>
                </a:lnTo>
                <a:close/>
              </a:path>
            </a:pathLst>
          </a:custGeom>
          <a:gradFill flip="none" rotWithShape="1">
            <a:gsLst>
              <a:gs pos="91000">
                <a:srgbClr val="004D6F">
                  <a:alpha val="90000"/>
                </a:srgbClr>
              </a:gs>
              <a:gs pos="1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6825055" y="-469057"/>
            <a:ext cx="1874105" cy="2802782"/>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86000"/>
                </a:srgbClr>
              </a:gs>
              <a:gs pos="1000">
                <a:schemeClr val="bg1">
                  <a:alpha val="3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9" name="Triangle isocèle 8"/>
          <p:cNvSpPr/>
          <p:nvPr userDrawn="1"/>
        </p:nvSpPr>
        <p:spPr>
          <a:xfrm rot="16200000">
            <a:off x="7319312" y="360679"/>
            <a:ext cx="1872209" cy="1816159"/>
          </a:xfrm>
          <a:prstGeom prst="triangle">
            <a:avLst/>
          </a:prstGeom>
          <a:gradFill flip="none" rotWithShape="1">
            <a:gsLst>
              <a:gs pos="81000">
                <a:srgbClr val="004D6F">
                  <a:alpha val="79000"/>
                </a:srgbClr>
              </a:gs>
              <a:gs pos="5000">
                <a:schemeClr val="bg1">
                  <a:alpha val="3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13874" y="369979"/>
            <a:ext cx="2817778" cy="610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3419871" y="6353714"/>
            <a:ext cx="2088233" cy="50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959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t>‹N°›</a:t>
            </a:fld>
            <a:endParaRPr lang="fr-FR" sz="1100" i="1" dirty="0"/>
          </a:p>
        </p:txBody>
      </p:sp>
    </p:spTree>
    <p:extLst>
      <p:ext uri="{BB962C8B-B14F-4D97-AF65-F5344CB8AC3E}">
        <p14:creationId xmlns:p14="http://schemas.microsoft.com/office/powerpoint/2010/main" val="1498930095"/>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t>‹N°›</a:t>
            </a:fld>
            <a:endParaRPr lang="fr-FR" sz="1100" i="1" dirty="0"/>
          </a:p>
        </p:txBody>
      </p:sp>
    </p:spTree>
    <p:extLst>
      <p:ext uri="{BB962C8B-B14F-4D97-AF65-F5344CB8AC3E}">
        <p14:creationId xmlns:p14="http://schemas.microsoft.com/office/powerpoint/2010/main" val="23522246"/>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3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t>‹N°›</a:t>
            </a:fld>
            <a:endParaRPr lang="fr-FR" sz="1100" i="1" dirty="0"/>
          </a:p>
        </p:txBody>
      </p:sp>
    </p:spTree>
    <p:extLst>
      <p:ext uri="{BB962C8B-B14F-4D97-AF65-F5344CB8AC3E}">
        <p14:creationId xmlns:p14="http://schemas.microsoft.com/office/powerpoint/2010/main" val="1605937118"/>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t>‹N°›</a:t>
            </a:fld>
            <a:endParaRPr lang="fr-FR" sz="1100" i="1" dirty="0"/>
          </a:p>
        </p:txBody>
      </p:sp>
    </p:spTree>
    <p:extLst>
      <p:ext uri="{BB962C8B-B14F-4D97-AF65-F5344CB8AC3E}">
        <p14:creationId xmlns:p14="http://schemas.microsoft.com/office/powerpoint/2010/main" val="4027890888"/>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t>‹N°›</a:t>
            </a:fld>
            <a:endParaRPr lang="fr-FR" sz="1100" i="1" dirty="0"/>
          </a:p>
        </p:txBody>
      </p:sp>
    </p:spTree>
    <p:extLst>
      <p:ext uri="{BB962C8B-B14F-4D97-AF65-F5344CB8AC3E}">
        <p14:creationId xmlns:p14="http://schemas.microsoft.com/office/powerpoint/2010/main" val="190015312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t>‹N°›</a:t>
            </a:fld>
            <a:endParaRPr lang="fr-FR" sz="1100" i="1" dirty="0"/>
          </a:p>
        </p:txBody>
      </p:sp>
    </p:spTree>
    <p:extLst>
      <p:ext uri="{BB962C8B-B14F-4D97-AF65-F5344CB8AC3E}">
        <p14:creationId xmlns:p14="http://schemas.microsoft.com/office/powerpoint/2010/main" val="3340767307"/>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t>‹N°›</a:t>
            </a:fld>
            <a:endParaRPr lang="fr-FR" sz="1100" i="1" dirty="0"/>
          </a:p>
        </p:txBody>
      </p:sp>
    </p:spTree>
    <p:extLst>
      <p:ext uri="{BB962C8B-B14F-4D97-AF65-F5344CB8AC3E}">
        <p14:creationId xmlns:p14="http://schemas.microsoft.com/office/powerpoint/2010/main" val="3694679690"/>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17DDDE65-AFB7-4333-96E9-1700E76972C8}" type="slidenum">
              <a:rPr lang="fr-FR" smtClean="0"/>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t>‹N°›</a:t>
            </a:fld>
            <a:endParaRPr lang="fr-FR" sz="1100" i="1" dirty="0"/>
          </a:p>
        </p:txBody>
      </p:sp>
    </p:spTree>
    <p:extLst>
      <p:ext uri="{BB962C8B-B14F-4D97-AF65-F5344CB8AC3E}">
        <p14:creationId xmlns:p14="http://schemas.microsoft.com/office/powerpoint/2010/main" val="2910107780"/>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pPr/>
              <a:t>‹N°›</a:t>
            </a:fld>
            <a:endParaRPr lang="fr-FR" sz="1100" i="1" dirty="0"/>
          </a:p>
        </p:txBody>
      </p:sp>
    </p:spTree>
    <p:extLst>
      <p:ext uri="{BB962C8B-B14F-4D97-AF65-F5344CB8AC3E}">
        <p14:creationId xmlns:p14="http://schemas.microsoft.com/office/powerpoint/2010/main" val="484473393"/>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numéro de diapositive 6"/>
          <p:cNvSpPr>
            <a:spLocks noGrp="1"/>
          </p:cNvSpPr>
          <p:nvPr>
            <p:ph type="sldNum" sz="quarter" idx="12"/>
          </p:nvPr>
        </p:nvSpPr>
        <p:spPr>
          <a:xfrm>
            <a:off x="8460432" y="-13242"/>
            <a:ext cx="864097" cy="365125"/>
          </a:xfrm>
          <a:prstGeom prst="rect">
            <a:avLst/>
          </a:prstGeom>
        </p:spPr>
        <p:txBody>
          <a:bodyPr/>
          <a:lstStyle/>
          <a:p>
            <a:fld id="{5736AFD5-1C7C-40FF-94F0-91564D824806}" type="slidenum">
              <a:rPr lang="fr-FR" smtClean="0"/>
              <a:t>‹N°›</a:t>
            </a:fld>
            <a:endParaRPr lang="fr-FR"/>
          </a:p>
        </p:txBody>
      </p:sp>
    </p:spTree>
    <p:extLst>
      <p:ext uri="{BB962C8B-B14F-4D97-AF65-F5344CB8AC3E}">
        <p14:creationId xmlns:p14="http://schemas.microsoft.com/office/powerpoint/2010/main" val="2289058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09B809AD-DFE7-4239-A2CA-39E0DABCCC29}" type="slidenum">
              <a:rPr lang="fr-FR" smtClean="0"/>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96CEB0CE-7EAF-4BC3-9ABC-434F9032EFCB}"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53373B92-5B1B-4197-B2AA-6BBFE877615F}"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05409786-13AF-4C30-9E8B-4A14762F9DD2}"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8A9C7DE7-41DF-4FDE-8DD1-2334AA4C71B1}"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C0BC51F3-ED75-4B31-AC6F-1149E2CE9427}"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5AA31BC0-EAE6-4A5E-8EB0-DA9F3FC3049D}"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EC88E0-1023-44A0-8A66-749A4A6E08D4}"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31" r:id="rId14"/>
    <p:sldLayoutId id="2147483834" r:id="rId15"/>
    <p:sldLayoutId id="2147483837" r:id="rId16"/>
    <p:sldLayoutId id="2147483838" r:id="rId17"/>
    <p:sldLayoutId id="2147483839" r:id="rId18"/>
    <p:sldLayoutId id="2147483840" r:id="rId19"/>
    <p:sldLayoutId id="2147483841" r:id="rId20"/>
    <p:sldLayoutId id="2147483842" r:id="rId21"/>
    <p:sldLayoutId id="2147483843" r:id="rId2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IwtT8cAAKI"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7"/>
          <p:cNvSpPr txBox="1">
            <a:spLocks/>
          </p:cNvSpPr>
          <p:nvPr/>
        </p:nvSpPr>
        <p:spPr>
          <a:xfrm>
            <a:off x="683568" y="4509120"/>
            <a:ext cx="8172400" cy="1345564"/>
          </a:xfrm>
          <a:prstGeom prst="rect">
            <a:avLst/>
          </a:prstGeom>
        </p:spPr>
        <p:txBody>
          <a:bodyPr anchor="ctr"/>
          <a:lstStyle>
            <a:lvl1pPr algn="ctr" defTabSz="914400" rtl="0" eaLnBrk="1" latinLnBrk="0" hangingPunct="1">
              <a:spcBef>
                <a:spcPct val="0"/>
              </a:spcBef>
              <a:buNone/>
              <a:defRPr sz="1600" b="1" kern="1200" baseline="0">
                <a:solidFill>
                  <a:schemeClr val="tx1"/>
                </a:solidFill>
                <a:latin typeface="Arial" pitchFamily="34" charset="0"/>
                <a:ea typeface="+mj-ea"/>
                <a:cs typeface="Arial" pitchFamily="34" charset="0"/>
              </a:defRPr>
            </a:lvl1pPr>
          </a:lstStyle>
          <a:p>
            <a:pPr algn="l"/>
            <a:r>
              <a:rPr lang="fr-FR" sz="3600" dirty="0" smtClean="0"/>
              <a:t>		        ETHIQUE ET 				IMPLICATION CITOYENNE 		DE l’INGÉNIEUR.E</a:t>
            </a:r>
          </a:p>
          <a:p>
            <a:pPr algn="l"/>
            <a:endParaRPr lang="fr-FR" sz="1800" dirty="0" smtClean="0"/>
          </a:p>
          <a:p>
            <a:pPr algn="l"/>
            <a:r>
              <a:rPr lang="fr-FR" sz="3600" dirty="0" smtClean="0"/>
              <a:t>Introduction</a:t>
            </a:r>
          </a:p>
          <a:p>
            <a:pPr algn="l"/>
            <a:r>
              <a:rPr lang="fr-FR" dirty="0" smtClean="0"/>
              <a:t>Béatrice </a:t>
            </a:r>
            <a:r>
              <a:rPr lang="fr-FR" dirty="0" err="1"/>
              <a:t>J</a:t>
            </a:r>
            <a:r>
              <a:rPr lang="fr-FR" dirty="0" err="1" smtClean="0"/>
              <a:t>alenques</a:t>
            </a:r>
            <a:r>
              <a:rPr lang="fr-FR" dirty="0" smtClean="0"/>
              <a:t>-Vigouroux</a:t>
            </a:r>
          </a:p>
          <a:p>
            <a:pPr algn="l"/>
            <a:r>
              <a:rPr lang="fr-FR" dirty="0" smtClean="0"/>
              <a:t>jalenque@insa-toulouse.fr</a:t>
            </a:r>
            <a:endParaRPr lang="fr-FR" dirty="0"/>
          </a:p>
        </p:txBody>
      </p:sp>
    </p:spTree>
    <p:extLst>
      <p:ext uri="{BB962C8B-B14F-4D97-AF65-F5344CB8AC3E}">
        <p14:creationId xmlns:p14="http://schemas.microsoft.com/office/powerpoint/2010/main" val="367080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Projet INSA</a:t>
            </a:r>
            <a:endParaRPr lang="fr-FR" dirty="0">
              <a:solidFill>
                <a:srgbClr val="0070C0"/>
              </a:solidFill>
            </a:endParaRPr>
          </a:p>
        </p:txBody>
      </p:sp>
      <p:sp>
        <p:nvSpPr>
          <p:cNvPr id="4" name="Espace réservé du contenu 3"/>
          <p:cNvSpPr>
            <a:spLocks noGrp="1"/>
          </p:cNvSpPr>
          <p:nvPr>
            <p:ph idx="1"/>
          </p:nvPr>
        </p:nvSpPr>
        <p:spPr>
          <a:xfrm>
            <a:off x="457200" y="1600200"/>
            <a:ext cx="8229600" cy="4781128"/>
          </a:xfrm>
        </p:spPr>
        <p:txBody>
          <a:bodyPr>
            <a:normAutofit/>
          </a:bodyPr>
          <a:lstStyle/>
          <a:p>
            <a:r>
              <a:rPr lang="fr-FR" sz="2800" dirty="0">
                <a:solidFill>
                  <a:srgbClr val="002060"/>
                </a:solidFill>
              </a:rPr>
              <a:t>Création INSA de Lyon avec le recteur Capelle en </a:t>
            </a:r>
            <a:r>
              <a:rPr lang="fr-FR" sz="2800" dirty="0" smtClean="0">
                <a:solidFill>
                  <a:srgbClr val="002060"/>
                </a:solidFill>
              </a:rPr>
              <a:t>1957, puis INSA </a:t>
            </a:r>
            <a:r>
              <a:rPr lang="fr-FR" sz="2800" dirty="0">
                <a:solidFill>
                  <a:srgbClr val="002060"/>
                </a:solidFill>
              </a:rPr>
              <a:t>de Toulouse en 1963</a:t>
            </a:r>
          </a:p>
          <a:p>
            <a:r>
              <a:rPr lang="fr-FR" sz="2800" dirty="0" smtClean="0">
                <a:solidFill>
                  <a:srgbClr val="002060"/>
                </a:solidFill>
              </a:rPr>
              <a:t>Des écoles d’ingénieurs </a:t>
            </a:r>
            <a:r>
              <a:rPr lang="fr-FR" sz="2800" b="1" dirty="0" smtClean="0">
                <a:solidFill>
                  <a:srgbClr val="002060"/>
                </a:solidFill>
              </a:rPr>
              <a:t>HUMANISTES </a:t>
            </a:r>
          </a:p>
          <a:p>
            <a:pPr lvl="1"/>
            <a:r>
              <a:rPr lang="fr-FR" sz="2400" dirty="0" smtClean="0">
                <a:solidFill>
                  <a:srgbClr val="002060"/>
                </a:solidFill>
              </a:rPr>
              <a:t>Des valeurs fortes </a:t>
            </a:r>
          </a:p>
          <a:p>
            <a:pPr lvl="1"/>
            <a:r>
              <a:rPr lang="fr-FR" sz="2400" dirty="0" smtClean="0">
                <a:solidFill>
                  <a:srgbClr val="002060"/>
                </a:solidFill>
              </a:rPr>
              <a:t>Celles de l’INSA de Toulouse: </a:t>
            </a:r>
          </a:p>
          <a:p>
            <a:pPr lvl="2"/>
            <a:r>
              <a:rPr lang="fr-FR" sz="2000" b="1" dirty="0" smtClean="0">
                <a:solidFill>
                  <a:srgbClr val="002060"/>
                </a:solidFill>
              </a:rPr>
              <a:t>DIVERSITÉ</a:t>
            </a:r>
          </a:p>
          <a:p>
            <a:pPr lvl="2"/>
            <a:r>
              <a:rPr lang="fr-FR" sz="2000" b="1" dirty="0" smtClean="0">
                <a:solidFill>
                  <a:srgbClr val="002060"/>
                </a:solidFill>
              </a:rPr>
              <a:t>EXCELLENCE</a:t>
            </a:r>
          </a:p>
          <a:p>
            <a:pPr lvl="2"/>
            <a:r>
              <a:rPr lang="fr-FR" sz="2000" b="1" dirty="0" smtClean="0">
                <a:solidFill>
                  <a:srgbClr val="002060"/>
                </a:solidFill>
              </a:rPr>
              <a:t>SOLIDARITÉ</a:t>
            </a:r>
            <a:endParaRPr lang="fr-FR" sz="2800" b="1" dirty="0">
              <a:solidFill>
                <a:srgbClr val="002060"/>
              </a:solidFill>
            </a:endParaRPr>
          </a:p>
        </p:txBody>
      </p:sp>
    </p:spTree>
    <p:extLst>
      <p:ext uri="{BB962C8B-B14F-4D97-AF65-F5344CB8AC3E}">
        <p14:creationId xmlns:p14="http://schemas.microsoft.com/office/powerpoint/2010/main" val="883857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Projet INSA</a:t>
            </a:r>
            <a:endParaRPr lang="fr-FR" dirty="0">
              <a:solidFill>
                <a:srgbClr val="0070C0"/>
              </a:solidFill>
            </a:endParaRPr>
          </a:p>
        </p:txBody>
      </p:sp>
      <p:sp>
        <p:nvSpPr>
          <p:cNvPr id="4" name="Espace réservé du contenu 3"/>
          <p:cNvSpPr>
            <a:spLocks noGrp="1"/>
          </p:cNvSpPr>
          <p:nvPr>
            <p:ph idx="1"/>
          </p:nvPr>
        </p:nvSpPr>
        <p:spPr>
          <a:xfrm>
            <a:off x="457200" y="1600200"/>
            <a:ext cx="8229600" cy="4781128"/>
          </a:xfrm>
        </p:spPr>
        <p:txBody>
          <a:bodyPr>
            <a:normAutofit/>
          </a:bodyPr>
          <a:lstStyle/>
          <a:p>
            <a:pPr marL="0" indent="0">
              <a:buNone/>
            </a:pPr>
            <a:r>
              <a:rPr lang="fr-FR" sz="2400" b="1" dirty="0" smtClean="0">
                <a:solidFill>
                  <a:srgbClr val="002060"/>
                </a:solidFill>
              </a:rPr>
              <a:t>Et la volonté d’un étudiant</a:t>
            </a:r>
          </a:p>
          <a:p>
            <a:pPr algn="just"/>
            <a:r>
              <a:rPr lang="fr-FR" sz="2400" b="1" dirty="0" smtClean="0">
                <a:solidFill>
                  <a:srgbClr val="002060"/>
                </a:solidFill>
              </a:rPr>
              <a:t>Pierre </a:t>
            </a:r>
            <a:r>
              <a:rPr lang="fr-FR" sz="2400" b="1" dirty="0" err="1" smtClean="0">
                <a:solidFill>
                  <a:srgbClr val="002060"/>
                </a:solidFill>
              </a:rPr>
              <a:t>Cizos-Natou</a:t>
            </a:r>
            <a:r>
              <a:rPr lang="fr-FR" sz="2400" b="1" dirty="0" smtClean="0">
                <a:solidFill>
                  <a:srgbClr val="002060"/>
                </a:solidFill>
              </a:rPr>
              <a:t>, en 2009-2010: «</a:t>
            </a:r>
            <a:r>
              <a:rPr lang="fr-FR" b="1" dirty="0" smtClean="0">
                <a:solidFill>
                  <a:srgbClr val="002060"/>
                </a:solidFill>
              </a:rPr>
              <a:t> </a:t>
            </a:r>
            <a:r>
              <a:rPr lang="fr-FR" dirty="0"/>
              <a:t> </a:t>
            </a:r>
            <a:r>
              <a:rPr lang="fr-FR" sz="2600" dirty="0">
                <a:solidFill>
                  <a:srgbClr val="002060"/>
                </a:solidFill>
              </a:rPr>
              <a:t>il ne nous est jamais demandé de réfléchir sur la façon dont nous pourrions nous épanouir professionnellement tout en aidant nos sociétés à être plus juste. Mon rôle d’acteur professionnel est-il vraiment distinct de mon rôle de citoyen ? En répondant négativement à cette question, cet essai m’a profondément aidé à décider comment et dans quel but je m’efforcerai à travailler</a:t>
            </a:r>
            <a:r>
              <a:rPr lang="fr-FR" sz="2600" dirty="0" smtClean="0">
                <a:solidFill>
                  <a:srgbClr val="002060"/>
                </a:solidFill>
              </a:rPr>
              <a:t>. » </a:t>
            </a:r>
            <a:endParaRPr lang="fr-FR" sz="2600" b="1" dirty="0" smtClean="0">
              <a:solidFill>
                <a:srgbClr val="002060"/>
              </a:solidFill>
            </a:endParaRPr>
          </a:p>
          <a:p>
            <a:r>
              <a:rPr lang="fr-FR" sz="2400" b="1" dirty="0" smtClean="0">
                <a:solidFill>
                  <a:srgbClr val="002060"/>
                </a:solidFill>
              </a:rPr>
              <a:t>en collaboration avec un enseignant en philosophie</a:t>
            </a:r>
            <a:endParaRPr lang="fr-FR" sz="2800" b="1" dirty="0">
              <a:solidFill>
                <a:srgbClr val="002060"/>
              </a:solidFill>
            </a:endParaRPr>
          </a:p>
          <a:p>
            <a:pPr marL="0" indent="0">
              <a:buNone/>
            </a:pPr>
            <a:endParaRPr lang="fr-FR" sz="2800" b="1" dirty="0">
              <a:solidFill>
                <a:srgbClr val="002060"/>
              </a:solidFill>
            </a:endParaRPr>
          </a:p>
        </p:txBody>
      </p:sp>
      <p:sp>
        <p:nvSpPr>
          <p:cNvPr id="3" name="Espace réservé du numéro de diapositive 2"/>
          <p:cNvSpPr>
            <a:spLocks noGrp="1"/>
          </p:cNvSpPr>
          <p:nvPr>
            <p:ph type="sldNum" sz="quarter" idx="12"/>
          </p:nvPr>
        </p:nvSpPr>
        <p:spPr/>
        <p:txBody>
          <a:bodyPr/>
          <a:lstStyle/>
          <a:p>
            <a:pPr>
              <a:defRPr/>
            </a:pPr>
            <a:fld id="{17DDDE65-AFB7-4333-96E9-1700E76972C8}" type="slidenum">
              <a:rPr lang="fr-FR" smtClean="0"/>
              <a:pPr>
                <a:defRPr/>
              </a:pPr>
              <a:t>11</a:t>
            </a:fld>
            <a:endParaRPr lang="fr-FR"/>
          </a:p>
        </p:txBody>
      </p:sp>
    </p:spTree>
    <p:extLst>
      <p:ext uri="{BB962C8B-B14F-4D97-AF65-F5344CB8AC3E}">
        <p14:creationId xmlns:p14="http://schemas.microsoft.com/office/powerpoint/2010/main" val="3633579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Projet INSA</a:t>
            </a:r>
            <a:endParaRPr lang="fr-FR" dirty="0">
              <a:solidFill>
                <a:srgbClr val="0070C0"/>
              </a:solidFill>
            </a:endParaRPr>
          </a:p>
        </p:txBody>
      </p:sp>
      <p:sp>
        <p:nvSpPr>
          <p:cNvPr id="4" name="Espace réservé du contenu 3"/>
          <p:cNvSpPr>
            <a:spLocks noGrp="1"/>
          </p:cNvSpPr>
          <p:nvPr>
            <p:ph idx="1"/>
          </p:nvPr>
        </p:nvSpPr>
        <p:spPr>
          <a:xfrm>
            <a:off x="251520" y="2852936"/>
            <a:ext cx="8661648" cy="331236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003">
            <a:schemeClr val="lt1"/>
          </a:fillRef>
          <a:effectRef idx="0">
            <a:scrgbClr r="0" g="0" b="0"/>
          </a:effectRef>
          <a:fontRef idx="major"/>
        </p:style>
        <p:txBody>
          <a:bodyPr anchor="ctr">
            <a:noAutofit/>
          </a:bodyPr>
          <a:lstStyle/>
          <a:p>
            <a:pPr marL="0" indent="0" algn="just">
              <a:buNone/>
            </a:pPr>
            <a:r>
              <a:rPr lang="fr-FR" b="1" dirty="0" smtClean="0">
                <a:solidFill>
                  <a:srgbClr val="002060"/>
                </a:solidFill>
              </a:rPr>
              <a:t>«</a:t>
            </a:r>
            <a:r>
              <a:rPr lang="fr-FR" sz="4000" b="1" dirty="0" smtClean="0">
                <a:solidFill>
                  <a:srgbClr val="002060"/>
                </a:solidFill>
              </a:rPr>
              <a:t> </a:t>
            </a:r>
            <a:r>
              <a:rPr lang="fr-FR" sz="4000" dirty="0">
                <a:solidFill>
                  <a:srgbClr val="002060"/>
                </a:solidFill>
              </a:rPr>
              <a:t> </a:t>
            </a:r>
            <a:r>
              <a:rPr lang="fr-FR" sz="4000" b="1" dirty="0">
                <a:solidFill>
                  <a:srgbClr val="002060"/>
                </a:solidFill>
              </a:rPr>
              <a:t>Ne doutez jamais qu’un petit groupe d’individus conscients et engagés puisse changer le monde. C’est même de cette façon que cela s’est toujours produit</a:t>
            </a:r>
            <a:r>
              <a:rPr lang="fr-FR" sz="4000" b="1" dirty="0" smtClean="0">
                <a:solidFill>
                  <a:srgbClr val="002060"/>
                </a:solidFill>
              </a:rPr>
              <a:t>.</a:t>
            </a:r>
            <a:r>
              <a:rPr lang="fr-FR" dirty="0" smtClean="0">
                <a:solidFill>
                  <a:srgbClr val="002060"/>
                </a:solidFill>
              </a:rPr>
              <a:t> » </a:t>
            </a:r>
            <a:endParaRPr lang="fr-FR" sz="3600" b="1" dirty="0">
              <a:solidFill>
                <a:srgbClr val="002060"/>
              </a:solidFill>
            </a:endParaRPr>
          </a:p>
        </p:txBody>
      </p:sp>
      <p:sp>
        <p:nvSpPr>
          <p:cNvPr id="3" name="Espace réservé du numéro de diapositive 2"/>
          <p:cNvSpPr>
            <a:spLocks noGrp="1"/>
          </p:cNvSpPr>
          <p:nvPr>
            <p:ph type="sldNum" sz="quarter" idx="12"/>
          </p:nvPr>
        </p:nvSpPr>
        <p:spPr/>
        <p:txBody>
          <a:bodyPr/>
          <a:lstStyle/>
          <a:p>
            <a:pPr>
              <a:defRPr/>
            </a:pPr>
            <a:fld id="{17DDDE65-AFB7-4333-96E9-1700E76972C8}" type="slidenum">
              <a:rPr lang="fr-FR" smtClean="0"/>
              <a:pPr>
                <a:defRPr/>
              </a:pPr>
              <a:t>12</a:t>
            </a:fld>
            <a:endParaRPr lang="fr-FR"/>
          </a:p>
        </p:txBody>
      </p:sp>
      <p:sp>
        <p:nvSpPr>
          <p:cNvPr id="5" name="Espace réservé du contenu 3"/>
          <p:cNvSpPr txBox="1">
            <a:spLocks/>
          </p:cNvSpPr>
          <p:nvPr/>
        </p:nvSpPr>
        <p:spPr>
          <a:xfrm>
            <a:off x="0" y="1628800"/>
            <a:ext cx="912473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fr-FR" sz="2400" b="1" dirty="0" smtClean="0">
                <a:solidFill>
                  <a:srgbClr val="002060"/>
                </a:solidFill>
              </a:rPr>
              <a:t>La conclusion de Pierre </a:t>
            </a:r>
            <a:r>
              <a:rPr lang="fr-FR" sz="2400" b="1" dirty="0" err="1" smtClean="0">
                <a:solidFill>
                  <a:srgbClr val="002060"/>
                </a:solidFill>
              </a:rPr>
              <a:t>Cizos-Natou</a:t>
            </a:r>
            <a:r>
              <a:rPr lang="fr-FR" sz="2400" b="1" dirty="0" smtClean="0">
                <a:solidFill>
                  <a:srgbClr val="002060"/>
                </a:solidFill>
              </a:rPr>
              <a:t>, </a:t>
            </a:r>
          </a:p>
          <a:p>
            <a:pPr marL="0" indent="0" algn="ctr" fontAlgn="auto">
              <a:spcAft>
                <a:spcPts val="0"/>
              </a:spcAft>
              <a:buFont typeface="Arial" pitchFamily="34" charset="0"/>
              <a:buNone/>
            </a:pPr>
            <a:r>
              <a:rPr lang="fr-FR" sz="2400" b="1" dirty="0" smtClean="0">
                <a:solidFill>
                  <a:srgbClr val="002060"/>
                </a:solidFill>
              </a:rPr>
              <a:t>une citation de l’anthropologue </a:t>
            </a:r>
            <a:r>
              <a:rPr lang="fr-FR" sz="2400" b="1" u="sng" dirty="0" smtClean="0">
                <a:solidFill>
                  <a:srgbClr val="002060"/>
                </a:solidFill>
              </a:rPr>
              <a:t>Margaret MEAD</a:t>
            </a:r>
            <a:endParaRPr lang="fr-FR" sz="2800" b="1" dirty="0" smtClean="0">
              <a:solidFill>
                <a:srgbClr val="002060"/>
              </a:solidFill>
            </a:endParaRPr>
          </a:p>
          <a:p>
            <a:pPr marL="0" indent="0" algn="ctr" fontAlgn="auto">
              <a:spcAft>
                <a:spcPts val="0"/>
              </a:spcAft>
              <a:buFont typeface="Arial" pitchFamily="34" charset="0"/>
              <a:buNone/>
            </a:pPr>
            <a:endParaRPr lang="fr-FR" sz="2800" b="1" dirty="0">
              <a:solidFill>
                <a:srgbClr val="002060"/>
              </a:solidFill>
            </a:endParaRPr>
          </a:p>
        </p:txBody>
      </p:sp>
    </p:spTree>
    <p:extLst>
      <p:ext uri="{BB962C8B-B14F-4D97-AF65-F5344CB8AC3E}">
        <p14:creationId xmlns:p14="http://schemas.microsoft.com/office/powerpoint/2010/main" val="1264184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1"/>
                </a:solidFill>
                <a:effectLst>
                  <a:outerShdw blurRad="38100" dist="38100" dir="2700000" algn="tl">
                    <a:srgbClr val="FFFFFF"/>
                  </a:outerShdw>
                </a:effectLst>
              </a:rPr>
              <a:t>Quelques définitions</a:t>
            </a:r>
          </a:p>
        </p:txBody>
      </p:sp>
      <p:sp>
        <p:nvSpPr>
          <p:cNvPr id="27651" name="Rectangle 3"/>
          <p:cNvSpPr>
            <a:spLocks noGrp="1" noChangeArrowheads="1"/>
          </p:cNvSpPr>
          <p:nvPr>
            <p:ph idx="1"/>
          </p:nvPr>
        </p:nvSpPr>
        <p:spPr>
          <a:xfrm>
            <a:off x="0" y="44624"/>
            <a:ext cx="9144000" cy="6782094"/>
          </a:xfrm>
        </p:spPr>
        <p:style>
          <a:lnRef idx="1">
            <a:schemeClr val="accent1"/>
          </a:lnRef>
          <a:fillRef idx="2">
            <a:schemeClr val="accent1"/>
          </a:fillRef>
          <a:effectRef idx="1">
            <a:schemeClr val="accent1"/>
          </a:effectRef>
          <a:fontRef idx="minor">
            <a:schemeClr val="dk1"/>
          </a:fontRef>
        </p:style>
        <p:txBody>
          <a:bodyPr numCol="2">
            <a:normAutofit fontScale="70000" lnSpcReduction="20000"/>
          </a:bodyPr>
          <a:lstStyle/>
          <a:p>
            <a:pPr marL="0" indent="0">
              <a:lnSpc>
                <a:spcPct val="90000"/>
              </a:lnSpc>
              <a:spcBef>
                <a:spcPts val="580"/>
              </a:spcBef>
              <a:buNone/>
              <a:defRPr/>
            </a:pPr>
            <a:r>
              <a:rPr lang="fr-FR" sz="2000" b="1" u="sng" dirty="0" smtClean="0">
                <a:solidFill>
                  <a:srgbClr val="002060"/>
                </a:solidFill>
                <a:effectLst>
                  <a:outerShdw blurRad="38100" dist="38100" dir="2700000" algn="tl">
                    <a:srgbClr val="FFFFFF"/>
                  </a:outerShdw>
                </a:effectLst>
              </a:rPr>
              <a:t>Vos questions éthiques sur l'ingénierie?</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Conquête spatiale, s’approprier de nouveaux territoires: comment légiférer</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La robotique: quelles conséquences? Perte de contrôle (voitures autonomes) et responsabilité – suppression d’emplois peu qualifiés</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Expériences sur l’animal</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Exploiter la main d’œuvre  d’un pays ne respectant pas les droits de l’homme</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Extraction de matières premières nécessitant l’exploitation de main d’œuvre</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Pétrole, incompatibilité avec écologie?  Biocarburants?</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Bâtiment très polluant, écoconception à la marge? Formations à l’ancienne, aux 2</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Clonage animal</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Productivité économique et impact social et environnemental</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Responsabilité, pouvoir de l’</a:t>
            </a:r>
            <a:r>
              <a:rPr lang="fr-FR" sz="1800" dirty="0" err="1" smtClean="0">
                <a:solidFill>
                  <a:srgbClr val="002060"/>
                </a:solidFill>
                <a:effectLst>
                  <a:outerShdw blurRad="38100" dist="38100" dir="2700000" algn="tl">
                    <a:srgbClr val="FFFFFF"/>
                  </a:outerShdw>
                </a:effectLst>
              </a:rPr>
              <a:t>ingénieur.e</a:t>
            </a:r>
            <a:r>
              <a:rPr lang="fr-FR" sz="1800" dirty="0" smtClean="0">
                <a:solidFill>
                  <a:srgbClr val="002060"/>
                </a:solidFill>
                <a:effectLst>
                  <a:outerShdw blurRad="38100" dist="38100" dir="2700000" algn="tl">
                    <a:srgbClr val="FFFFFF"/>
                  </a:outerShdw>
                </a:effectLst>
              </a:rPr>
              <a:t>: abus de pouvoir?</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Rôle de l’</a:t>
            </a:r>
            <a:r>
              <a:rPr lang="fr-FR" sz="1800" dirty="0" err="1" smtClean="0">
                <a:solidFill>
                  <a:srgbClr val="002060"/>
                </a:solidFill>
                <a:effectLst>
                  <a:outerShdw blurRad="38100" dist="38100" dir="2700000" algn="tl">
                    <a:srgbClr val="FFFFFF"/>
                  </a:outerShdw>
                </a:effectLst>
              </a:rPr>
              <a:t>ingénieur.e</a:t>
            </a:r>
            <a:r>
              <a:rPr lang="fr-FR" sz="1800" dirty="0" smtClean="0">
                <a:solidFill>
                  <a:srgbClr val="002060"/>
                </a:solidFill>
                <a:effectLst>
                  <a:outerShdw blurRad="38100" dist="38100" dir="2700000" algn="tl">
                    <a:srgbClr val="FFFFFF"/>
                  </a:outerShdw>
                </a:effectLst>
              </a:rPr>
              <a:t> dans les débats sur l’éthique: prise de parole? pouvoir de décision?</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Priorité à l’humain, à l’écologie ou à l’économique?</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Choix de l’entreprise: choix éthique?</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IA: robots, drones tueurs? Qu’a-t-on perdu avec les réseaux sociaux et Internet?</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Armement: dissuasif ou classique, quelle dimension éthique?</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Clonage thérapeutique? Créer un être vivant pour en sauver un autre? Eugénisme? </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Clone humain = humain?</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OGM: modifier en vue du rendement ?</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Polluer au nom du progrès? </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Balance avantage inconvénients concernant les innovations bio? </a:t>
            </a:r>
          </a:p>
          <a:p>
            <a:pPr algn="just">
              <a:lnSpc>
                <a:spcPct val="90000"/>
              </a:lnSpc>
              <a:spcBef>
                <a:spcPts val="580"/>
              </a:spcBef>
              <a:defRPr/>
            </a:pPr>
            <a:r>
              <a:rPr lang="fr-FR" sz="1800" dirty="0" smtClean="0">
                <a:solidFill>
                  <a:srgbClr val="002060"/>
                </a:solidFill>
                <a:effectLst>
                  <a:outerShdw blurRad="38100" dist="38100" dir="2700000" algn="tl">
                    <a:srgbClr val="FFFFFF"/>
                  </a:outerShdw>
                </a:effectLst>
              </a:rPr>
              <a:t>En science faut-il tout publier? Résultats sur le marquage génétique? Décision collective de refuser la publication d’information? Peut-on décider seul de ne pas publier?</a:t>
            </a:r>
            <a:endParaRPr lang="fr-FR" sz="2100" dirty="0">
              <a:solidFill>
                <a:srgbClr val="002060"/>
              </a:solidFill>
              <a:effectLst>
                <a:outerShdw blurRad="38100" dist="38100" dir="2700000" algn="tl">
                  <a:srgbClr val="FFFFFF"/>
                </a:outerShdw>
              </a:effectLst>
            </a:endParaRPr>
          </a:p>
          <a:p>
            <a:pPr algn="just">
              <a:lnSpc>
                <a:spcPct val="90000"/>
              </a:lnSpc>
              <a:spcBef>
                <a:spcPts val="580"/>
              </a:spcBef>
              <a:defRPr/>
            </a:pPr>
            <a:endParaRPr lang="fr-FR" sz="1800" dirty="0">
              <a:solidFill>
                <a:srgbClr val="002060"/>
              </a:solidFill>
              <a:effectLst>
                <a:outerShdw blurRad="38100" dist="38100" dir="2700000" algn="tl">
                  <a:srgbClr val="FFFFFF"/>
                </a:outerShdw>
              </a:effectLst>
            </a:endParaRPr>
          </a:p>
          <a:p>
            <a:pPr marL="0" indent="0" algn="just">
              <a:lnSpc>
                <a:spcPct val="90000"/>
              </a:lnSpc>
              <a:spcBef>
                <a:spcPts val="580"/>
              </a:spcBef>
              <a:buNone/>
              <a:defRPr/>
            </a:pPr>
            <a:r>
              <a:rPr lang="fr-FR" sz="2400" b="1" u="sng" dirty="0">
                <a:solidFill>
                  <a:srgbClr val="002060"/>
                </a:solidFill>
                <a:effectLst>
                  <a:outerShdw blurRad="38100" dist="38100" dir="2700000" algn="tl">
                    <a:srgbClr val="FFFFFF"/>
                  </a:outerShdw>
                </a:effectLst>
              </a:rPr>
              <a:t>Votre définition de l'éthique, différence avec la morale?</a:t>
            </a:r>
          </a:p>
          <a:p>
            <a:pPr lvl="0"/>
            <a:r>
              <a:rPr lang="fr-FR" sz="2000" dirty="0"/>
              <a:t>L'éthique serait plutôt une réflexion qui se veut objective sur les actions, les travaux, les projets (etc.) ainsi que sur la responsabilité des personnes et des autres acteurs. La morale se rapproche plus d'un ensemble de normes et de valeurs que l'on acquiert par l'éducation, l'entourage et la société (ou que l'on se fixe nous </a:t>
            </a:r>
            <a:r>
              <a:rPr lang="fr-FR" sz="2000" dirty="0" err="1"/>
              <a:t>meme</a:t>
            </a:r>
            <a:r>
              <a:rPr lang="fr-FR" sz="2000" dirty="0"/>
              <a:t>). Celle ci nous permet de juger et de catégoriser en "bien" ou en "mal".</a:t>
            </a:r>
          </a:p>
          <a:p>
            <a:pPr lvl="0"/>
            <a:r>
              <a:rPr lang="fr-FR" sz="2000" dirty="0"/>
              <a:t>Morale : Principes et valeurs qui différencient le bien du mal alors que l'éthique c'est plus la réflexion subjective sur la morale, est ce qu'on est adopte les valeurs de cette dernière, de manière à faire évoluer la morale</a:t>
            </a:r>
          </a:p>
          <a:p>
            <a:pPr lvl="0"/>
            <a:r>
              <a:rPr lang="fr-FR" sz="2000" dirty="0"/>
              <a:t>La morale est basée sur des règles tandis que l'éthique demande plus de réflexion par rapport à ces règles</a:t>
            </a:r>
          </a:p>
          <a:p>
            <a:pPr lvl="0"/>
            <a:r>
              <a:rPr lang="fr-FR" sz="2000" dirty="0"/>
              <a:t>La morale est un ensemble de principes qui montrent la différence entre le bien et le mal. L’Ethique est la façon avec laquelle on cherche à faire le bien.</a:t>
            </a:r>
          </a:p>
          <a:p>
            <a:pPr lvl="0"/>
            <a:r>
              <a:rPr lang="fr-FR" sz="2000" dirty="0"/>
              <a:t>Ensemble des conceptions morales qui dictent ses actes à quelqu'un.</a:t>
            </a:r>
          </a:p>
          <a:p>
            <a:pPr lvl="0"/>
            <a:r>
              <a:rPr lang="fr-FR" sz="2000" dirty="0"/>
              <a:t>La morale c'est le fait qu'une action soit "bien" ou "mal" alors que l'éthique est la réflexion sur ce qui se rapproche le plus ou le moins de la morale.</a:t>
            </a:r>
          </a:p>
          <a:p>
            <a:pPr lvl="0"/>
            <a:r>
              <a:rPr lang="fr-FR" sz="2000" dirty="0"/>
              <a:t>La moral cherche à définir ce qui est bien ou mal, l'éthique cherche à concrétiser la moral dans l'action</a:t>
            </a:r>
            <a:r>
              <a:rPr lang="fr-FR" sz="2000" dirty="0" smtClean="0"/>
              <a:t>.</a:t>
            </a:r>
            <a:endParaRPr lang="fr-FR" sz="1800" dirty="0">
              <a:solidFill>
                <a:srgbClr val="002060"/>
              </a:solidFill>
              <a:effectLst>
                <a:outerShdw blurRad="38100" dist="38100" dir="2700000" algn="tl">
                  <a:srgbClr val="FFFFFF"/>
                </a:outerShdw>
              </a:effectLst>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13</a:t>
            </a:fld>
            <a:endParaRPr lang="fr-FR"/>
          </a:p>
        </p:txBody>
      </p:sp>
      <p:cxnSp>
        <p:nvCxnSpPr>
          <p:cNvPr id="3" name="Connecteur droit 2"/>
          <p:cNvCxnSpPr>
            <a:endCxn id="27651" idx="2"/>
          </p:cNvCxnSpPr>
          <p:nvPr/>
        </p:nvCxnSpPr>
        <p:spPr>
          <a:xfrm flipH="1">
            <a:off x="4572000" y="994070"/>
            <a:ext cx="25144" cy="58326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248129"/>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39552" y="1844824"/>
            <a:ext cx="8136904" cy="4464496"/>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268288" indent="-268288" algn="ctr" eaLnBrk="1" fontAlgn="auto" hangingPunct="1">
              <a:lnSpc>
                <a:spcPct val="90000"/>
              </a:lnSpc>
              <a:spcBef>
                <a:spcPts val="580"/>
              </a:spcBef>
              <a:spcAft>
                <a:spcPts val="0"/>
              </a:spcAft>
              <a:buNone/>
              <a:defRPr/>
            </a:pPr>
            <a:endParaRPr lang="fr-FR" sz="2800" b="1" u="sng" dirty="0" smtClean="0">
              <a:solidFill>
                <a:srgbClr val="002060"/>
              </a:solidFill>
              <a:effectLst>
                <a:outerShdw blurRad="38100" dist="38100" dir="2700000" algn="tl">
                  <a:srgbClr val="FFFFFF"/>
                </a:outerShdw>
              </a:effectLst>
            </a:endParaRPr>
          </a:p>
          <a:p>
            <a:pPr marL="0" indent="0">
              <a:buNone/>
            </a:pPr>
            <a:r>
              <a:rPr lang="fr-FR" sz="3000" b="1" dirty="0" smtClean="0">
                <a:solidFill>
                  <a:srgbClr val="002060"/>
                </a:solidFill>
              </a:rPr>
              <a:t>Que </a:t>
            </a:r>
            <a:r>
              <a:rPr lang="fr-FR" sz="3000" b="1" dirty="0">
                <a:solidFill>
                  <a:srgbClr val="002060"/>
                </a:solidFill>
              </a:rPr>
              <a:t>signifie le terme « morale » ?</a:t>
            </a:r>
            <a:endParaRPr lang="fr-FR" sz="3000" dirty="0">
              <a:solidFill>
                <a:srgbClr val="002060"/>
              </a:solidFill>
            </a:endParaRPr>
          </a:p>
          <a:p>
            <a:r>
              <a:rPr lang="fr-FR" sz="2800" dirty="0" smtClean="0">
                <a:solidFill>
                  <a:srgbClr val="002060"/>
                </a:solidFill>
              </a:rPr>
              <a:t>du </a:t>
            </a:r>
            <a:r>
              <a:rPr lang="fr-FR" sz="2800" dirty="0">
                <a:solidFill>
                  <a:srgbClr val="002060"/>
                </a:solidFill>
              </a:rPr>
              <a:t>latin </a:t>
            </a:r>
            <a:r>
              <a:rPr lang="fr-FR" sz="2800" i="1" dirty="0">
                <a:solidFill>
                  <a:srgbClr val="002060"/>
                </a:solidFill>
              </a:rPr>
              <a:t>mores </a:t>
            </a:r>
            <a:r>
              <a:rPr lang="fr-FR" sz="2800" i="1" dirty="0" smtClean="0">
                <a:solidFill>
                  <a:srgbClr val="002060"/>
                </a:solidFill>
              </a:rPr>
              <a:t> </a:t>
            </a:r>
          </a:p>
          <a:p>
            <a:r>
              <a:rPr lang="fr-FR" sz="2800" i="1" dirty="0" smtClean="0">
                <a:solidFill>
                  <a:srgbClr val="002060"/>
                </a:solidFill>
              </a:rPr>
              <a:t>ensemble </a:t>
            </a:r>
            <a:r>
              <a:rPr lang="fr-FR" sz="2800" i="1" dirty="0">
                <a:solidFill>
                  <a:srgbClr val="002060"/>
                </a:solidFill>
              </a:rPr>
              <a:t>de valeurs et de principes</a:t>
            </a:r>
            <a:r>
              <a:rPr lang="fr-FR" sz="2800" dirty="0">
                <a:solidFill>
                  <a:srgbClr val="002060"/>
                </a:solidFill>
              </a:rPr>
              <a:t> qui permettent de différencier le bien du mal, le juste de l’injuste, l’acceptable de </a:t>
            </a:r>
            <a:r>
              <a:rPr lang="fr-FR" sz="2800" dirty="0" smtClean="0">
                <a:solidFill>
                  <a:srgbClr val="002060"/>
                </a:solidFill>
              </a:rPr>
              <a:t>l’inacceptable</a:t>
            </a:r>
          </a:p>
          <a:p>
            <a:r>
              <a:rPr lang="fr-FR" sz="2800" dirty="0" smtClean="0">
                <a:solidFill>
                  <a:srgbClr val="002060"/>
                </a:solidFill>
              </a:rPr>
              <a:t>ensemble </a:t>
            </a:r>
            <a:r>
              <a:rPr lang="fr-FR" sz="2800" dirty="0">
                <a:solidFill>
                  <a:srgbClr val="002060"/>
                </a:solidFill>
              </a:rPr>
              <a:t>des règles de conduite très concrètes qui découlent de </a:t>
            </a:r>
            <a:r>
              <a:rPr lang="fr-FR" sz="2800" dirty="0" smtClean="0">
                <a:solidFill>
                  <a:srgbClr val="002060"/>
                </a:solidFill>
              </a:rPr>
              <a:t>cet ensemble </a:t>
            </a:r>
          </a:p>
          <a:p>
            <a:r>
              <a:rPr lang="fr-FR" sz="2800" dirty="0" smtClean="0">
                <a:solidFill>
                  <a:srgbClr val="002060"/>
                </a:solidFill>
              </a:rPr>
              <a:t>l’adjectif </a:t>
            </a:r>
            <a:r>
              <a:rPr lang="fr-FR" sz="2800" i="1" dirty="0">
                <a:solidFill>
                  <a:srgbClr val="002060"/>
                </a:solidFill>
              </a:rPr>
              <a:t>moral</a:t>
            </a:r>
            <a:r>
              <a:rPr lang="fr-FR" sz="2800" dirty="0">
                <a:solidFill>
                  <a:srgbClr val="002060"/>
                </a:solidFill>
              </a:rPr>
              <a:t> </a:t>
            </a:r>
            <a:r>
              <a:rPr lang="fr-FR" sz="2800" dirty="0" smtClean="0">
                <a:solidFill>
                  <a:srgbClr val="002060"/>
                </a:solidFill>
              </a:rPr>
              <a:t>: </a:t>
            </a:r>
            <a:r>
              <a:rPr lang="fr-FR" sz="2800" dirty="0">
                <a:solidFill>
                  <a:srgbClr val="002060"/>
                </a:solidFill>
              </a:rPr>
              <a:t>point de vue à partir duquel nous jugeons les actions, les conduites, voire les intentions des hommes, selon la distinction du bien et du mal </a:t>
            </a:r>
            <a:endParaRPr lang="fr-FR" sz="2800" dirty="0" smtClean="0">
              <a:solidFill>
                <a:srgbClr val="002060"/>
              </a:solidFill>
            </a:endParaRPr>
          </a:p>
          <a:p>
            <a:endParaRPr lang="fr-FR" sz="2800" dirty="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14</a:t>
            </a:fld>
            <a:endParaRPr lang="fr-FR"/>
          </a:p>
        </p:txBody>
      </p:sp>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b="1" smtClean="0">
                <a:solidFill>
                  <a:schemeClr val="accent1"/>
                </a:solidFill>
                <a:effectLst>
                  <a:outerShdw blurRad="38100" dist="38100" dir="2700000" algn="tl">
                    <a:srgbClr val="FFFFFF"/>
                  </a:outerShdw>
                </a:effectLst>
              </a:rPr>
              <a:t>Quelques définitions</a:t>
            </a:r>
            <a:endParaRPr lang="fr-FR" b="1" dirty="0" smtClean="0">
              <a:solidFill>
                <a:schemeClr val="accent1"/>
              </a:solidFill>
              <a:effectLst>
                <a:outerShdw blurRad="38100" dist="38100" dir="2700000" algn="tl">
                  <a:srgbClr val="FFFFFF"/>
                </a:outerShdw>
              </a:effectLst>
            </a:endParaRPr>
          </a:p>
        </p:txBody>
      </p:sp>
    </p:spTree>
    <p:extLst>
      <p:ext uri="{BB962C8B-B14F-4D97-AF65-F5344CB8AC3E}">
        <p14:creationId xmlns:p14="http://schemas.microsoft.com/office/powerpoint/2010/main" val="1249157309"/>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r>
              <a:rPr lang="fr-FR" dirty="0"/>
              <a:t>Quelques </a:t>
            </a:r>
            <a:r>
              <a:rPr lang="fr-FR" dirty="0" smtClean="0"/>
              <a:t>distinctions</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003548"/>
            <a:ext cx="4873724" cy="4873724"/>
          </a:xfrm>
          <a:prstGeom prst="rect">
            <a:avLst/>
          </a:prstGeom>
        </p:spPr>
      </p:pic>
      <p:sp>
        <p:nvSpPr>
          <p:cNvPr id="7" name="ZoneTexte 6"/>
          <p:cNvSpPr txBox="1"/>
          <p:nvPr/>
        </p:nvSpPr>
        <p:spPr>
          <a:xfrm>
            <a:off x="0" y="5939988"/>
            <a:ext cx="9144000" cy="369332"/>
          </a:xfrm>
          <a:prstGeom prst="rect">
            <a:avLst/>
          </a:prstGeom>
          <a:noFill/>
        </p:spPr>
        <p:txBody>
          <a:bodyPr wrap="square" rtlCol="0">
            <a:spAutoFit/>
          </a:bodyPr>
          <a:lstStyle/>
          <a:p>
            <a:pPr algn="ctr"/>
            <a:r>
              <a:rPr lang="fr-FR" b="1" dirty="0" smtClean="0">
                <a:solidFill>
                  <a:schemeClr val="accent2"/>
                </a:solidFill>
              </a:rPr>
              <a:t>MORALE = INTERDIT</a:t>
            </a:r>
            <a:endParaRPr lang="fr-FR" b="1" dirty="0">
              <a:solidFill>
                <a:schemeClr val="accent2"/>
              </a:solidFill>
            </a:endParaRPr>
          </a:p>
        </p:txBody>
      </p:sp>
    </p:spTree>
    <p:extLst>
      <p:ext uri="{BB962C8B-B14F-4D97-AF65-F5344CB8AC3E}">
        <p14:creationId xmlns:p14="http://schemas.microsoft.com/office/powerpoint/2010/main" val="309956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39552" y="1844824"/>
            <a:ext cx="8136904" cy="4464496"/>
          </a:xfrm>
        </p:spPr>
        <p:style>
          <a:lnRef idx="1">
            <a:schemeClr val="accent1"/>
          </a:lnRef>
          <a:fillRef idx="2">
            <a:schemeClr val="accent1"/>
          </a:fillRef>
          <a:effectRef idx="1">
            <a:schemeClr val="accent1"/>
          </a:effectRef>
          <a:fontRef idx="minor">
            <a:schemeClr val="dk1"/>
          </a:fontRef>
        </p:style>
        <p:txBody>
          <a:bodyPr>
            <a:normAutofit/>
          </a:bodyPr>
          <a:lstStyle/>
          <a:p>
            <a:pPr marL="268288" indent="-268288">
              <a:lnSpc>
                <a:spcPct val="90000"/>
              </a:lnSpc>
              <a:spcBef>
                <a:spcPts val="580"/>
              </a:spcBef>
              <a:buNone/>
              <a:defRPr/>
            </a:pPr>
            <a:endParaRPr lang="fr-FR" sz="2800" b="1" dirty="0" smtClean="0">
              <a:solidFill>
                <a:srgbClr val="002060"/>
              </a:solidFill>
            </a:endParaRPr>
          </a:p>
          <a:p>
            <a:pPr marL="268288" indent="-268288">
              <a:lnSpc>
                <a:spcPct val="90000"/>
              </a:lnSpc>
              <a:spcBef>
                <a:spcPts val="580"/>
              </a:spcBef>
              <a:buNone/>
              <a:defRPr/>
            </a:pPr>
            <a:r>
              <a:rPr lang="fr-FR" sz="2800" b="1" dirty="0" smtClean="0">
                <a:solidFill>
                  <a:srgbClr val="002060"/>
                </a:solidFill>
              </a:rPr>
              <a:t>Que </a:t>
            </a:r>
            <a:r>
              <a:rPr lang="fr-FR" sz="2800" b="1" dirty="0">
                <a:solidFill>
                  <a:srgbClr val="002060"/>
                </a:solidFill>
              </a:rPr>
              <a:t>signifie le </a:t>
            </a:r>
            <a:r>
              <a:rPr lang="fr-FR" sz="2800" b="1" dirty="0" smtClean="0">
                <a:solidFill>
                  <a:srgbClr val="002060"/>
                </a:solidFill>
              </a:rPr>
              <a:t>terme «</a:t>
            </a:r>
            <a:r>
              <a:rPr lang="fr-FR" sz="2800" b="1" dirty="0">
                <a:solidFill>
                  <a:srgbClr val="002060"/>
                </a:solidFill>
              </a:rPr>
              <a:t> éthique </a:t>
            </a:r>
            <a:r>
              <a:rPr lang="fr-FR" sz="2800" b="1" dirty="0" smtClean="0">
                <a:solidFill>
                  <a:srgbClr val="002060"/>
                </a:solidFill>
              </a:rPr>
              <a:t>»?</a:t>
            </a:r>
            <a:endParaRPr lang="fr-FR" sz="2800" dirty="0">
              <a:solidFill>
                <a:srgbClr val="002060"/>
              </a:solidFill>
            </a:endParaRPr>
          </a:p>
          <a:p>
            <a:r>
              <a:rPr lang="fr-FR" sz="2800" dirty="0" smtClean="0">
                <a:solidFill>
                  <a:srgbClr val="002060"/>
                </a:solidFill>
              </a:rPr>
              <a:t>du </a:t>
            </a:r>
            <a:r>
              <a:rPr lang="fr-FR" sz="2800" dirty="0">
                <a:solidFill>
                  <a:srgbClr val="002060"/>
                </a:solidFill>
              </a:rPr>
              <a:t>grec </a:t>
            </a:r>
            <a:r>
              <a:rPr lang="fr-FR" sz="2800" i="1" dirty="0" err="1">
                <a:solidFill>
                  <a:srgbClr val="002060"/>
                </a:solidFill>
              </a:rPr>
              <a:t>éthikos</a:t>
            </a:r>
            <a:r>
              <a:rPr lang="fr-FR" sz="2800" dirty="0">
                <a:solidFill>
                  <a:srgbClr val="002060"/>
                </a:solidFill>
              </a:rPr>
              <a:t>, adjectif construit sur </a:t>
            </a:r>
            <a:r>
              <a:rPr lang="fr-FR" sz="2800" i="1" dirty="0" smtClean="0">
                <a:solidFill>
                  <a:srgbClr val="002060"/>
                </a:solidFill>
              </a:rPr>
              <a:t>éthos</a:t>
            </a:r>
            <a:r>
              <a:rPr lang="fr-FR" sz="2800" dirty="0" smtClean="0">
                <a:solidFill>
                  <a:srgbClr val="002060"/>
                </a:solidFill>
              </a:rPr>
              <a:t> </a:t>
            </a:r>
          </a:p>
          <a:p>
            <a:r>
              <a:rPr lang="fr-FR" sz="2800" dirty="0" smtClean="0">
                <a:solidFill>
                  <a:srgbClr val="002060"/>
                </a:solidFill>
              </a:rPr>
              <a:t>Langage courant : </a:t>
            </a:r>
            <a:r>
              <a:rPr lang="fr-FR" sz="2800" i="1" dirty="0" smtClean="0">
                <a:solidFill>
                  <a:srgbClr val="002060"/>
                </a:solidFill>
              </a:rPr>
              <a:t>éthique</a:t>
            </a:r>
            <a:r>
              <a:rPr lang="fr-FR" sz="2800" dirty="0" smtClean="0">
                <a:solidFill>
                  <a:srgbClr val="002060"/>
                </a:solidFill>
              </a:rPr>
              <a:t> </a:t>
            </a:r>
            <a:r>
              <a:rPr lang="fr-FR" sz="2800" dirty="0">
                <a:solidFill>
                  <a:srgbClr val="002060"/>
                </a:solidFill>
              </a:rPr>
              <a:t>et </a:t>
            </a:r>
            <a:r>
              <a:rPr lang="fr-FR" sz="2800" i="1" dirty="0">
                <a:solidFill>
                  <a:srgbClr val="002060"/>
                </a:solidFill>
              </a:rPr>
              <a:t>morale</a:t>
            </a:r>
            <a:r>
              <a:rPr lang="fr-FR" sz="2800" dirty="0">
                <a:solidFill>
                  <a:srgbClr val="002060"/>
                </a:solidFill>
              </a:rPr>
              <a:t> </a:t>
            </a:r>
            <a:r>
              <a:rPr lang="fr-FR" sz="2800" dirty="0" smtClean="0">
                <a:solidFill>
                  <a:srgbClr val="002060"/>
                </a:solidFill>
              </a:rPr>
              <a:t>sont synonymes</a:t>
            </a:r>
          </a:p>
          <a:p>
            <a:r>
              <a:rPr lang="fr-FR" sz="2800" dirty="0" smtClean="0">
                <a:solidFill>
                  <a:srgbClr val="002060"/>
                </a:solidFill>
              </a:rPr>
              <a:t>L’éthique </a:t>
            </a:r>
            <a:r>
              <a:rPr lang="fr-FR" sz="2800" dirty="0">
                <a:solidFill>
                  <a:srgbClr val="002060"/>
                </a:solidFill>
              </a:rPr>
              <a:t>ne désigne pas</a:t>
            </a:r>
            <a:r>
              <a:rPr lang="fr-FR" sz="2800" b="1" dirty="0">
                <a:solidFill>
                  <a:srgbClr val="002060"/>
                </a:solidFill>
              </a:rPr>
              <a:t> </a:t>
            </a:r>
            <a:r>
              <a:rPr lang="fr-FR" sz="2800" dirty="0">
                <a:solidFill>
                  <a:srgbClr val="002060"/>
                </a:solidFill>
              </a:rPr>
              <a:t>un ensemble de valeurs et de principes en </a:t>
            </a:r>
            <a:r>
              <a:rPr lang="fr-FR" sz="2800" dirty="0" smtClean="0">
                <a:solidFill>
                  <a:srgbClr val="002060"/>
                </a:solidFill>
              </a:rPr>
              <a:t>particulier</a:t>
            </a:r>
          </a:p>
          <a:p>
            <a:r>
              <a:rPr lang="fr-FR" sz="2800" dirty="0">
                <a:solidFill>
                  <a:srgbClr val="002060"/>
                </a:solidFill>
              </a:rPr>
              <a:t>L’éthique </a:t>
            </a:r>
            <a:r>
              <a:rPr lang="fr-FR" sz="2800" dirty="0" smtClean="0">
                <a:solidFill>
                  <a:srgbClr val="002060"/>
                </a:solidFill>
              </a:rPr>
              <a:t>renvoie à une REFLEXION, des INTERROGATIONS concernant des ACTIONS HUMAINES</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16</a:t>
            </a:fld>
            <a:endParaRPr lang="fr-FR"/>
          </a:p>
        </p:txBody>
      </p:sp>
      <p:sp>
        <p:nvSpPr>
          <p:cNvPr id="6" name="Rectangle 2"/>
          <p:cNvSpPr>
            <a:spLocks noGrp="1" noChangeArrowheads="1"/>
          </p:cNvSpPr>
          <p:nvPr>
            <p:ph type="title"/>
          </p:nvPr>
        </p:nvSpPr>
        <p:spPr>
          <a:xfrm>
            <a:off x="457200" y="274638"/>
            <a:ext cx="8229600" cy="1143000"/>
          </a:xfrm>
        </p:spPr>
        <p:txBody>
          <a:bodyPr>
            <a:normAutofit/>
          </a:bodyPr>
          <a:lstStyle/>
          <a:p>
            <a:pPr algn="ctr" eaLnBrk="1" fontAlgn="auto" hangingPunct="1">
              <a:spcAft>
                <a:spcPts val="0"/>
              </a:spcAft>
              <a:defRPr/>
            </a:pPr>
            <a:r>
              <a:rPr lang="fr-FR" b="1" dirty="0" smtClean="0">
                <a:solidFill>
                  <a:schemeClr val="accent1"/>
                </a:solidFill>
                <a:effectLst>
                  <a:outerShdw blurRad="38100" dist="38100" dir="2700000" algn="tl">
                    <a:srgbClr val="FFFFFF"/>
                  </a:outerShdw>
                </a:effectLst>
              </a:rPr>
              <a:t>Quelques définitions</a:t>
            </a:r>
          </a:p>
        </p:txBody>
      </p:sp>
    </p:spTree>
    <p:extLst>
      <p:ext uri="{BB962C8B-B14F-4D97-AF65-F5344CB8AC3E}">
        <p14:creationId xmlns:p14="http://schemas.microsoft.com/office/powerpoint/2010/main" val="2278617923"/>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r>
              <a:rPr lang="fr-FR" dirty="0"/>
              <a:t>Quelques </a:t>
            </a:r>
            <a:r>
              <a:rPr lang="fr-FR" dirty="0" smtClean="0"/>
              <a:t>distinctions</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412776"/>
            <a:ext cx="4762500" cy="4762500"/>
          </a:xfrm>
          <a:prstGeom prst="rect">
            <a:avLst/>
          </a:prstGeom>
        </p:spPr>
      </p:pic>
      <p:sp>
        <p:nvSpPr>
          <p:cNvPr id="6" name="ZoneTexte 5"/>
          <p:cNvSpPr txBox="1"/>
          <p:nvPr/>
        </p:nvSpPr>
        <p:spPr>
          <a:xfrm>
            <a:off x="0" y="5939988"/>
            <a:ext cx="9144000" cy="369332"/>
          </a:xfrm>
          <a:prstGeom prst="rect">
            <a:avLst/>
          </a:prstGeom>
          <a:noFill/>
        </p:spPr>
        <p:txBody>
          <a:bodyPr wrap="square" rtlCol="0">
            <a:spAutoFit/>
          </a:bodyPr>
          <a:lstStyle/>
          <a:p>
            <a:pPr algn="ctr"/>
            <a:r>
              <a:rPr lang="fr-FR" b="1" dirty="0" smtClean="0">
                <a:solidFill>
                  <a:schemeClr val="accent2"/>
                </a:solidFill>
              </a:rPr>
              <a:t>ETHIQUE = REFLEXION, DISCERNEMENT</a:t>
            </a:r>
            <a:endParaRPr lang="fr-FR" b="1" dirty="0">
              <a:solidFill>
                <a:schemeClr val="accent2"/>
              </a:solidFill>
            </a:endParaRPr>
          </a:p>
        </p:txBody>
      </p:sp>
    </p:spTree>
    <p:extLst>
      <p:ext uri="{BB962C8B-B14F-4D97-AF65-F5344CB8AC3E}">
        <p14:creationId xmlns:p14="http://schemas.microsoft.com/office/powerpoint/2010/main" val="14358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857250"/>
            <a:ext cx="9462552" cy="6316166"/>
          </a:xfrm>
          <a:prstGeom prst="rect">
            <a:avLst/>
          </a:prstGeom>
        </p:spPr>
      </p:pic>
      <p:sp>
        <p:nvSpPr>
          <p:cNvPr id="7" name="Rectangle à coins arrondis 6"/>
          <p:cNvSpPr/>
          <p:nvPr/>
        </p:nvSpPr>
        <p:spPr>
          <a:xfrm>
            <a:off x="107504" y="3789040"/>
            <a:ext cx="8496944" cy="24482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dirty="0" smtClean="0">
                <a:solidFill>
                  <a:schemeClr val="bg1"/>
                </a:solidFill>
              </a:rPr>
              <a:t>Sources de l’éthique</a:t>
            </a:r>
          </a:p>
          <a:p>
            <a:pPr marL="457200" indent="-457200">
              <a:buFont typeface="Arial" panose="020B0604020202020204" pitchFamily="34" charset="0"/>
              <a:buChar char="•"/>
            </a:pPr>
            <a:r>
              <a:rPr lang="fr-FR" sz="2800" dirty="0" smtClean="0">
                <a:solidFill>
                  <a:schemeClr val="bg1"/>
                </a:solidFill>
              </a:rPr>
              <a:t>Pas la recherche du bien</a:t>
            </a:r>
          </a:p>
          <a:p>
            <a:pPr marL="457200" indent="-457200">
              <a:buFont typeface="Arial" panose="020B0604020202020204" pitchFamily="34" charset="0"/>
              <a:buChar char="•"/>
            </a:pPr>
            <a:r>
              <a:rPr lang="fr-FR" sz="2800" dirty="0" smtClean="0">
                <a:solidFill>
                  <a:schemeClr val="bg1"/>
                </a:solidFill>
              </a:rPr>
              <a:t>Désirs de </a:t>
            </a:r>
            <a:r>
              <a:rPr lang="fr-FR" sz="2800" b="1" dirty="0" smtClean="0">
                <a:solidFill>
                  <a:srgbClr val="FF0000"/>
                </a:solidFill>
              </a:rPr>
              <a:t>solidarité</a:t>
            </a:r>
            <a:r>
              <a:rPr lang="fr-FR" sz="2800" dirty="0" smtClean="0">
                <a:solidFill>
                  <a:srgbClr val="FF0000"/>
                </a:solidFill>
              </a:rPr>
              <a:t> </a:t>
            </a:r>
            <a:r>
              <a:rPr lang="fr-FR" sz="2800" dirty="0" smtClean="0">
                <a:solidFill>
                  <a:schemeClr val="bg1"/>
                </a:solidFill>
              </a:rPr>
              <a:t>et </a:t>
            </a:r>
            <a:r>
              <a:rPr lang="fr-FR" sz="2800" b="1" dirty="0" smtClean="0">
                <a:solidFill>
                  <a:srgbClr val="FF0000"/>
                </a:solidFill>
              </a:rPr>
              <a:t>responsabilité</a:t>
            </a:r>
            <a:r>
              <a:rPr lang="fr-FR" sz="2800" dirty="0" smtClean="0">
                <a:solidFill>
                  <a:schemeClr val="bg1"/>
                </a:solidFill>
              </a:rPr>
              <a:t> envers les autres = liens sociaux, ce qui fait </a:t>
            </a:r>
            <a:r>
              <a:rPr lang="fr-FR" sz="2800" b="1" dirty="0" smtClean="0">
                <a:solidFill>
                  <a:srgbClr val="FF0000"/>
                </a:solidFill>
              </a:rPr>
              <a:t>société</a:t>
            </a:r>
          </a:p>
          <a:p>
            <a:r>
              <a:rPr lang="fr-FR" sz="2800" b="1" dirty="0" smtClean="0">
                <a:solidFill>
                  <a:srgbClr val="FF0000"/>
                </a:solidFill>
              </a:rPr>
              <a:t>		Le pardon  </a:t>
            </a:r>
            <a:endParaRPr lang="fr-FR" sz="2800" b="1" dirty="0">
              <a:solidFill>
                <a:srgbClr val="FF0000"/>
              </a:solidFill>
            </a:endParaRPr>
          </a:p>
        </p:txBody>
      </p:sp>
      <p:sp>
        <p:nvSpPr>
          <p:cNvPr id="11" name="ZoneTexte 10"/>
          <p:cNvSpPr txBox="1"/>
          <p:nvPr/>
        </p:nvSpPr>
        <p:spPr>
          <a:xfrm>
            <a:off x="323528" y="807095"/>
            <a:ext cx="8424936" cy="461665"/>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altLang="fr-FR" sz="2400" dirty="0" smtClean="0">
                <a:solidFill>
                  <a:srgbClr val="FF0000"/>
                </a:solidFill>
                <a:latin typeface="+mn-lt"/>
              </a:rPr>
              <a:t>Edgar Morin (conférence du 5 mai 2017 à l’INSA)</a:t>
            </a:r>
            <a:endParaRPr lang="fr-FR" sz="2400" dirty="0">
              <a:latin typeface="+mn-lt"/>
            </a:endParaRPr>
          </a:p>
        </p:txBody>
      </p:sp>
      <p:sp>
        <p:nvSpPr>
          <p:cNvPr id="2" name="Flèche droite 1"/>
          <p:cNvSpPr/>
          <p:nvPr/>
        </p:nvSpPr>
        <p:spPr>
          <a:xfrm>
            <a:off x="971600" y="5733256"/>
            <a:ext cx="1080120" cy="3600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2" name="ZoneTexte 11"/>
          <p:cNvSpPr txBox="1"/>
          <p:nvPr/>
        </p:nvSpPr>
        <p:spPr>
          <a:xfrm>
            <a:off x="0" y="6228020"/>
            <a:ext cx="9144000" cy="461665"/>
          </a:xfrm>
          <a:prstGeom prst="rect">
            <a:avLst/>
          </a:prstGeom>
          <a:noFill/>
        </p:spPr>
        <p:txBody>
          <a:bodyPr wrap="square" rtlCol="0">
            <a:spAutoFit/>
          </a:bodyPr>
          <a:lstStyle/>
          <a:p>
            <a:pPr algn="ctr"/>
            <a:r>
              <a:rPr lang="fr-FR" sz="2400" b="1" dirty="0" smtClean="0">
                <a:solidFill>
                  <a:srgbClr val="FF0000"/>
                </a:solidFill>
              </a:rPr>
              <a:t>ETHIQUE = une LIBERTE EXPRIMEE</a:t>
            </a:r>
            <a:endParaRPr lang="fr-FR" sz="2400" b="1" dirty="0">
              <a:solidFill>
                <a:srgbClr val="FF0000"/>
              </a:solidFill>
            </a:endParaRPr>
          </a:p>
        </p:txBody>
      </p:sp>
      <p:sp>
        <p:nvSpPr>
          <p:cNvPr id="13" name="Espace réservé du texte 4"/>
          <p:cNvSpPr>
            <a:spLocks noGrp="1"/>
          </p:cNvSpPr>
          <p:nvPr>
            <p:ph type="body" sz="quarter" idx="13"/>
          </p:nvPr>
        </p:nvSpPr>
        <p:spPr/>
        <p:txBody>
          <a:bodyPr/>
          <a:lstStyle/>
          <a:p>
            <a:r>
              <a:rPr lang="fr-FR" dirty="0" smtClean="0"/>
              <a:t>Démarche éthique</a:t>
            </a:r>
            <a:endParaRPr lang="fr-FR" dirty="0"/>
          </a:p>
        </p:txBody>
      </p:sp>
    </p:spTree>
    <p:extLst>
      <p:ext uri="{BB962C8B-B14F-4D97-AF65-F5344CB8AC3E}">
        <p14:creationId xmlns:p14="http://schemas.microsoft.com/office/powerpoint/2010/main" val="354636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784019"/>
            <a:ext cx="5688632" cy="3797109"/>
          </a:xfrm>
          <a:prstGeom prst="rect">
            <a:avLst/>
          </a:prstGeom>
        </p:spPr>
      </p:pic>
      <p:sp>
        <p:nvSpPr>
          <p:cNvPr id="5" name="Rectangle à coins arrondis 4"/>
          <p:cNvSpPr/>
          <p:nvPr/>
        </p:nvSpPr>
        <p:spPr>
          <a:xfrm>
            <a:off x="467544" y="3645024"/>
            <a:ext cx="8496944" cy="22229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solidFill>
                  <a:schemeClr val="bg1"/>
                </a:solidFill>
              </a:rPr>
              <a:t>Sources du rejet de l’éthique</a:t>
            </a:r>
          </a:p>
          <a:p>
            <a:pPr algn="ctr"/>
            <a:r>
              <a:rPr lang="fr-FR" sz="2800" dirty="0" smtClean="0">
                <a:solidFill>
                  <a:schemeClr val="bg1"/>
                </a:solidFill>
              </a:rPr>
              <a:t>= ce qui nous coupe des autres </a:t>
            </a:r>
          </a:p>
          <a:p>
            <a:pPr marL="457200" indent="-457200">
              <a:buFont typeface="Arial" panose="020B0604020202020204" pitchFamily="34" charset="0"/>
              <a:buChar char="•"/>
            </a:pPr>
            <a:r>
              <a:rPr lang="fr-FR" sz="2800" dirty="0" smtClean="0">
                <a:solidFill>
                  <a:schemeClr val="bg1"/>
                </a:solidFill>
              </a:rPr>
              <a:t>Individualisme</a:t>
            </a:r>
          </a:p>
          <a:p>
            <a:pPr marL="457200" indent="-457200">
              <a:buFont typeface="Arial" panose="020B0604020202020204" pitchFamily="34" charset="0"/>
              <a:buChar char="•"/>
            </a:pPr>
            <a:r>
              <a:rPr lang="fr-FR" sz="2800" dirty="0" smtClean="0">
                <a:solidFill>
                  <a:schemeClr val="bg1"/>
                </a:solidFill>
              </a:rPr>
              <a:t>Cloisonnement, hyperspécialisation</a:t>
            </a:r>
            <a:endParaRPr lang="fr-FR" sz="2800" dirty="0">
              <a:solidFill>
                <a:schemeClr val="bg1"/>
              </a:solidFill>
            </a:endParaRPr>
          </a:p>
        </p:txBody>
      </p:sp>
      <p:sp>
        <p:nvSpPr>
          <p:cNvPr id="11" name="ZoneTexte 10"/>
          <p:cNvSpPr txBox="1"/>
          <p:nvPr/>
        </p:nvSpPr>
        <p:spPr>
          <a:xfrm>
            <a:off x="323528" y="807095"/>
            <a:ext cx="8424936" cy="461665"/>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altLang="fr-FR" sz="2400" dirty="0" smtClean="0">
                <a:solidFill>
                  <a:srgbClr val="FF0000"/>
                </a:solidFill>
                <a:latin typeface="+mn-lt"/>
              </a:rPr>
              <a:t>Edgar Morin (conférence du 5 mai 2017 à l’INSA)</a:t>
            </a:r>
            <a:endParaRPr lang="fr-FR" sz="2400" dirty="0">
              <a:latin typeface="+mn-lt"/>
            </a:endParaRPr>
          </a:p>
        </p:txBody>
      </p:sp>
      <p:sp>
        <p:nvSpPr>
          <p:cNvPr id="13" name="Espace réservé du texte 4"/>
          <p:cNvSpPr>
            <a:spLocks noGrp="1"/>
          </p:cNvSpPr>
          <p:nvPr>
            <p:ph type="body" sz="quarter" idx="13"/>
          </p:nvPr>
        </p:nvSpPr>
        <p:spPr/>
        <p:txBody>
          <a:bodyPr/>
          <a:lstStyle/>
          <a:p>
            <a:r>
              <a:rPr lang="fr-FR" dirty="0" smtClean="0"/>
              <a:t>Démarche éthique</a:t>
            </a:r>
            <a:endParaRPr lang="fr-FR" dirty="0"/>
          </a:p>
        </p:txBody>
      </p:sp>
    </p:spTree>
    <p:extLst>
      <p:ext uri="{BB962C8B-B14F-4D97-AF65-F5344CB8AC3E}">
        <p14:creationId xmlns:p14="http://schemas.microsoft.com/office/powerpoint/2010/main" val="424996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p:txBody>
          <a:bodyPr/>
          <a:lstStyle/>
          <a:p>
            <a:r>
              <a:rPr lang="fr-FR" dirty="0" smtClean="0">
                <a:solidFill>
                  <a:srgbClr val="FF0000"/>
                </a:solidFill>
              </a:rPr>
              <a:t>Programme des séances </a:t>
            </a:r>
          </a:p>
        </p:txBody>
      </p:sp>
      <p:sp>
        <p:nvSpPr>
          <p:cNvPr id="5" name="Espace réservé du numéro de diapositive 4"/>
          <p:cNvSpPr>
            <a:spLocks noGrp="1"/>
          </p:cNvSpPr>
          <p:nvPr>
            <p:ph type="sldNum" sz="quarter" idx="12"/>
          </p:nvPr>
        </p:nvSpPr>
        <p:spPr/>
        <p:txBody>
          <a:bodyPr/>
          <a:lstStyle/>
          <a:p>
            <a:pPr>
              <a:defRPr/>
            </a:pPr>
            <a:fld id="{9AD3A3AE-E9FD-4826-AEEE-9BEC2510A133}" type="slidenum">
              <a:rPr lang="fr-FR"/>
              <a:pPr>
                <a:defRPr/>
              </a:pPr>
              <a:t>2</a:t>
            </a:fld>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2880048810"/>
              </p:ext>
            </p:extLst>
          </p:nvPr>
        </p:nvGraphicFramePr>
        <p:xfrm>
          <a:off x="323528" y="1334789"/>
          <a:ext cx="8568952" cy="4160439"/>
        </p:xfrm>
        <a:graphic>
          <a:graphicData uri="http://schemas.openxmlformats.org/drawingml/2006/table">
            <a:tbl>
              <a:tblPr firstRow="1" bandRow="1">
                <a:tableStyleId>{5C22544A-7EE6-4342-B048-85BDC9FD1C3A}</a:tableStyleId>
              </a:tblPr>
              <a:tblGrid>
                <a:gridCol w="1313004">
                  <a:extLst>
                    <a:ext uri="{9D8B030D-6E8A-4147-A177-3AD203B41FA5}">
                      <a16:colId xmlns:a16="http://schemas.microsoft.com/office/drawing/2014/main" val="20000"/>
                    </a:ext>
                  </a:extLst>
                </a:gridCol>
                <a:gridCol w="7255948">
                  <a:extLst>
                    <a:ext uri="{9D8B030D-6E8A-4147-A177-3AD203B41FA5}">
                      <a16:colId xmlns:a16="http://schemas.microsoft.com/office/drawing/2014/main" val="20001"/>
                    </a:ext>
                  </a:extLst>
                </a:gridCol>
              </a:tblGrid>
              <a:tr h="374031">
                <a:tc>
                  <a:txBody>
                    <a:bodyPr/>
                    <a:lstStyle/>
                    <a:p>
                      <a:endParaRPr lang="fr-FR" dirty="0"/>
                    </a:p>
                  </a:txBody>
                  <a:tcPr/>
                </a:tc>
                <a:tc>
                  <a:txBody>
                    <a:bodyPr/>
                    <a:lstStyle/>
                    <a:p>
                      <a:pPr algn="ctr"/>
                      <a:r>
                        <a:rPr lang="fr-FR" dirty="0" smtClean="0"/>
                        <a:t>14h-17h</a:t>
                      </a:r>
                      <a:endParaRPr lang="fr-FR" dirty="0"/>
                    </a:p>
                  </a:txBody>
                  <a:tcPr/>
                </a:tc>
                <a:extLst>
                  <a:ext uri="{0D108BD9-81ED-4DB2-BD59-A6C34878D82A}">
                    <a16:rowId xmlns:a16="http://schemas.microsoft.com/office/drawing/2014/main" val="10000"/>
                  </a:ext>
                </a:extLst>
              </a:tr>
              <a:tr h="546068">
                <a:tc>
                  <a:txBody>
                    <a:bodyPr/>
                    <a:lstStyle/>
                    <a:p>
                      <a:endParaRPr lang="fr-FR" dirty="0">
                        <a:solidFill>
                          <a:srgbClr val="002060"/>
                        </a:solidFill>
                      </a:endParaRPr>
                    </a:p>
                  </a:txBody>
                  <a:tcPr/>
                </a:tc>
                <a:tc>
                  <a:txBody>
                    <a:bodyPr/>
                    <a:lstStyle/>
                    <a:p>
                      <a:r>
                        <a:rPr lang="fr-FR" dirty="0" smtClean="0">
                          <a:solidFill>
                            <a:srgbClr val="002060"/>
                          </a:solidFill>
                        </a:rPr>
                        <a:t>1. Introduction</a:t>
                      </a:r>
                    </a:p>
                  </a:txBody>
                  <a:tcPr/>
                </a:tc>
                <a:extLst>
                  <a:ext uri="{0D108BD9-81ED-4DB2-BD59-A6C34878D82A}">
                    <a16:rowId xmlns:a16="http://schemas.microsoft.com/office/drawing/2014/main" val="10001"/>
                  </a:ext>
                </a:extLst>
              </a:tr>
              <a:tr h="545251">
                <a:tc>
                  <a:txBody>
                    <a:bodyPr/>
                    <a:lstStyle/>
                    <a:p>
                      <a:endParaRPr lang="fr-FR"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2060"/>
                          </a:solidFill>
                          <a:effectLst/>
                          <a:latin typeface="+mn-lt"/>
                          <a:ea typeface="+mn-ea"/>
                          <a:cs typeface="+mn-cs"/>
                        </a:rPr>
                        <a:t>2. Ethique</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2060"/>
                          </a:solidFill>
                          <a:effectLst/>
                          <a:latin typeface="+mn-lt"/>
                          <a:ea typeface="+mn-ea"/>
                          <a:cs typeface="+mn-cs"/>
                        </a:rPr>
                        <a:t>3. La</a:t>
                      </a:r>
                      <a:r>
                        <a:rPr lang="fr-FR" sz="1800" b="1" kern="1200" baseline="0" dirty="0" smtClean="0">
                          <a:solidFill>
                            <a:srgbClr val="002060"/>
                          </a:solidFill>
                          <a:effectLst/>
                          <a:latin typeface="+mn-lt"/>
                          <a:ea typeface="+mn-ea"/>
                          <a:cs typeface="+mn-cs"/>
                        </a:rPr>
                        <a:t> technique est-elle neutre sur le plan moral? </a:t>
                      </a:r>
                      <a:endParaRPr lang="fr-FR" sz="1800" b="1" kern="1200" dirty="0" smtClean="0">
                        <a:solidFill>
                          <a:srgbClr val="002060"/>
                        </a:solidFill>
                        <a:effectLst/>
                        <a:latin typeface="+mn-lt"/>
                        <a:ea typeface="+mn-ea"/>
                        <a:cs typeface="+mn-cs"/>
                      </a:endParaRPr>
                    </a:p>
                  </a:txBody>
                  <a:tcPr/>
                </a:tc>
                <a:extLst>
                  <a:ext uri="{0D108BD9-81ED-4DB2-BD59-A6C34878D82A}">
                    <a16:rowId xmlns:a16="http://schemas.microsoft.com/office/drawing/2014/main" val="10002"/>
                  </a:ext>
                </a:extLst>
              </a:tr>
              <a:tr h="650065">
                <a:tc>
                  <a:txBody>
                    <a:bodyPr/>
                    <a:lstStyle/>
                    <a:p>
                      <a:endParaRPr lang="fr-FR"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kern="1200" dirty="0" smtClean="0">
                          <a:solidFill>
                            <a:srgbClr val="002060"/>
                          </a:solidFill>
                          <a:effectLst/>
                          <a:latin typeface="+mn-lt"/>
                          <a:ea typeface="+mn-ea"/>
                          <a:cs typeface="+mn-cs"/>
                        </a:rPr>
                        <a:t>3. Le Bonheur</a:t>
                      </a:r>
                      <a:endParaRPr lang="fr-FR" dirty="0">
                        <a:solidFill>
                          <a:srgbClr val="002060"/>
                        </a:solidFill>
                      </a:endParaRPr>
                    </a:p>
                  </a:txBody>
                  <a:tcPr/>
                </a:tc>
                <a:extLst>
                  <a:ext uri="{0D108BD9-81ED-4DB2-BD59-A6C34878D82A}">
                    <a16:rowId xmlns:a16="http://schemas.microsoft.com/office/drawing/2014/main" val="10003"/>
                  </a:ext>
                </a:extLst>
              </a:tr>
              <a:tr h="650065">
                <a:tc>
                  <a:txBody>
                    <a:bodyPr/>
                    <a:lstStyle/>
                    <a:p>
                      <a:endParaRPr lang="fr-FR"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dirty="0" smtClean="0">
                          <a:solidFill>
                            <a:srgbClr val="002060"/>
                          </a:solidFill>
                        </a:rPr>
                        <a:t>4. L’engagement</a:t>
                      </a:r>
                      <a:endParaRPr lang="fr-FR" b="1" dirty="0">
                        <a:solidFill>
                          <a:srgbClr val="002060"/>
                        </a:solidFill>
                      </a:endParaRPr>
                    </a:p>
                  </a:txBody>
                  <a:tcPr/>
                </a:tc>
                <a:extLst>
                  <a:ext uri="{0D108BD9-81ED-4DB2-BD59-A6C34878D82A}">
                    <a16:rowId xmlns:a16="http://schemas.microsoft.com/office/drawing/2014/main" val="10004"/>
                  </a:ext>
                </a:extLst>
              </a:tr>
              <a:tr h="650065">
                <a:tc>
                  <a:txBody>
                    <a:bodyPr/>
                    <a:lstStyle/>
                    <a:p>
                      <a:endParaRPr lang="fr-FR"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dirty="0" smtClean="0">
                          <a:solidFill>
                            <a:srgbClr val="002060"/>
                          </a:solidFill>
                        </a:rPr>
                        <a:t>5. Responsabilité</a:t>
                      </a:r>
                      <a:r>
                        <a:rPr lang="fr-FR" b="1" baseline="0" dirty="0" smtClean="0">
                          <a:solidFill>
                            <a:srgbClr val="002060"/>
                          </a:solidFill>
                        </a:rPr>
                        <a:t> des ingénieurs</a:t>
                      </a:r>
                      <a:endParaRPr lang="fr-FR" b="1" dirty="0">
                        <a:solidFill>
                          <a:srgbClr val="002060"/>
                        </a:solidFill>
                      </a:endParaRPr>
                    </a:p>
                  </a:txBody>
                  <a:tcPr/>
                </a:tc>
                <a:extLst>
                  <a:ext uri="{0D108BD9-81ED-4DB2-BD59-A6C34878D82A}">
                    <a16:rowId xmlns:a16="http://schemas.microsoft.com/office/drawing/2014/main" val="10005"/>
                  </a:ext>
                </a:extLst>
              </a:tr>
              <a:tr h="650065">
                <a:tc>
                  <a:txBody>
                    <a:bodyPr/>
                    <a:lstStyle/>
                    <a:p>
                      <a:endParaRPr lang="fr-FR"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dirty="0" smtClean="0">
                          <a:solidFill>
                            <a:srgbClr val="002060"/>
                          </a:solidFill>
                        </a:rPr>
                        <a:t>Evaluation : présentations orales</a:t>
                      </a:r>
                      <a:r>
                        <a:rPr lang="fr-FR" b="1" baseline="0" dirty="0" smtClean="0">
                          <a:solidFill>
                            <a:srgbClr val="002060"/>
                          </a:solidFill>
                        </a:rPr>
                        <a:t> </a:t>
                      </a:r>
                      <a:r>
                        <a:rPr lang="fr-FR" b="1" dirty="0" smtClean="0">
                          <a:solidFill>
                            <a:srgbClr val="002060"/>
                          </a:solidFill>
                        </a:rPr>
                        <a:t>et débat</a:t>
                      </a:r>
                      <a:endParaRPr lang="fr-FR" b="1" dirty="0">
                        <a:solidFill>
                          <a:srgbClr val="002060"/>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72676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23528" y="4005064"/>
            <a:ext cx="8496944" cy="22229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spcAft>
                <a:spcPts val="1200"/>
              </a:spcAft>
            </a:pPr>
            <a:r>
              <a:rPr lang="fr-FR" sz="3600" dirty="0">
                <a:solidFill>
                  <a:schemeClr val="tx1"/>
                </a:solidFill>
              </a:rPr>
              <a:t>« </a:t>
            </a:r>
            <a:r>
              <a:rPr lang="fr-FR" sz="3600" i="1" dirty="0">
                <a:solidFill>
                  <a:schemeClr val="tx1"/>
                </a:solidFill>
              </a:rPr>
              <a:t>faire tenir ensemble les intérêts singuliers et l’intérêt collectif</a:t>
            </a:r>
            <a:r>
              <a:rPr lang="fr-FR" sz="3600" dirty="0">
                <a:solidFill>
                  <a:schemeClr val="tx1"/>
                </a:solidFill>
              </a:rPr>
              <a:t> » </a:t>
            </a:r>
            <a:endParaRPr lang="fr-FR" sz="3600" dirty="0" smtClean="0">
              <a:solidFill>
                <a:schemeClr val="tx1"/>
              </a:solidFill>
            </a:endParaRPr>
          </a:p>
          <a:p>
            <a:pPr algn="r">
              <a:spcAft>
                <a:spcPts val="1200"/>
              </a:spcAft>
            </a:pPr>
            <a:r>
              <a:rPr lang="fr-FR" dirty="0" smtClean="0">
                <a:solidFill>
                  <a:schemeClr val="tx1"/>
                </a:solidFill>
              </a:rPr>
              <a:t>Alain </a:t>
            </a:r>
            <a:r>
              <a:rPr lang="fr-FR" dirty="0">
                <a:solidFill>
                  <a:schemeClr val="tx1"/>
                </a:solidFill>
              </a:rPr>
              <a:t>LETOURNEAU in CHOQUETTE Catherine et LETOURNEAU Alain (</a:t>
            </a:r>
            <a:r>
              <a:rPr lang="fr-FR" dirty="0" err="1">
                <a:solidFill>
                  <a:schemeClr val="tx1"/>
                </a:solidFill>
              </a:rPr>
              <a:t>dir</a:t>
            </a:r>
            <a:r>
              <a:rPr lang="fr-FR" dirty="0">
                <a:solidFill>
                  <a:schemeClr val="tx1"/>
                </a:solidFill>
              </a:rPr>
              <a:t>.). </a:t>
            </a:r>
            <a:r>
              <a:rPr lang="fr-FR" i="1" dirty="0">
                <a:solidFill>
                  <a:schemeClr val="tx1"/>
                </a:solidFill>
              </a:rPr>
              <a:t>Vers une gouvernance de l’eau au Québec. Québec</a:t>
            </a:r>
            <a:r>
              <a:rPr lang="fr-FR" dirty="0">
                <a:solidFill>
                  <a:schemeClr val="tx1"/>
                </a:solidFill>
              </a:rPr>
              <a:t> : </a:t>
            </a:r>
            <a:r>
              <a:rPr lang="fr-FR" dirty="0" err="1" smtClean="0">
                <a:solidFill>
                  <a:schemeClr val="tx1"/>
                </a:solidFill>
              </a:rPr>
              <a:t>Multimondes</a:t>
            </a:r>
            <a:r>
              <a:rPr lang="fr-FR" dirty="0">
                <a:solidFill>
                  <a:schemeClr val="tx1"/>
                </a:solidFill>
              </a:rPr>
              <a:t>, 2008</a:t>
            </a:r>
            <a:r>
              <a:rPr lang="fr-FR" sz="2400" dirty="0">
                <a:solidFill>
                  <a:schemeClr val="tx1"/>
                </a:solidFill>
              </a:rPr>
              <a:t> </a:t>
            </a:r>
          </a:p>
        </p:txBody>
      </p:sp>
      <p:sp>
        <p:nvSpPr>
          <p:cNvPr id="7" name="Rectangle à coins arrondis 6"/>
          <p:cNvSpPr/>
          <p:nvPr/>
        </p:nvSpPr>
        <p:spPr>
          <a:xfrm>
            <a:off x="323528" y="764704"/>
            <a:ext cx="8496944" cy="30963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solidFill>
                  <a:schemeClr val="bg1"/>
                </a:solidFill>
              </a:rPr>
              <a:t>Sources de l’éthique</a:t>
            </a:r>
          </a:p>
          <a:p>
            <a:pPr algn="ctr"/>
            <a:endParaRPr lang="fr-FR" sz="2800" dirty="0" smtClean="0">
              <a:solidFill>
                <a:schemeClr val="bg1"/>
              </a:solidFill>
            </a:endParaRPr>
          </a:p>
          <a:p>
            <a:r>
              <a:rPr lang="fr-FR" sz="2800" dirty="0" smtClean="0">
                <a:solidFill>
                  <a:schemeClr val="bg1"/>
                </a:solidFill>
              </a:rPr>
              <a:t>Désir de solidarité présent aussi dans :</a:t>
            </a:r>
          </a:p>
          <a:p>
            <a:pPr marL="457200" indent="-457200">
              <a:buFont typeface="Arial" panose="020B0604020202020204" pitchFamily="34" charset="0"/>
              <a:buChar char="•"/>
            </a:pPr>
            <a:r>
              <a:rPr lang="fr-FR" sz="2800" dirty="0" smtClean="0">
                <a:solidFill>
                  <a:schemeClr val="bg1"/>
                </a:solidFill>
              </a:rPr>
              <a:t>Religion – spiritualité </a:t>
            </a:r>
          </a:p>
          <a:p>
            <a:pPr marL="457200" indent="-457200">
              <a:buFont typeface="Arial" panose="020B0604020202020204" pitchFamily="34" charset="0"/>
              <a:buChar char="•"/>
            </a:pPr>
            <a:r>
              <a:rPr lang="fr-FR" sz="2800" dirty="0" smtClean="0">
                <a:solidFill>
                  <a:schemeClr val="bg1"/>
                </a:solidFill>
              </a:rPr>
              <a:t>Politique – intérêt général </a:t>
            </a:r>
          </a:p>
        </p:txBody>
      </p:sp>
      <p:sp>
        <p:nvSpPr>
          <p:cNvPr id="13" name="Espace réservé du texte 4"/>
          <p:cNvSpPr>
            <a:spLocks noGrp="1"/>
          </p:cNvSpPr>
          <p:nvPr>
            <p:ph type="body" sz="quarter" idx="13"/>
          </p:nvPr>
        </p:nvSpPr>
        <p:spPr/>
        <p:txBody>
          <a:bodyPr/>
          <a:lstStyle/>
          <a:p>
            <a:r>
              <a:rPr lang="fr-FR" dirty="0" smtClean="0"/>
              <a:t>Démarche éthique</a:t>
            </a:r>
            <a:endParaRPr lang="fr-FR" dirty="0"/>
          </a:p>
        </p:txBody>
      </p:sp>
    </p:spTree>
    <p:extLst>
      <p:ext uri="{BB962C8B-B14F-4D97-AF65-F5344CB8AC3E}">
        <p14:creationId xmlns:p14="http://schemas.microsoft.com/office/powerpoint/2010/main" val="27270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r>
              <a:rPr lang="fr-FR" dirty="0"/>
              <a:t>Quelques </a:t>
            </a:r>
            <a:r>
              <a:rPr lang="fr-FR" dirty="0" smtClean="0"/>
              <a:t>distinctions</a:t>
            </a:r>
            <a:endParaRPr lang="fr-FR" dirty="0"/>
          </a:p>
        </p:txBody>
      </p:sp>
      <p:sp>
        <p:nvSpPr>
          <p:cNvPr id="6" name="Rectangle 3"/>
          <p:cNvSpPr txBox="1">
            <a:spLocks noChangeArrowheads="1"/>
          </p:cNvSpPr>
          <p:nvPr/>
        </p:nvSpPr>
        <p:spPr>
          <a:xfrm>
            <a:off x="539552" y="3212976"/>
            <a:ext cx="8136904" cy="172819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150000"/>
              </a:lnSpc>
              <a:spcBef>
                <a:spcPct val="20000"/>
              </a:spcBef>
              <a:buFont typeface="Arial" pitchFamily="34" charset="0"/>
              <a:buChar char="•"/>
              <a:defRPr sz="1600" b="1" kern="1200">
                <a:solidFill>
                  <a:schemeClr val="tx1"/>
                </a:solidFill>
                <a:latin typeface="Arial" pitchFamily="34" charset="0"/>
                <a:ea typeface="+mn-ea"/>
                <a:cs typeface="Arial" pitchFamily="34" charset="0"/>
              </a:defRPr>
            </a:lvl1pPr>
            <a:lvl2pPr marL="457200" indent="0" algn="l" defTabSz="914400" rtl="0" eaLnBrk="1" latinLnBrk="0" hangingPunct="1">
              <a:lnSpc>
                <a:spcPct val="150000"/>
              </a:lnSpc>
              <a:spcBef>
                <a:spcPct val="20000"/>
              </a:spcBef>
              <a:buFont typeface="Arial" pitchFamily="34" charset="0"/>
              <a:buNone/>
              <a:defRPr sz="1400" kern="1200" baseline="0">
                <a:solidFill>
                  <a:srgbClr val="004D6F"/>
                </a:solidFill>
                <a:latin typeface="Arial" pitchFamily="34" charset="0"/>
                <a:ea typeface="+mn-ea"/>
                <a:cs typeface="Arial" pitchFamily="34" charset="0"/>
              </a:defRPr>
            </a:lvl2pPr>
            <a:lvl3pPr marL="914400" indent="0" algn="l" defTabSz="914400" rtl="0" eaLnBrk="1" latinLnBrk="0" hangingPunct="1">
              <a:lnSpc>
                <a:spcPct val="150000"/>
              </a:lnSpc>
              <a:spcBef>
                <a:spcPts val="2400"/>
              </a:spcBef>
              <a:buFont typeface="Arial" pitchFamily="34" charset="0"/>
              <a:buNone/>
              <a:defRPr sz="1800" kern="1200">
                <a:solidFill>
                  <a:srgbClr val="587F8E"/>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fontAlgn="auto">
              <a:lnSpc>
                <a:spcPct val="100000"/>
              </a:lnSpc>
              <a:spcBef>
                <a:spcPts val="0"/>
              </a:spcBef>
              <a:spcAft>
                <a:spcPts val="0"/>
              </a:spcAft>
              <a:buNone/>
            </a:pPr>
            <a:endParaRPr lang="fr-FR" sz="2800" dirty="0" smtClean="0">
              <a:solidFill>
                <a:srgbClr val="002060"/>
              </a:solidFill>
            </a:endParaRPr>
          </a:p>
          <a:p>
            <a:pPr marL="0" indent="0" algn="ctr" fontAlgn="auto">
              <a:lnSpc>
                <a:spcPct val="100000"/>
              </a:lnSpc>
              <a:spcBef>
                <a:spcPts val="0"/>
              </a:spcBef>
              <a:spcAft>
                <a:spcPts val="0"/>
              </a:spcAft>
              <a:buNone/>
            </a:pPr>
            <a:r>
              <a:rPr lang="fr-FR" sz="2800" dirty="0" smtClean="0">
                <a:solidFill>
                  <a:srgbClr val="002060"/>
                </a:solidFill>
              </a:rPr>
              <a:t>Mécanisme honte / fierté</a:t>
            </a:r>
            <a:endParaRPr lang="fr-FR" sz="2800" dirty="0">
              <a:solidFill>
                <a:srgbClr val="002060"/>
              </a:solidFill>
            </a:endParaRPr>
          </a:p>
        </p:txBody>
      </p:sp>
      <p:sp>
        <p:nvSpPr>
          <p:cNvPr id="2" name="ZoneTexte 1"/>
          <p:cNvSpPr txBox="1"/>
          <p:nvPr/>
        </p:nvSpPr>
        <p:spPr>
          <a:xfrm>
            <a:off x="0" y="1700808"/>
            <a:ext cx="9144000" cy="1077218"/>
          </a:xfrm>
          <a:prstGeom prst="rect">
            <a:avLst/>
          </a:prstGeom>
          <a:noFill/>
        </p:spPr>
        <p:txBody>
          <a:bodyPr wrap="square" rtlCol="0">
            <a:spAutoFit/>
          </a:bodyPr>
          <a:lstStyle/>
          <a:p>
            <a:pPr algn="ctr"/>
            <a:r>
              <a:rPr lang="fr-FR" sz="3200" b="1" dirty="0">
                <a:solidFill>
                  <a:srgbClr val="002060"/>
                </a:solidFill>
              </a:rPr>
              <a:t>Comment reconnaitre </a:t>
            </a:r>
            <a:endParaRPr lang="fr-FR" sz="3200" b="1" dirty="0" smtClean="0">
              <a:solidFill>
                <a:srgbClr val="002060"/>
              </a:solidFill>
            </a:endParaRPr>
          </a:p>
          <a:p>
            <a:pPr algn="ctr"/>
            <a:r>
              <a:rPr lang="fr-FR" sz="3200" b="1" dirty="0" smtClean="0">
                <a:solidFill>
                  <a:srgbClr val="002060"/>
                </a:solidFill>
              </a:rPr>
              <a:t>si </a:t>
            </a:r>
            <a:r>
              <a:rPr lang="fr-FR" sz="3200" b="1" dirty="0">
                <a:solidFill>
                  <a:srgbClr val="002060"/>
                </a:solidFill>
              </a:rPr>
              <a:t>je traverse une situation éthique?</a:t>
            </a:r>
            <a:endParaRPr lang="fr-FR" sz="3200" b="1" dirty="0"/>
          </a:p>
        </p:txBody>
      </p:sp>
    </p:spTree>
    <p:extLst>
      <p:ext uri="{BB962C8B-B14F-4D97-AF65-F5344CB8AC3E}">
        <p14:creationId xmlns:p14="http://schemas.microsoft.com/office/powerpoint/2010/main" val="371133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marL="0" indent="0" algn="ctr">
              <a:buNone/>
            </a:pPr>
            <a:r>
              <a:rPr lang="fr-FR" sz="2800" dirty="0" smtClean="0">
                <a:solidFill>
                  <a:srgbClr val="002060"/>
                </a:solidFill>
              </a:rPr>
              <a:t>« Par définition, une question éthique est une question qui n’a pas de solution »</a:t>
            </a:r>
          </a:p>
          <a:p>
            <a:pPr marL="0" indent="0" algn="r">
              <a:buNone/>
            </a:pPr>
            <a:r>
              <a:rPr lang="fr-FR" dirty="0" smtClean="0">
                <a:solidFill>
                  <a:srgbClr val="002060"/>
                </a:solidFill>
              </a:rPr>
              <a:t>Etienne KLEIN</a:t>
            </a:r>
            <a:endParaRPr lang="fr-FR" dirty="0">
              <a:solidFill>
                <a:srgbClr val="002060"/>
              </a:solidFill>
            </a:endParaRPr>
          </a:p>
          <a:p>
            <a:pPr marL="0" indent="0" algn="r">
              <a:buNone/>
            </a:pPr>
            <a:r>
              <a:rPr lang="fr-FR" dirty="0" smtClean="0">
                <a:hlinkClick r:id="rId3"/>
              </a:rPr>
              <a:t>https</a:t>
            </a:r>
            <a:r>
              <a:rPr lang="fr-FR" dirty="0">
                <a:hlinkClick r:id="rId3"/>
              </a:rPr>
              <a:t>://</a:t>
            </a:r>
            <a:r>
              <a:rPr lang="fr-FR" dirty="0" smtClean="0">
                <a:hlinkClick r:id="rId3"/>
              </a:rPr>
              <a:t>www.youtube.com/watch?v=KIwtT8cAAKI</a:t>
            </a:r>
            <a:r>
              <a:rPr lang="fr-FR" dirty="0" smtClean="0">
                <a:solidFill>
                  <a:srgbClr val="002060"/>
                </a:solidFill>
              </a:rPr>
              <a:t>: 25’</a:t>
            </a:r>
          </a:p>
          <a:p>
            <a:pPr marL="0" indent="0" algn="r">
              <a:buNone/>
            </a:pPr>
            <a:endParaRPr lang="fr-FR" dirty="0">
              <a:solidFill>
                <a:srgbClr val="002060"/>
              </a:solidFill>
            </a:endParaRPr>
          </a:p>
          <a:p>
            <a:pPr algn="just"/>
            <a:r>
              <a:rPr lang="fr-FR" sz="2600" dirty="0">
                <a:solidFill>
                  <a:srgbClr val="002060"/>
                </a:solidFill>
              </a:rPr>
              <a:t>Avoir tort, avoir raison? </a:t>
            </a:r>
            <a:endParaRPr lang="fr-FR" sz="2600" dirty="0" smtClean="0">
              <a:solidFill>
                <a:srgbClr val="002060"/>
              </a:solidFill>
            </a:endParaRPr>
          </a:p>
          <a:p>
            <a:pPr marL="0" indent="0" algn="just">
              <a:buNone/>
            </a:pPr>
            <a:r>
              <a:rPr lang="fr-FR" sz="2600" dirty="0" smtClean="0">
                <a:solidFill>
                  <a:srgbClr val="FF0000"/>
                </a:solidFill>
              </a:rPr>
              <a:t>		</a:t>
            </a:r>
            <a:r>
              <a:rPr lang="fr-FR" sz="2600" u="sng" dirty="0" smtClean="0">
                <a:solidFill>
                  <a:srgbClr val="FF0000"/>
                </a:solidFill>
              </a:rPr>
              <a:t>pas</a:t>
            </a:r>
            <a:r>
              <a:rPr lang="fr-FR" sz="2600" dirty="0" smtClean="0">
                <a:solidFill>
                  <a:srgbClr val="FF0000"/>
                </a:solidFill>
              </a:rPr>
              <a:t> une démarche éthique</a:t>
            </a:r>
            <a:endParaRPr lang="fr-FR" sz="2600" dirty="0">
              <a:solidFill>
                <a:srgbClr val="FF0000"/>
              </a:solidFill>
            </a:endParaRPr>
          </a:p>
          <a:p>
            <a:pPr algn="just"/>
            <a:endParaRPr lang="fr-FR" sz="2600" dirty="0">
              <a:solidFill>
                <a:srgbClr val="002060"/>
              </a:solidFill>
            </a:endParaRPr>
          </a:p>
          <a:p>
            <a:pPr algn="just"/>
            <a:r>
              <a:rPr lang="fr-FR" sz="2600" dirty="0">
                <a:solidFill>
                  <a:srgbClr val="002060"/>
                </a:solidFill>
              </a:rPr>
              <a:t>Poser des choix et être capable de les expliquer? </a:t>
            </a:r>
            <a:endParaRPr lang="fr-FR" sz="2600" dirty="0" smtClean="0">
              <a:solidFill>
                <a:srgbClr val="002060"/>
              </a:solidFill>
            </a:endParaRPr>
          </a:p>
          <a:p>
            <a:pPr marL="0" indent="0" algn="just">
              <a:buNone/>
            </a:pPr>
            <a:r>
              <a:rPr lang="fr-FR" sz="2600" dirty="0" smtClean="0">
                <a:solidFill>
                  <a:srgbClr val="FF0000"/>
                </a:solidFill>
              </a:rPr>
              <a:t>	      	une démarche éthique</a:t>
            </a:r>
            <a:r>
              <a:rPr lang="fr-FR" dirty="0" smtClean="0"/>
              <a:t> </a:t>
            </a:r>
          </a:p>
          <a:p>
            <a:pPr marL="0" indent="0">
              <a:buNone/>
            </a:pPr>
            <a:endParaRPr lang="fr-FR" dirty="0"/>
          </a:p>
        </p:txBody>
      </p:sp>
      <p:sp>
        <p:nvSpPr>
          <p:cNvPr id="3" name="Titre 2"/>
          <p:cNvSpPr>
            <a:spLocks noGrp="1"/>
          </p:cNvSpPr>
          <p:nvPr>
            <p:ph type="title"/>
          </p:nvPr>
        </p:nvSpPr>
        <p:spPr/>
        <p:txBody>
          <a:bodyPr>
            <a:normAutofit fontScale="90000"/>
          </a:bodyPr>
          <a:lstStyle/>
          <a:p>
            <a:endParaRPr lang="fr-FR"/>
          </a:p>
        </p:txBody>
      </p:sp>
      <p:sp>
        <p:nvSpPr>
          <p:cNvPr id="5" name="Espace réservé du texte 3"/>
          <p:cNvSpPr>
            <a:spLocks noGrp="1"/>
          </p:cNvSpPr>
          <p:nvPr>
            <p:ph type="body" sz="quarter" idx="13"/>
          </p:nvPr>
        </p:nvSpPr>
        <p:spPr>
          <a:xfrm>
            <a:off x="1835696" y="121926"/>
            <a:ext cx="4608512" cy="423109"/>
          </a:xfrm>
        </p:spPr>
        <p:txBody>
          <a:bodyPr/>
          <a:lstStyle/>
          <a:p>
            <a:r>
              <a:rPr lang="fr-FR" dirty="0"/>
              <a:t>Quelques </a:t>
            </a:r>
            <a:r>
              <a:rPr lang="fr-FR" dirty="0" smtClean="0"/>
              <a:t>distinctions</a:t>
            </a:r>
            <a:endParaRPr lang="fr-FR" dirty="0"/>
          </a:p>
        </p:txBody>
      </p:sp>
      <p:sp>
        <p:nvSpPr>
          <p:cNvPr id="4" name="Différent de 3"/>
          <p:cNvSpPr/>
          <p:nvPr/>
        </p:nvSpPr>
        <p:spPr>
          <a:xfrm>
            <a:off x="1115616" y="3933056"/>
            <a:ext cx="648072" cy="360040"/>
          </a:xfrm>
          <a:prstGeom prst="mathNot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6" name="Égal 5"/>
          <p:cNvSpPr/>
          <p:nvPr/>
        </p:nvSpPr>
        <p:spPr>
          <a:xfrm>
            <a:off x="1223628" y="5373216"/>
            <a:ext cx="468052" cy="432048"/>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9689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39552" y="1844824"/>
            <a:ext cx="8136904" cy="4464496"/>
          </a:xfrm>
        </p:spPr>
        <p:style>
          <a:lnRef idx="1">
            <a:schemeClr val="accent1"/>
          </a:lnRef>
          <a:fillRef idx="2">
            <a:schemeClr val="accent1"/>
          </a:fillRef>
          <a:effectRef idx="1">
            <a:schemeClr val="accent1"/>
          </a:effectRef>
          <a:fontRef idx="minor">
            <a:schemeClr val="dk1"/>
          </a:fontRef>
        </p:style>
        <p:txBody>
          <a:bodyPr>
            <a:normAutofit/>
          </a:bodyPr>
          <a:lstStyle/>
          <a:p>
            <a:pPr marL="268288" indent="-268288">
              <a:lnSpc>
                <a:spcPct val="90000"/>
              </a:lnSpc>
              <a:spcBef>
                <a:spcPts val="580"/>
              </a:spcBef>
              <a:buNone/>
              <a:defRPr/>
            </a:pPr>
            <a:endParaRPr lang="fr-FR" sz="2800" b="1" dirty="0" smtClean="0">
              <a:solidFill>
                <a:srgbClr val="002060"/>
              </a:solidFill>
            </a:endParaRPr>
          </a:p>
          <a:p>
            <a:pPr marL="268288" indent="-268288">
              <a:lnSpc>
                <a:spcPct val="90000"/>
              </a:lnSpc>
              <a:spcBef>
                <a:spcPts val="580"/>
              </a:spcBef>
              <a:buNone/>
              <a:defRPr/>
            </a:pPr>
            <a:r>
              <a:rPr lang="fr-FR" sz="2800" b="1" dirty="0" smtClean="0">
                <a:solidFill>
                  <a:srgbClr val="002060"/>
                </a:solidFill>
              </a:rPr>
              <a:t>Que </a:t>
            </a:r>
            <a:r>
              <a:rPr lang="fr-FR" sz="2800" b="1" dirty="0">
                <a:solidFill>
                  <a:srgbClr val="002060"/>
                </a:solidFill>
              </a:rPr>
              <a:t>signifie le terme «  déontologie  »?</a:t>
            </a:r>
            <a:endParaRPr lang="fr-FR" sz="2800" dirty="0">
              <a:solidFill>
                <a:srgbClr val="002060"/>
              </a:solidFill>
            </a:endParaRPr>
          </a:p>
          <a:p>
            <a:pPr marL="268288" indent="-268288">
              <a:lnSpc>
                <a:spcPct val="90000"/>
              </a:lnSpc>
              <a:spcBef>
                <a:spcPts val="580"/>
              </a:spcBef>
              <a:buNone/>
              <a:defRPr/>
            </a:pPr>
            <a:endParaRPr lang="fr-FR" sz="2800" b="1" dirty="0" smtClean="0">
              <a:solidFill>
                <a:srgbClr val="002060"/>
              </a:solidFill>
            </a:endParaRPr>
          </a:p>
          <a:p>
            <a:r>
              <a:rPr lang="fr-FR" sz="2400" dirty="0">
                <a:solidFill>
                  <a:srgbClr val="002060"/>
                </a:solidFill>
              </a:rPr>
              <a:t>mot forgé en 1825 par le philosophe anglais Jérémy </a:t>
            </a:r>
            <a:r>
              <a:rPr lang="fr-FR" sz="2400" dirty="0" smtClean="0">
                <a:solidFill>
                  <a:srgbClr val="002060"/>
                </a:solidFill>
              </a:rPr>
              <a:t>Bentham</a:t>
            </a:r>
          </a:p>
          <a:p>
            <a:r>
              <a:rPr lang="fr-FR" sz="2400" dirty="0" smtClean="0">
                <a:solidFill>
                  <a:srgbClr val="002060"/>
                </a:solidFill>
              </a:rPr>
              <a:t> Réflexion </a:t>
            </a:r>
            <a:r>
              <a:rPr lang="fr-FR" sz="2400" dirty="0">
                <a:solidFill>
                  <a:srgbClr val="002060"/>
                </a:solidFill>
              </a:rPr>
              <a:t>morale </a:t>
            </a:r>
            <a:r>
              <a:rPr lang="fr-FR" sz="2400" dirty="0" smtClean="0">
                <a:solidFill>
                  <a:srgbClr val="002060"/>
                </a:solidFill>
              </a:rPr>
              <a:t>qui porte </a:t>
            </a:r>
            <a:r>
              <a:rPr lang="fr-FR" sz="2400" dirty="0">
                <a:solidFill>
                  <a:srgbClr val="002060"/>
                </a:solidFill>
              </a:rPr>
              <a:t>exclusivement sur la pratique </a:t>
            </a:r>
            <a:r>
              <a:rPr lang="fr-FR" sz="2400" dirty="0" smtClean="0">
                <a:solidFill>
                  <a:srgbClr val="002060"/>
                </a:solidFill>
              </a:rPr>
              <a:t>professionnelle</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23</a:t>
            </a:fld>
            <a:endParaRPr lang="fr-FR"/>
          </a:p>
        </p:txBody>
      </p:sp>
      <p:sp>
        <p:nvSpPr>
          <p:cNvPr id="6" name="Rectangle 2"/>
          <p:cNvSpPr>
            <a:spLocks noGrp="1" noChangeArrowheads="1"/>
          </p:cNvSpPr>
          <p:nvPr>
            <p:ph type="title"/>
          </p:nvPr>
        </p:nvSpPr>
        <p:spPr>
          <a:xfrm>
            <a:off x="457200" y="274638"/>
            <a:ext cx="8229600" cy="1143000"/>
          </a:xfrm>
        </p:spPr>
        <p:txBody>
          <a:bodyPr>
            <a:normAutofit/>
          </a:bodyPr>
          <a:lstStyle/>
          <a:p>
            <a:pPr algn="ctr" eaLnBrk="1" fontAlgn="auto" hangingPunct="1">
              <a:spcAft>
                <a:spcPts val="0"/>
              </a:spcAft>
              <a:defRPr/>
            </a:pPr>
            <a:r>
              <a:rPr lang="fr-FR" b="1" dirty="0" smtClean="0">
                <a:solidFill>
                  <a:schemeClr val="accent1"/>
                </a:solidFill>
                <a:effectLst>
                  <a:outerShdw blurRad="38100" dist="38100" dir="2700000" algn="tl">
                    <a:srgbClr val="FFFFFF"/>
                  </a:outerShdw>
                </a:effectLst>
              </a:rPr>
              <a:t>Quelques définitions</a:t>
            </a:r>
          </a:p>
        </p:txBody>
      </p:sp>
    </p:spTree>
    <p:extLst>
      <p:ext uri="{BB962C8B-B14F-4D97-AF65-F5344CB8AC3E}">
        <p14:creationId xmlns:p14="http://schemas.microsoft.com/office/powerpoint/2010/main" val="43446284"/>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611560" y="1196752"/>
            <a:ext cx="8352928" cy="4320480"/>
          </a:xfrm>
          <a:prstGeom prst="rect">
            <a:avLst/>
          </a:prstGeom>
        </p:spPr>
        <p:style>
          <a:lnRef idx="0">
            <a:scrgbClr r="0" g="0" b="0"/>
          </a:lnRef>
          <a:fillRef idx="1001">
            <a:schemeClr val="lt2"/>
          </a:fillRef>
          <a:effectRef idx="0">
            <a:scrgbClr r="0" g="0" b="0"/>
          </a:effectRef>
          <a:fontRef idx="major"/>
        </p:style>
        <p:txBody>
          <a:bodyPr vert="horz" lIns="91440" tIns="45720" rIns="91440" bIns="45720" rtlCol="0" anchor="ctr">
            <a:noAutofit/>
          </a:bodyPr>
          <a:lstStyle>
            <a:lvl1pPr marL="342900" indent="-342900" algn="l" defTabSz="914400" rtl="0" eaLnBrk="1" latinLnBrk="0" hangingPunct="1">
              <a:lnSpc>
                <a:spcPct val="150000"/>
              </a:lnSpc>
              <a:spcBef>
                <a:spcPct val="20000"/>
              </a:spcBef>
              <a:buFont typeface="Arial" pitchFamily="34" charset="0"/>
              <a:buChar char="•"/>
              <a:defRPr sz="1600" b="1" kern="1200">
                <a:solidFill>
                  <a:schemeClr val="tx1"/>
                </a:solidFill>
                <a:latin typeface="Arial" pitchFamily="34" charset="0"/>
                <a:ea typeface="+mn-ea"/>
                <a:cs typeface="Arial" pitchFamily="34" charset="0"/>
              </a:defRPr>
            </a:lvl1pPr>
            <a:lvl2pPr marL="457200" indent="0" algn="l" defTabSz="914400" rtl="0" eaLnBrk="1" latinLnBrk="0" hangingPunct="1">
              <a:lnSpc>
                <a:spcPct val="150000"/>
              </a:lnSpc>
              <a:spcBef>
                <a:spcPct val="20000"/>
              </a:spcBef>
              <a:buFont typeface="Arial" pitchFamily="34" charset="0"/>
              <a:buNone/>
              <a:defRPr sz="1400" kern="1200" baseline="0">
                <a:solidFill>
                  <a:srgbClr val="004D6F"/>
                </a:solidFill>
                <a:latin typeface="Arial" pitchFamily="34" charset="0"/>
                <a:ea typeface="+mn-ea"/>
                <a:cs typeface="Arial" pitchFamily="34" charset="0"/>
              </a:defRPr>
            </a:lvl2pPr>
            <a:lvl3pPr marL="914400" indent="0" algn="l" defTabSz="914400" rtl="0" eaLnBrk="1" latinLnBrk="0" hangingPunct="1">
              <a:lnSpc>
                <a:spcPct val="150000"/>
              </a:lnSpc>
              <a:spcBef>
                <a:spcPts val="2400"/>
              </a:spcBef>
              <a:buFont typeface="Arial" pitchFamily="34" charset="0"/>
              <a:buNone/>
              <a:defRPr sz="1800" kern="1200">
                <a:solidFill>
                  <a:srgbClr val="587F8E"/>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fr-FR" altLang="fr-FR" sz="2400" dirty="0">
                <a:solidFill>
                  <a:srgbClr val="002060"/>
                </a:solidFill>
              </a:rPr>
              <a:t>Quelle  démarche pour </a:t>
            </a:r>
            <a:r>
              <a:rPr lang="fr-FR" altLang="fr-FR" sz="2400" dirty="0" smtClean="0">
                <a:solidFill>
                  <a:srgbClr val="002060"/>
                </a:solidFill>
              </a:rPr>
              <a:t>BIEN AGIR </a:t>
            </a:r>
            <a:r>
              <a:rPr lang="fr-FR" altLang="fr-FR" sz="2400" dirty="0">
                <a:solidFill>
                  <a:srgbClr val="002060"/>
                </a:solidFill>
              </a:rPr>
              <a:t>?</a:t>
            </a:r>
          </a:p>
          <a:p>
            <a:pPr fontAlgn="auto">
              <a:lnSpc>
                <a:spcPct val="100000"/>
              </a:lnSpc>
              <a:spcBef>
                <a:spcPts val="0"/>
              </a:spcBef>
              <a:spcAft>
                <a:spcPts val="0"/>
              </a:spcAft>
            </a:pPr>
            <a:endParaRPr lang="fr-FR" altLang="fr-FR" sz="2400" dirty="0" smtClean="0">
              <a:solidFill>
                <a:srgbClr val="002060"/>
              </a:solidFill>
              <a:latin typeface="+mn-lt"/>
            </a:endParaRPr>
          </a:p>
          <a:p>
            <a:pPr marL="457200" indent="-457200" algn="just" fontAlgn="auto">
              <a:lnSpc>
                <a:spcPct val="100000"/>
              </a:lnSpc>
              <a:spcBef>
                <a:spcPts val="0"/>
              </a:spcBef>
              <a:spcAft>
                <a:spcPts val="0"/>
              </a:spcAft>
              <a:defRPr/>
            </a:pPr>
            <a:r>
              <a:rPr lang="fr-FR" altLang="fr-FR" sz="2400" dirty="0" smtClean="0">
                <a:solidFill>
                  <a:srgbClr val="003366"/>
                </a:solidFill>
                <a:latin typeface="+mn-lt"/>
              </a:rPr>
              <a:t>une </a:t>
            </a:r>
            <a:r>
              <a:rPr lang="fr-FR" altLang="fr-FR" sz="2400" dirty="0" smtClean="0">
                <a:solidFill>
                  <a:srgbClr val="FF0000"/>
                </a:solidFill>
                <a:latin typeface="+mn-lt"/>
              </a:rPr>
              <a:t>réflexion </a:t>
            </a:r>
            <a:r>
              <a:rPr lang="fr-FR" altLang="fr-FR" sz="2400" u="sng" dirty="0" smtClean="0">
                <a:solidFill>
                  <a:srgbClr val="FF0000"/>
                </a:solidFill>
                <a:latin typeface="+mn-lt"/>
              </a:rPr>
              <a:t>critique</a:t>
            </a:r>
            <a:r>
              <a:rPr lang="fr-FR" altLang="fr-FR" sz="2400" dirty="0" smtClean="0">
                <a:solidFill>
                  <a:srgbClr val="FF0000"/>
                </a:solidFill>
                <a:latin typeface="+mn-lt"/>
              </a:rPr>
              <a:t> </a:t>
            </a:r>
            <a:r>
              <a:rPr lang="fr-FR" altLang="fr-FR" sz="2400" dirty="0" smtClean="0">
                <a:solidFill>
                  <a:srgbClr val="003366"/>
                </a:solidFill>
                <a:latin typeface="+mn-lt"/>
              </a:rPr>
              <a:t>sur la société (recul historique) </a:t>
            </a:r>
          </a:p>
          <a:p>
            <a:pPr lvl="1" algn="just" fontAlgn="auto">
              <a:lnSpc>
                <a:spcPct val="100000"/>
              </a:lnSpc>
              <a:spcBef>
                <a:spcPts val="0"/>
              </a:spcBef>
              <a:spcAft>
                <a:spcPts val="0"/>
              </a:spcAft>
              <a:defRPr/>
            </a:pPr>
            <a:r>
              <a:rPr lang="fr-FR" altLang="fr-FR" sz="2400" dirty="0" smtClean="0">
                <a:solidFill>
                  <a:srgbClr val="003366"/>
                </a:solidFill>
                <a:latin typeface="+mn-lt"/>
              </a:rPr>
              <a:t>	1. </a:t>
            </a:r>
            <a:r>
              <a:rPr lang="fr-FR" altLang="fr-FR" sz="2400" i="1" dirty="0" smtClean="0">
                <a:solidFill>
                  <a:srgbClr val="003366"/>
                </a:solidFill>
                <a:latin typeface="+mn-lt"/>
              </a:rPr>
              <a:t>D’où cela vient-il?</a:t>
            </a:r>
          </a:p>
          <a:p>
            <a:pPr fontAlgn="auto">
              <a:lnSpc>
                <a:spcPct val="100000"/>
              </a:lnSpc>
              <a:spcBef>
                <a:spcPts val="0"/>
              </a:spcBef>
              <a:spcAft>
                <a:spcPts val="0"/>
              </a:spcAft>
              <a:defRPr/>
            </a:pPr>
            <a:endParaRPr lang="fr-FR" altLang="fr-FR" sz="2400" dirty="0" smtClean="0">
              <a:solidFill>
                <a:srgbClr val="003366"/>
              </a:solidFill>
              <a:latin typeface="+mn-lt"/>
            </a:endParaRPr>
          </a:p>
          <a:p>
            <a:pPr marL="457200" indent="-457200" algn="just" fontAlgn="auto">
              <a:lnSpc>
                <a:spcPct val="100000"/>
              </a:lnSpc>
              <a:spcBef>
                <a:spcPts val="0"/>
              </a:spcBef>
              <a:spcAft>
                <a:spcPts val="0"/>
              </a:spcAft>
              <a:defRPr/>
            </a:pPr>
            <a:r>
              <a:rPr lang="fr-FR" altLang="fr-FR" sz="2400" dirty="0" smtClean="0">
                <a:solidFill>
                  <a:srgbClr val="003366"/>
                </a:solidFill>
                <a:latin typeface="+mn-lt"/>
              </a:rPr>
              <a:t>une </a:t>
            </a:r>
            <a:r>
              <a:rPr lang="fr-FR" altLang="fr-FR" sz="2400" dirty="0" smtClean="0">
                <a:solidFill>
                  <a:srgbClr val="FF0000"/>
                </a:solidFill>
                <a:latin typeface="+mn-lt"/>
              </a:rPr>
              <a:t>réflexion sur le </a:t>
            </a:r>
            <a:r>
              <a:rPr lang="fr-FR" altLang="fr-FR" sz="2400" u="sng" dirty="0" smtClean="0">
                <a:solidFill>
                  <a:srgbClr val="FF0000"/>
                </a:solidFill>
                <a:latin typeface="+mn-lt"/>
              </a:rPr>
              <a:t>sens</a:t>
            </a:r>
            <a:r>
              <a:rPr lang="fr-FR" altLang="fr-FR" sz="2400" dirty="0" smtClean="0">
                <a:solidFill>
                  <a:srgbClr val="003366"/>
                </a:solidFill>
                <a:latin typeface="+mn-lt"/>
              </a:rPr>
              <a:t> </a:t>
            </a:r>
            <a:r>
              <a:rPr lang="fr-FR" altLang="fr-FR" sz="2400" dirty="0">
                <a:solidFill>
                  <a:srgbClr val="003366"/>
                </a:solidFill>
                <a:latin typeface="+mn-lt"/>
              </a:rPr>
              <a:t>-</a:t>
            </a:r>
            <a:r>
              <a:rPr lang="fr-FR" altLang="fr-FR" sz="2400" dirty="0" smtClean="0">
                <a:solidFill>
                  <a:srgbClr val="003366"/>
                </a:solidFill>
                <a:latin typeface="+mn-lt"/>
              </a:rPr>
              <a:t> </a:t>
            </a:r>
            <a:r>
              <a:rPr lang="fr-FR" altLang="fr-FR" sz="2400" dirty="0">
                <a:solidFill>
                  <a:srgbClr val="003366"/>
                </a:solidFill>
                <a:latin typeface="+mn-lt"/>
              </a:rPr>
              <a:t>réflexion tournée vers le </a:t>
            </a:r>
            <a:r>
              <a:rPr lang="fr-FR" altLang="fr-FR" sz="2400" dirty="0">
                <a:solidFill>
                  <a:srgbClr val="FF0000"/>
                </a:solidFill>
                <a:latin typeface="+mn-lt"/>
              </a:rPr>
              <a:t>bonheur?</a:t>
            </a:r>
          </a:p>
          <a:p>
            <a:pPr lvl="1" algn="just" fontAlgn="auto">
              <a:lnSpc>
                <a:spcPct val="100000"/>
              </a:lnSpc>
              <a:spcBef>
                <a:spcPts val="0"/>
              </a:spcBef>
              <a:spcAft>
                <a:spcPts val="0"/>
              </a:spcAft>
              <a:defRPr/>
            </a:pPr>
            <a:r>
              <a:rPr lang="fr-FR" altLang="fr-FR" sz="2400" dirty="0" smtClean="0">
                <a:solidFill>
                  <a:srgbClr val="003366"/>
                </a:solidFill>
                <a:latin typeface="+mn-lt"/>
              </a:rPr>
              <a:t>	2. </a:t>
            </a:r>
            <a:r>
              <a:rPr lang="fr-FR" altLang="fr-FR" sz="2400" i="1" dirty="0" smtClean="0">
                <a:solidFill>
                  <a:srgbClr val="003366"/>
                </a:solidFill>
                <a:latin typeface="+mn-lt"/>
              </a:rPr>
              <a:t>A quoi cela sert-il?</a:t>
            </a:r>
          </a:p>
          <a:p>
            <a:pPr marL="457200" indent="-457200" algn="just" fontAlgn="auto">
              <a:lnSpc>
                <a:spcPct val="100000"/>
              </a:lnSpc>
              <a:spcBef>
                <a:spcPts val="0"/>
              </a:spcBef>
              <a:spcAft>
                <a:spcPts val="0"/>
              </a:spcAft>
              <a:defRPr/>
            </a:pPr>
            <a:endParaRPr lang="fr-FR" altLang="fr-FR" sz="2400" dirty="0" smtClean="0">
              <a:solidFill>
                <a:srgbClr val="003366"/>
              </a:solidFill>
              <a:latin typeface="+mn-lt"/>
            </a:endParaRPr>
          </a:p>
          <a:p>
            <a:pPr marL="457200" indent="-457200" algn="just" fontAlgn="auto">
              <a:lnSpc>
                <a:spcPct val="100000"/>
              </a:lnSpc>
              <a:spcBef>
                <a:spcPts val="0"/>
              </a:spcBef>
              <a:spcAft>
                <a:spcPts val="0"/>
              </a:spcAft>
              <a:defRPr/>
            </a:pPr>
            <a:r>
              <a:rPr lang="fr-FR" altLang="fr-FR" sz="2400" dirty="0" smtClean="0">
                <a:solidFill>
                  <a:srgbClr val="003366"/>
                </a:solidFill>
                <a:latin typeface="+mn-lt"/>
              </a:rPr>
              <a:t>une </a:t>
            </a:r>
            <a:r>
              <a:rPr lang="fr-FR" altLang="fr-FR" sz="2400" dirty="0" smtClean="0">
                <a:solidFill>
                  <a:srgbClr val="FF0000"/>
                </a:solidFill>
                <a:latin typeface="+mn-lt"/>
              </a:rPr>
              <a:t>réflexion sur les</a:t>
            </a:r>
            <a:r>
              <a:rPr lang="fr-FR" altLang="fr-FR" sz="2400" dirty="0" smtClean="0">
                <a:solidFill>
                  <a:srgbClr val="003366"/>
                </a:solidFill>
                <a:latin typeface="+mn-lt"/>
              </a:rPr>
              <a:t> </a:t>
            </a:r>
            <a:r>
              <a:rPr lang="fr-FR" altLang="fr-FR" sz="2400" u="sng" dirty="0" smtClean="0">
                <a:solidFill>
                  <a:srgbClr val="FF0000"/>
                </a:solidFill>
                <a:latin typeface="+mn-lt"/>
              </a:rPr>
              <a:t>finalités et impacts</a:t>
            </a:r>
            <a:r>
              <a:rPr lang="fr-FR" altLang="fr-FR" sz="2400" dirty="0" smtClean="0">
                <a:solidFill>
                  <a:srgbClr val="003366"/>
                </a:solidFill>
                <a:latin typeface="+mn-lt"/>
              </a:rPr>
              <a:t> des objets produits</a:t>
            </a:r>
          </a:p>
          <a:p>
            <a:pPr marL="0" indent="0" algn="just" fontAlgn="auto">
              <a:lnSpc>
                <a:spcPct val="100000"/>
              </a:lnSpc>
              <a:spcBef>
                <a:spcPts val="0"/>
              </a:spcBef>
              <a:spcAft>
                <a:spcPts val="0"/>
              </a:spcAft>
              <a:buNone/>
              <a:defRPr/>
            </a:pPr>
            <a:r>
              <a:rPr lang="fr-FR" altLang="fr-FR" sz="2400" b="0" dirty="0">
                <a:solidFill>
                  <a:srgbClr val="003366"/>
                </a:solidFill>
                <a:latin typeface="+mn-lt"/>
              </a:rPr>
              <a:t>	</a:t>
            </a:r>
            <a:r>
              <a:rPr lang="fr-FR" altLang="fr-FR" sz="2400" b="0" dirty="0" smtClean="0">
                <a:solidFill>
                  <a:srgbClr val="002060"/>
                </a:solidFill>
                <a:latin typeface="+mn-lt"/>
              </a:rPr>
              <a:t>3. </a:t>
            </a:r>
            <a:r>
              <a:rPr lang="fr-FR" altLang="fr-FR" sz="2400" b="0" i="1" dirty="0" smtClean="0">
                <a:solidFill>
                  <a:srgbClr val="002060"/>
                </a:solidFill>
                <a:latin typeface="+mn-lt"/>
              </a:rPr>
              <a:t>Où cela va-t-il?</a:t>
            </a:r>
          </a:p>
        </p:txBody>
      </p:sp>
      <p:sp>
        <p:nvSpPr>
          <p:cNvPr id="6" name="Flèche droite 5"/>
          <p:cNvSpPr/>
          <p:nvPr/>
        </p:nvSpPr>
        <p:spPr>
          <a:xfrm>
            <a:off x="683568" y="5733256"/>
            <a:ext cx="1666528" cy="7920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ZoneTexte 6"/>
          <p:cNvSpPr txBox="1"/>
          <p:nvPr/>
        </p:nvSpPr>
        <p:spPr>
          <a:xfrm>
            <a:off x="2483768" y="5734417"/>
            <a:ext cx="6480720" cy="830997"/>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altLang="fr-FR" sz="2400" dirty="0">
                <a:solidFill>
                  <a:srgbClr val="FF0000"/>
                </a:solidFill>
                <a:latin typeface="+mn-lt"/>
              </a:rPr>
              <a:t>Une démarche de réflexion </a:t>
            </a:r>
            <a:r>
              <a:rPr lang="fr-FR" altLang="fr-FR" sz="2400" dirty="0" smtClean="0">
                <a:solidFill>
                  <a:srgbClr val="FF0000"/>
                </a:solidFill>
                <a:latin typeface="+mn-lt"/>
              </a:rPr>
              <a:t>éthique </a:t>
            </a:r>
            <a:r>
              <a:rPr lang="fr-FR" altLang="fr-FR" sz="2400" dirty="0">
                <a:solidFill>
                  <a:srgbClr val="FF0000"/>
                </a:solidFill>
                <a:latin typeface="+mn-lt"/>
              </a:rPr>
              <a:t>DISCERNEMENT</a:t>
            </a:r>
            <a:endParaRPr lang="fr-FR" sz="2400" dirty="0">
              <a:latin typeface="+mn-lt"/>
            </a:endParaRPr>
          </a:p>
        </p:txBody>
      </p:sp>
      <p:sp>
        <p:nvSpPr>
          <p:cNvPr id="8" name="Espace réservé du texte 4"/>
          <p:cNvSpPr>
            <a:spLocks noGrp="1"/>
          </p:cNvSpPr>
          <p:nvPr>
            <p:ph type="body" sz="quarter" idx="13"/>
          </p:nvPr>
        </p:nvSpPr>
        <p:spPr>
          <a:xfrm>
            <a:off x="1835696" y="121926"/>
            <a:ext cx="4608512" cy="423109"/>
          </a:xfrm>
        </p:spPr>
        <p:txBody>
          <a:bodyPr/>
          <a:lstStyle/>
          <a:p>
            <a:r>
              <a:rPr lang="fr-FR" dirty="0" smtClean="0"/>
              <a:t>Ethique</a:t>
            </a:r>
            <a:endParaRPr lang="fr-FR" dirty="0"/>
          </a:p>
        </p:txBody>
      </p:sp>
    </p:spTree>
    <p:extLst>
      <p:ext uri="{BB962C8B-B14F-4D97-AF65-F5344CB8AC3E}">
        <p14:creationId xmlns:p14="http://schemas.microsoft.com/office/powerpoint/2010/main" val="143133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736AFD5-1C7C-40FF-94F0-91564D824806}" type="slidenum">
              <a:rPr lang="fr-FR" smtClean="0"/>
              <a:t>25</a:t>
            </a:fld>
            <a:endParaRPr lang="fr-FR"/>
          </a:p>
        </p:txBody>
      </p:sp>
      <p:sp>
        <p:nvSpPr>
          <p:cNvPr id="8" name="Rectangle à coins arrondis 7"/>
          <p:cNvSpPr/>
          <p:nvPr/>
        </p:nvSpPr>
        <p:spPr>
          <a:xfrm>
            <a:off x="179512" y="620688"/>
            <a:ext cx="878497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600" dirty="0" smtClean="0"/>
              <a:t>Ethique appliquée </a:t>
            </a:r>
          </a:p>
        </p:txBody>
      </p:sp>
      <p:graphicFrame>
        <p:nvGraphicFramePr>
          <p:cNvPr id="2" name="Diagramme 1"/>
          <p:cNvGraphicFramePr/>
          <p:nvPr>
            <p:extLst/>
          </p:nvPr>
        </p:nvGraphicFramePr>
        <p:xfrm>
          <a:off x="683568" y="1052736"/>
          <a:ext cx="7848872"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00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6" name="Titre 5"/>
          <p:cNvSpPr>
            <a:spLocks noGrp="1"/>
          </p:cNvSpPr>
          <p:nvPr>
            <p:ph type="title"/>
          </p:nvPr>
        </p:nvSpPr>
        <p:spPr>
          <a:xfrm>
            <a:off x="539552" y="764704"/>
            <a:ext cx="8229600" cy="2232248"/>
          </a:xfrm>
        </p:spPr>
        <p:txBody>
          <a:bodyPr>
            <a:noAutofit/>
          </a:bodyPr>
          <a:lstStyle/>
          <a:p>
            <a:r>
              <a:rPr lang="fr-FR" sz="6000" dirty="0" smtClean="0">
                <a:solidFill>
                  <a:schemeClr val="bg1"/>
                </a:solidFill>
              </a:rPr>
              <a:t>Ingénierie et éthique?</a:t>
            </a:r>
            <a:endParaRPr lang="fr-FR" sz="6000" dirty="0">
              <a:solidFill>
                <a:schemeClr val="bg1"/>
              </a:solidFill>
            </a:endParaRP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26</a:t>
            </a:fld>
            <a:endParaRPr lang="fr-FR"/>
          </a:p>
        </p:txBody>
      </p:sp>
    </p:spTree>
    <p:extLst>
      <p:ext uri="{BB962C8B-B14F-4D97-AF65-F5344CB8AC3E}">
        <p14:creationId xmlns:p14="http://schemas.microsoft.com/office/powerpoint/2010/main" val="76758808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fr-CA" dirty="0" smtClean="0">
                <a:solidFill>
                  <a:srgbClr val="0070C0"/>
                </a:solidFill>
              </a:rPr>
              <a:t>Éthique et ingénierie: quoi?</a:t>
            </a:r>
            <a:endParaRPr lang="en-US" dirty="0" smtClean="0">
              <a:solidFill>
                <a:srgbClr val="0070C0"/>
              </a:solidFill>
            </a:endParaRPr>
          </a:p>
        </p:txBody>
      </p:sp>
      <p:sp>
        <p:nvSpPr>
          <p:cNvPr id="4" name="Rectangle 3"/>
          <p:cNvSpPr txBox="1">
            <a:spLocks noChangeArrowheads="1"/>
          </p:cNvSpPr>
          <p:nvPr/>
        </p:nvSpPr>
        <p:spPr>
          <a:xfrm>
            <a:off x="467544" y="1577008"/>
            <a:ext cx="8229600" cy="956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pPr>
            <a:r>
              <a:rPr lang="fr-CA" u="sng" dirty="0" smtClean="0">
                <a:solidFill>
                  <a:srgbClr val="002060"/>
                </a:solidFill>
              </a:rPr>
              <a:t>Des questions légitimes</a:t>
            </a:r>
          </a:p>
        </p:txBody>
      </p:sp>
      <p:sp>
        <p:nvSpPr>
          <p:cNvPr id="5" name="Rectangle 3"/>
          <p:cNvSpPr txBox="1">
            <a:spLocks noChangeArrowheads="1"/>
          </p:cNvSpPr>
          <p:nvPr/>
        </p:nvSpPr>
        <p:spPr>
          <a:xfrm>
            <a:off x="514804" y="4437112"/>
            <a:ext cx="8229600"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pPr>
            <a:endParaRPr lang="fr-FR" dirty="0" smtClean="0">
              <a:solidFill>
                <a:srgbClr val="002060"/>
              </a:solidFill>
            </a:endParaRPr>
          </a:p>
        </p:txBody>
      </p:sp>
      <p:sp>
        <p:nvSpPr>
          <p:cNvPr id="6" name="Rectangle 3"/>
          <p:cNvSpPr txBox="1">
            <a:spLocks noChangeArrowheads="1"/>
          </p:cNvSpPr>
          <p:nvPr/>
        </p:nvSpPr>
        <p:spPr>
          <a:xfrm>
            <a:off x="465989" y="3434950"/>
            <a:ext cx="8229600" cy="991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pPr>
            <a:endParaRPr lang="fr-FR" dirty="0" smtClean="0">
              <a:solidFill>
                <a:srgbClr val="002060"/>
              </a:solidFill>
            </a:endParaRPr>
          </a:p>
          <a:p>
            <a:pPr marL="0" indent="0" algn="just" fontAlgn="auto">
              <a:spcAft>
                <a:spcPts val="0"/>
              </a:spcAft>
              <a:buNone/>
            </a:pPr>
            <a:endParaRPr lang="fr-CA" u="sng" dirty="0" smtClean="0">
              <a:solidFill>
                <a:srgbClr val="002060"/>
              </a:solidFill>
            </a:endParaRPr>
          </a:p>
        </p:txBody>
      </p:sp>
      <p:sp>
        <p:nvSpPr>
          <p:cNvPr id="7" name="Rectangle 3"/>
          <p:cNvSpPr txBox="1">
            <a:spLocks noChangeArrowheads="1"/>
          </p:cNvSpPr>
          <p:nvPr/>
        </p:nvSpPr>
        <p:spPr>
          <a:xfrm>
            <a:off x="467544" y="2534816"/>
            <a:ext cx="8229600" cy="39905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pPr>
            <a:r>
              <a:rPr lang="fr-FR" dirty="0" smtClean="0">
                <a:solidFill>
                  <a:srgbClr val="002060"/>
                </a:solidFill>
              </a:rPr>
              <a:t>Quel est le sens des objets que je participe à fabriquer ? </a:t>
            </a:r>
          </a:p>
          <a:p>
            <a:pPr lvl="1" fontAlgn="auto">
              <a:spcAft>
                <a:spcPts val="0"/>
              </a:spcAft>
            </a:pPr>
            <a:r>
              <a:rPr lang="fr-FR" dirty="0">
                <a:solidFill>
                  <a:srgbClr val="002060"/>
                </a:solidFill>
              </a:rPr>
              <a:t>Quels en seront les usages possibles à court et long terme </a:t>
            </a:r>
            <a:r>
              <a:rPr lang="fr-FR" dirty="0" smtClean="0">
                <a:solidFill>
                  <a:srgbClr val="002060"/>
                </a:solidFill>
              </a:rPr>
              <a:t>?</a:t>
            </a:r>
            <a:r>
              <a:rPr lang="fr-FR" dirty="0">
                <a:solidFill>
                  <a:srgbClr val="002060"/>
                </a:solidFill>
              </a:rPr>
              <a:t> </a:t>
            </a:r>
            <a:endParaRPr lang="fr-FR" dirty="0" smtClean="0">
              <a:solidFill>
                <a:srgbClr val="002060"/>
              </a:solidFill>
            </a:endParaRPr>
          </a:p>
          <a:p>
            <a:pPr lvl="1" fontAlgn="auto">
              <a:spcAft>
                <a:spcPts val="0"/>
              </a:spcAft>
            </a:pPr>
            <a:r>
              <a:rPr lang="fr-FR" dirty="0" smtClean="0">
                <a:solidFill>
                  <a:srgbClr val="002060"/>
                </a:solidFill>
              </a:rPr>
              <a:t>Comment ces objets </a:t>
            </a:r>
            <a:r>
              <a:rPr lang="fr-FR" dirty="0" err="1" smtClean="0">
                <a:solidFill>
                  <a:srgbClr val="002060"/>
                </a:solidFill>
              </a:rPr>
              <a:t>vont-ils</a:t>
            </a:r>
            <a:r>
              <a:rPr lang="fr-FR" dirty="0" smtClean="0">
                <a:solidFill>
                  <a:srgbClr val="002060"/>
                </a:solidFill>
              </a:rPr>
              <a:t> modifier la vie en société?</a:t>
            </a:r>
          </a:p>
          <a:p>
            <a:pPr lvl="1" fontAlgn="auto">
              <a:spcAft>
                <a:spcPts val="0"/>
              </a:spcAft>
            </a:pPr>
            <a:r>
              <a:rPr lang="fr-FR" dirty="0" smtClean="0">
                <a:solidFill>
                  <a:srgbClr val="002060"/>
                </a:solidFill>
              </a:rPr>
              <a:t>Comment </a:t>
            </a:r>
            <a:r>
              <a:rPr lang="fr-FR" dirty="0">
                <a:solidFill>
                  <a:srgbClr val="002060"/>
                </a:solidFill>
              </a:rPr>
              <a:t>vont disparaître ces objets, avec quels impacts ?</a:t>
            </a:r>
          </a:p>
          <a:p>
            <a:pPr lvl="1" fontAlgn="auto">
              <a:spcAft>
                <a:spcPts val="0"/>
              </a:spcAft>
            </a:pPr>
            <a:r>
              <a:rPr lang="fr-FR" dirty="0" smtClean="0">
                <a:solidFill>
                  <a:srgbClr val="002060"/>
                </a:solidFill>
              </a:rPr>
              <a:t> </a:t>
            </a:r>
            <a:r>
              <a:rPr lang="fr-FR" dirty="0">
                <a:solidFill>
                  <a:srgbClr val="002060"/>
                </a:solidFill>
              </a:rPr>
              <a:t>Quelles sont mes responsabilités en tant qu’ingénieur par rapport à tout cela ?</a:t>
            </a:r>
          </a:p>
          <a:p>
            <a:pPr lvl="1" fontAlgn="auto">
              <a:spcAft>
                <a:spcPts val="0"/>
              </a:spcAft>
            </a:pPr>
            <a:endParaRPr lang="fr-FR" dirty="0">
              <a:solidFill>
                <a:srgbClr val="002060"/>
              </a:solidFill>
            </a:endParaRPr>
          </a:p>
          <a:p>
            <a:pPr lvl="1" fontAlgn="auto">
              <a:spcAft>
                <a:spcPts val="0"/>
              </a:spcAft>
            </a:pPr>
            <a:endParaRPr lang="fr-FR" dirty="0" smtClean="0">
              <a:solidFill>
                <a:srgbClr val="002060"/>
              </a:solidFill>
            </a:endParaRP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27</a:t>
            </a:fld>
            <a:endParaRPr lang="fr-FR"/>
          </a:p>
        </p:txBody>
      </p:sp>
    </p:spTree>
    <p:extLst>
      <p:ext uri="{BB962C8B-B14F-4D97-AF65-F5344CB8AC3E}">
        <p14:creationId xmlns:p14="http://schemas.microsoft.com/office/powerpoint/2010/main" val="110992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67544" y="5661248"/>
            <a:ext cx="8229600" cy="792088"/>
          </a:xfrm>
          <a:prstGeom prst="rect">
            <a:avLst/>
          </a:prstGeom>
        </p:spPr>
        <p:style>
          <a:lnRef idx="0">
            <a:schemeClr val="accent3"/>
          </a:lnRef>
          <a:fillRef idx="1003">
            <a:schemeClr val="lt2"/>
          </a:fillRef>
          <a:effectRef idx="3">
            <a:schemeClr val="accent3"/>
          </a:effectRef>
          <a:fontRef idx="minor">
            <a:schemeClr val="lt1"/>
          </a:fontRef>
        </p:style>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1600" b="1" kern="1200">
                <a:solidFill>
                  <a:schemeClr val="tx1"/>
                </a:solidFill>
                <a:latin typeface="Arial" pitchFamily="34" charset="0"/>
                <a:ea typeface="+mn-ea"/>
                <a:cs typeface="Arial" pitchFamily="34" charset="0"/>
              </a:defRPr>
            </a:lvl1pPr>
            <a:lvl2pPr marL="457200" indent="0" algn="l" defTabSz="914400" rtl="0" eaLnBrk="1" latinLnBrk="0" hangingPunct="1">
              <a:lnSpc>
                <a:spcPct val="150000"/>
              </a:lnSpc>
              <a:spcBef>
                <a:spcPct val="20000"/>
              </a:spcBef>
              <a:buFont typeface="Arial" pitchFamily="34" charset="0"/>
              <a:buNone/>
              <a:defRPr sz="1400" kern="1200" baseline="0">
                <a:solidFill>
                  <a:srgbClr val="004D6F"/>
                </a:solidFill>
                <a:latin typeface="Arial" pitchFamily="34" charset="0"/>
                <a:ea typeface="+mn-ea"/>
                <a:cs typeface="Arial" pitchFamily="34" charset="0"/>
              </a:defRPr>
            </a:lvl2pPr>
            <a:lvl3pPr marL="914400" indent="0" algn="l" defTabSz="914400" rtl="0" eaLnBrk="1" latinLnBrk="0" hangingPunct="1">
              <a:lnSpc>
                <a:spcPct val="150000"/>
              </a:lnSpc>
              <a:spcBef>
                <a:spcPts val="2400"/>
              </a:spcBef>
              <a:buFont typeface="Arial" pitchFamily="34" charset="0"/>
              <a:buNone/>
              <a:defRPr sz="1800" kern="1200">
                <a:solidFill>
                  <a:srgbClr val="587F8E"/>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450"/>
              </a:spcBef>
              <a:spcAft>
                <a:spcPts val="0"/>
              </a:spcAft>
              <a:buFontTx/>
              <a:buNone/>
            </a:pPr>
            <a:r>
              <a:rPr lang="fr-FR" altLang="fr-FR" sz="2400" dirty="0" smtClean="0">
                <a:solidFill>
                  <a:srgbClr val="003366"/>
                </a:solidFill>
                <a:latin typeface="+mn-lt"/>
              </a:rPr>
              <a:t>Transition écologique</a:t>
            </a:r>
          </a:p>
        </p:txBody>
      </p:sp>
      <p:sp>
        <p:nvSpPr>
          <p:cNvPr id="7" name="Rectangle 3"/>
          <p:cNvSpPr txBox="1">
            <a:spLocks noChangeArrowheads="1"/>
          </p:cNvSpPr>
          <p:nvPr/>
        </p:nvSpPr>
        <p:spPr>
          <a:xfrm>
            <a:off x="467544" y="1340768"/>
            <a:ext cx="8229600" cy="792088"/>
          </a:xfrm>
          <a:prstGeom prst="rect">
            <a:avLst/>
          </a:prstGeom>
        </p:spPr>
        <p:style>
          <a:lnRef idx="0">
            <a:schemeClr val="accent3"/>
          </a:lnRef>
          <a:fillRef idx="1003">
            <a:schemeClr val="lt2"/>
          </a:fillRef>
          <a:effectRef idx="3">
            <a:schemeClr val="accent3"/>
          </a:effectRef>
          <a:fontRef idx="minor">
            <a:schemeClr val="lt1"/>
          </a:fontRef>
        </p:style>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1600" b="1" kern="1200">
                <a:solidFill>
                  <a:schemeClr val="tx1"/>
                </a:solidFill>
                <a:latin typeface="Arial" pitchFamily="34" charset="0"/>
                <a:ea typeface="+mn-ea"/>
                <a:cs typeface="Arial" pitchFamily="34" charset="0"/>
              </a:defRPr>
            </a:lvl1pPr>
            <a:lvl2pPr marL="457200" indent="0" algn="l" defTabSz="914400" rtl="0" eaLnBrk="1" latinLnBrk="0" hangingPunct="1">
              <a:lnSpc>
                <a:spcPct val="150000"/>
              </a:lnSpc>
              <a:spcBef>
                <a:spcPct val="20000"/>
              </a:spcBef>
              <a:buFont typeface="Arial" pitchFamily="34" charset="0"/>
              <a:buNone/>
              <a:defRPr sz="1400" kern="1200" baseline="0">
                <a:solidFill>
                  <a:srgbClr val="004D6F"/>
                </a:solidFill>
                <a:latin typeface="Arial" pitchFamily="34" charset="0"/>
                <a:ea typeface="+mn-ea"/>
                <a:cs typeface="Arial" pitchFamily="34" charset="0"/>
              </a:defRPr>
            </a:lvl2pPr>
            <a:lvl3pPr marL="914400" indent="0" algn="l" defTabSz="914400" rtl="0" eaLnBrk="1" latinLnBrk="0" hangingPunct="1">
              <a:lnSpc>
                <a:spcPct val="150000"/>
              </a:lnSpc>
              <a:spcBef>
                <a:spcPts val="2400"/>
              </a:spcBef>
              <a:buFont typeface="Arial" pitchFamily="34" charset="0"/>
              <a:buNone/>
              <a:defRPr sz="1800" kern="1200">
                <a:solidFill>
                  <a:srgbClr val="587F8E"/>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450"/>
              </a:spcBef>
              <a:buNone/>
            </a:pPr>
            <a:r>
              <a:rPr lang="fr-FR" altLang="fr-FR" sz="2400" dirty="0">
                <a:solidFill>
                  <a:srgbClr val="003366"/>
                </a:solidFill>
                <a:latin typeface="+mn-lt"/>
              </a:rPr>
              <a:t>S</a:t>
            </a:r>
            <a:r>
              <a:rPr lang="fr-FR" altLang="fr-FR" sz="2400" dirty="0" smtClean="0">
                <a:solidFill>
                  <a:srgbClr val="003366"/>
                </a:solidFill>
                <a:latin typeface="+mn-lt"/>
              </a:rPr>
              <a:t>anté humaine, modification </a:t>
            </a:r>
            <a:r>
              <a:rPr lang="fr-FR" altLang="fr-FR" sz="2400" dirty="0">
                <a:solidFill>
                  <a:srgbClr val="003366"/>
                </a:solidFill>
                <a:latin typeface="+mn-lt"/>
              </a:rPr>
              <a:t>du vivant, </a:t>
            </a:r>
            <a:r>
              <a:rPr lang="fr-FR" altLang="fr-FR" sz="2400" dirty="0" err="1" smtClean="0">
                <a:solidFill>
                  <a:srgbClr val="003366"/>
                </a:solidFill>
                <a:latin typeface="+mn-lt"/>
              </a:rPr>
              <a:t>transhumanisme</a:t>
            </a:r>
            <a:endParaRPr lang="fr-FR" altLang="fr-FR" sz="2400" dirty="0" smtClean="0">
              <a:solidFill>
                <a:srgbClr val="003366"/>
              </a:solidFill>
              <a:latin typeface="+mn-lt"/>
            </a:endParaRPr>
          </a:p>
        </p:txBody>
      </p:sp>
      <p:sp>
        <p:nvSpPr>
          <p:cNvPr id="8" name="Rectangle 3"/>
          <p:cNvSpPr txBox="1">
            <a:spLocks noChangeArrowheads="1"/>
          </p:cNvSpPr>
          <p:nvPr/>
        </p:nvSpPr>
        <p:spPr>
          <a:xfrm>
            <a:off x="467544" y="3501008"/>
            <a:ext cx="8229600" cy="792088"/>
          </a:xfrm>
          <a:prstGeom prst="rect">
            <a:avLst/>
          </a:prstGeom>
        </p:spPr>
        <p:style>
          <a:lnRef idx="0">
            <a:schemeClr val="accent3"/>
          </a:lnRef>
          <a:fillRef idx="1003">
            <a:schemeClr val="lt2"/>
          </a:fillRef>
          <a:effectRef idx="3">
            <a:schemeClr val="accent3"/>
          </a:effectRef>
          <a:fontRef idx="minor">
            <a:schemeClr val="lt1"/>
          </a:fontRef>
        </p:style>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1600" b="1" kern="1200">
                <a:solidFill>
                  <a:schemeClr val="tx1"/>
                </a:solidFill>
                <a:latin typeface="Arial" pitchFamily="34" charset="0"/>
                <a:ea typeface="+mn-ea"/>
                <a:cs typeface="Arial" pitchFamily="34" charset="0"/>
              </a:defRPr>
            </a:lvl1pPr>
            <a:lvl2pPr marL="457200" indent="0" algn="l" defTabSz="914400" rtl="0" eaLnBrk="1" latinLnBrk="0" hangingPunct="1">
              <a:lnSpc>
                <a:spcPct val="150000"/>
              </a:lnSpc>
              <a:spcBef>
                <a:spcPct val="20000"/>
              </a:spcBef>
              <a:buFont typeface="Arial" pitchFamily="34" charset="0"/>
              <a:buNone/>
              <a:defRPr sz="1400" kern="1200" baseline="0">
                <a:solidFill>
                  <a:srgbClr val="004D6F"/>
                </a:solidFill>
                <a:latin typeface="Arial" pitchFamily="34" charset="0"/>
                <a:ea typeface="+mn-ea"/>
                <a:cs typeface="Arial" pitchFamily="34" charset="0"/>
              </a:defRPr>
            </a:lvl2pPr>
            <a:lvl3pPr marL="914400" indent="0" algn="l" defTabSz="914400" rtl="0" eaLnBrk="1" latinLnBrk="0" hangingPunct="1">
              <a:lnSpc>
                <a:spcPct val="150000"/>
              </a:lnSpc>
              <a:spcBef>
                <a:spcPts val="2400"/>
              </a:spcBef>
              <a:buFont typeface="Arial" pitchFamily="34" charset="0"/>
              <a:buNone/>
              <a:defRPr sz="1800" kern="1200">
                <a:solidFill>
                  <a:srgbClr val="587F8E"/>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450"/>
              </a:spcBef>
              <a:spcAft>
                <a:spcPts val="0"/>
              </a:spcAft>
              <a:buNone/>
            </a:pPr>
            <a:r>
              <a:rPr lang="fr-FR" altLang="fr-FR" sz="2400" dirty="0" smtClean="0">
                <a:solidFill>
                  <a:srgbClr val="003366"/>
                </a:solidFill>
                <a:latin typeface="+mn-lt"/>
              </a:rPr>
              <a:t>Liberté versus sécurité</a:t>
            </a:r>
          </a:p>
        </p:txBody>
      </p:sp>
      <p:sp>
        <p:nvSpPr>
          <p:cNvPr id="9" name="Rectangle 3"/>
          <p:cNvSpPr txBox="1">
            <a:spLocks noChangeArrowheads="1"/>
          </p:cNvSpPr>
          <p:nvPr/>
        </p:nvSpPr>
        <p:spPr>
          <a:xfrm>
            <a:off x="467544" y="4581128"/>
            <a:ext cx="8229600" cy="792088"/>
          </a:xfrm>
          <a:prstGeom prst="rect">
            <a:avLst/>
          </a:prstGeom>
        </p:spPr>
        <p:style>
          <a:lnRef idx="0">
            <a:schemeClr val="accent3"/>
          </a:lnRef>
          <a:fillRef idx="1003">
            <a:schemeClr val="lt2"/>
          </a:fillRef>
          <a:effectRef idx="3">
            <a:schemeClr val="accent3"/>
          </a:effectRef>
          <a:fontRef idx="minor">
            <a:schemeClr val="lt1"/>
          </a:fontRef>
        </p:style>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1600" b="1" kern="1200">
                <a:solidFill>
                  <a:schemeClr val="tx1"/>
                </a:solidFill>
                <a:latin typeface="Arial" pitchFamily="34" charset="0"/>
                <a:ea typeface="+mn-ea"/>
                <a:cs typeface="Arial" pitchFamily="34" charset="0"/>
              </a:defRPr>
            </a:lvl1pPr>
            <a:lvl2pPr marL="457200" indent="0" algn="l" defTabSz="914400" rtl="0" eaLnBrk="1" latinLnBrk="0" hangingPunct="1">
              <a:lnSpc>
                <a:spcPct val="150000"/>
              </a:lnSpc>
              <a:spcBef>
                <a:spcPct val="20000"/>
              </a:spcBef>
              <a:buFont typeface="Arial" pitchFamily="34" charset="0"/>
              <a:buNone/>
              <a:defRPr sz="1400" kern="1200" baseline="0">
                <a:solidFill>
                  <a:srgbClr val="004D6F"/>
                </a:solidFill>
                <a:latin typeface="Arial" pitchFamily="34" charset="0"/>
                <a:ea typeface="+mn-ea"/>
                <a:cs typeface="Arial" pitchFamily="34" charset="0"/>
              </a:defRPr>
            </a:lvl2pPr>
            <a:lvl3pPr marL="914400" indent="0" algn="l" defTabSz="914400" rtl="0" eaLnBrk="1" latinLnBrk="0" hangingPunct="1">
              <a:lnSpc>
                <a:spcPct val="150000"/>
              </a:lnSpc>
              <a:spcBef>
                <a:spcPts val="2400"/>
              </a:spcBef>
              <a:buFont typeface="Arial" pitchFamily="34" charset="0"/>
              <a:buNone/>
              <a:defRPr sz="1800" kern="1200">
                <a:solidFill>
                  <a:srgbClr val="587F8E"/>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450"/>
              </a:spcBef>
              <a:spcAft>
                <a:spcPts val="0"/>
              </a:spcAft>
              <a:buFontTx/>
              <a:buNone/>
            </a:pPr>
            <a:r>
              <a:rPr lang="fr-FR" altLang="fr-FR" sz="2400" dirty="0" smtClean="0">
                <a:solidFill>
                  <a:srgbClr val="003366"/>
                </a:solidFill>
                <a:latin typeface="+mn-lt"/>
              </a:rPr>
              <a:t>Recherche et souffrance animale</a:t>
            </a:r>
          </a:p>
        </p:txBody>
      </p:sp>
      <p:sp>
        <p:nvSpPr>
          <p:cNvPr id="10" name="Rectangle 3"/>
          <p:cNvSpPr txBox="1">
            <a:spLocks noChangeArrowheads="1"/>
          </p:cNvSpPr>
          <p:nvPr/>
        </p:nvSpPr>
        <p:spPr>
          <a:xfrm>
            <a:off x="467544" y="2420888"/>
            <a:ext cx="8229600" cy="792088"/>
          </a:xfrm>
          <a:prstGeom prst="rect">
            <a:avLst/>
          </a:prstGeom>
        </p:spPr>
        <p:style>
          <a:lnRef idx="0">
            <a:schemeClr val="accent3"/>
          </a:lnRef>
          <a:fillRef idx="1003">
            <a:schemeClr val="lt2"/>
          </a:fillRef>
          <a:effectRef idx="3">
            <a:schemeClr val="accent3"/>
          </a:effectRef>
          <a:fontRef idx="minor">
            <a:schemeClr val="lt1"/>
          </a:fontRef>
        </p:style>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1600" b="1" kern="1200">
                <a:solidFill>
                  <a:schemeClr val="tx1"/>
                </a:solidFill>
                <a:latin typeface="Arial" pitchFamily="34" charset="0"/>
                <a:ea typeface="+mn-ea"/>
                <a:cs typeface="Arial" pitchFamily="34" charset="0"/>
              </a:defRPr>
            </a:lvl1pPr>
            <a:lvl2pPr marL="457200" indent="0" algn="l" defTabSz="914400" rtl="0" eaLnBrk="1" latinLnBrk="0" hangingPunct="1">
              <a:lnSpc>
                <a:spcPct val="150000"/>
              </a:lnSpc>
              <a:spcBef>
                <a:spcPct val="20000"/>
              </a:spcBef>
              <a:buFont typeface="Arial" pitchFamily="34" charset="0"/>
              <a:buNone/>
              <a:defRPr sz="1400" kern="1200" baseline="0">
                <a:solidFill>
                  <a:srgbClr val="004D6F"/>
                </a:solidFill>
                <a:latin typeface="Arial" pitchFamily="34" charset="0"/>
                <a:ea typeface="+mn-ea"/>
                <a:cs typeface="Arial" pitchFamily="34" charset="0"/>
              </a:defRPr>
            </a:lvl2pPr>
            <a:lvl3pPr marL="914400" indent="0" algn="l" defTabSz="914400" rtl="0" eaLnBrk="1" latinLnBrk="0" hangingPunct="1">
              <a:lnSpc>
                <a:spcPct val="150000"/>
              </a:lnSpc>
              <a:spcBef>
                <a:spcPts val="2400"/>
              </a:spcBef>
              <a:buFont typeface="Arial" pitchFamily="34" charset="0"/>
              <a:buNone/>
              <a:defRPr sz="1800" kern="1200">
                <a:solidFill>
                  <a:srgbClr val="587F8E"/>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450"/>
              </a:spcBef>
              <a:spcAft>
                <a:spcPts val="0"/>
              </a:spcAft>
              <a:buFontTx/>
              <a:buNone/>
            </a:pPr>
            <a:r>
              <a:rPr lang="fr-FR" altLang="fr-FR" sz="2400" smtClean="0">
                <a:solidFill>
                  <a:srgbClr val="003366"/>
                </a:solidFill>
                <a:latin typeface="+mn-lt"/>
              </a:rPr>
              <a:t>Inégalités</a:t>
            </a:r>
            <a:endParaRPr lang="fr-FR" altLang="fr-FR" sz="2400" dirty="0" smtClean="0">
              <a:solidFill>
                <a:srgbClr val="003366"/>
              </a:solidFill>
              <a:latin typeface="+mn-lt"/>
            </a:endParaRPr>
          </a:p>
        </p:txBody>
      </p:sp>
    </p:spTree>
    <p:extLst>
      <p:ext uri="{BB962C8B-B14F-4D97-AF65-F5344CB8AC3E}">
        <p14:creationId xmlns:p14="http://schemas.microsoft.com/office/powerpoint/2010/main" val="83633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fr-CA" dirty="0" smtClean="0">
                <a:solidFill>
                  <a:srgbClr val="0070C0"/>
                </a:solidFill>
              </a:rPr>
              <a:t>Éthique et ingénierie: quoi?</a:t>
            </a:r>
            <a:endParaRPr lang="en-US" dirty="0" smtClean="0">
              <a:solidFill>
                <a:srgbClr val="0070C0"/>
              </a:solidFill>
            </a:endParaRPr>
          </a:p>
        </p:txBody>
      </p:sp>
      <p:sp>
        <p:nvSpPr>
          <p:cNvPr id="26628" name="Rectangle 3"/>
          <p:cNvSpPr>
            <a:spLocks noGrp="1" noChangeArrowheads="1"/>
          </p:cNvSpPr>
          <p:nvPr>
            <p:ph type="body" idx="1"/>
          </p:nvPr>
        </p:nvSpPr>
        <p:spPr>
          <a:xfrm>
            <a:off x="457200" y="1600201"/>
            <a:ext cx="8229600" cy="3556992"/>
          </a:xfrm>
        </p:spPr>
        <p:txBody>
          <a:bodyPr>
            <a:normAutofit/>
          </a:bodyPr>
          <a:lstStyle/>
          <a:p>
            <a:pPr algn="ctr" eaLnBrk="1" hangingPunct="1">
              <a:buNone/>
            </a:pPr>
            <a:r>
              <a:rPr lang="fr-CA" u="sng" dirty="0" smtClean="0">
                <a:solidFill>
                  <a:srgbClr val="002060"/>
                </a:solidFill>
              </a:rPr>
              <a:t>Des dilemmes difficiles…</a:t>
            </a:r>
          </a:p>
          <a:p>
            <a:r>
              <a:rPr lang="fr-FR" sz="2600" dirty="0" smtClean="0">
                <a:solidFill>
                  <a:srgbClr val="002060"/>
                </a:solidFill>
              </a:rPr>
              <a:t>OGM : surpopulation et désastre écologique</a:t>
            </a:r>
          </a:p>
          <a:p>
            <a:r>
              <a:rPr lang="fr-FR" sz="2600" dirty="0">
                <a:solidFill>
                  <a:srgbClr val="002060"/>
                </a:solidFill>
              </a:rPr>
              <a:t>P</a:t>
            </a:r>
            <a:r>
              <a:rPr lang="fr-FR" sz="2600" dirty="0" smtClean="0">
                <a:solidFill>
                  <a:srgbClr val="002060"/>
                </a:solidFill>
              </a:rPr>
              <a:t>luies acides: rejet d’usines </a:t>
            </a:r>
            <a:r>
              <a:rPr lang="fr-FR" sz="2600" dirty="0">
                <a:solidFill>
                  <a:srgbClr val="002060"/>
                </a:solidFill>
              </a:rPr>
              <a:t>et désastre écologique</a:t>
            </a:r>
            <a:endParaRPr lang="fr-FR" sz="2600" dirty="0" smtClean="0">
              <a:solidFill>
                <a:srgbClr val="002060"/>
              </a:solidFill>
            </a:endParaRPr>
          </a:p>
          <a:p>
            <a:r>
              <a:rPr lang="fr-FR" sz="2600" dirty="0">
                <a:solidFill>
                  <a:srgbClr val="002060"/>
                </a:solidFill>
              </a:rPr>
              <a:t>T</a:t>
            </a:r>
            <a:r>
              <a:rPr lang="fr-FR" sz="2600" dirty="0" smtClean="0">
                <a:solidFill>
                  <a:srgbClr val="002060"/>
                </a:solidFill>
              </a:rPr>
              <a:t>raitement des déchets nucléaires: apport en électricité et questions écologiques à court et long terme</a:t>
            </a:r>
          </a:p>
          <a:p>
            <a:r>
              <a:rPr lang="fr-FR" sz="2600" dirty="0" smtClean="0">
                <a:solidFill>
                  <a:srgbClr val="002060"/>
                </a:solidFill>
              </a:rPr>
              <a:t>Nanotechnologies: </a:t>
            </a:r>
            <a:r>
              <a:rPr lang="fr-FR" sz="2600" dirty="0" err="1" smtClean="0">
                <a:solidFill>
                  <a:srgbClr val="002060"/>
                </a:solidFill>
              </a:rPr>
              <a:t>domotisation</a:t>
            </a:r>
            <a:r>
              <a:rPr lang="fr-FR" sz="2600" dirty="0" smtClean="0">
                <a:solidFill>
                  <a:srgbClr val="002060"/>
                </a:solidFill>
              </a:rPr>
              <a:t> et </a:t>
            </a:r>
            <a:r>
              <a:rPr lang="fr-FR" sz="2600" dirty="0" err="1" smtClean="0">
                <a:solidFill>
                  <a:srgbClr val="002060"/>
                </a:solidFill>
              </a:rPr>
              <a:t>cybersurveillance</a:t>
            </a:r>
            <a:endParaRPr lang="fr-FR" sz="2600" dirty="0" smtClean="0">
              <a:solidFill>
                <a:srgbClr val="002060"/>
              </a:solidFill>
            </a:endParaRPr>
          </a:p>
          <a:p>
            <a:r>
              <a:rPr lang="fr-FR" sz="2600" dirty="0" smtClean="0">
                <a:solidFill>
                  <a:srgbClr val="002060"/>
                </a:solidFill>
              </a:rPr>
              <a:t>etc</a:t>
            </a:r>
            <a:r>
              <a:rPr lang="fr-FR" dirty="0" smtClean="0">
                <a:solidFill>
                  <a:srgbClr val="002060"/>
                </a:solidFill>
              </a:rPr>
              <a:t>.</a:t>
            </a:r>
          </a:p>
        </p:txBody>
      </p:sp>
      <p:sp>
        <p:nvSpPr>
          <p:cNvPr id="4" name="Rectangle 3"/>
          <p:cNvSpPr txBox="1">
            <a:spLocks noChangeArrowheads="1"/>
          </p:cNvSpPr>
          <p:nvPr/>
        </p:nvSpPr>
        <p:spPr>
          <a:xfrm>
            <a:off x="539552" y="5129808"/>
            <a:ext cx="8229600" cy="1251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fr-FR" u="sng" dirty="0" smtClean="0">
                <a:solidFill>
                  <a:srgbClr val="002060"/>
                </a:solidFill>
              </a:rPr>
              <a:t>…qui conduisent à une grande question:</a:t>
            </a:r>
          </a:p>
          <a:p>
            <a:pPr algn="ctr" fontAlgn="auto">
              <a:spcAft>
                <a:spcPts val="0"/>
              </a:spcAft>
              <a:buFont typeface="Arial" pitchFamily="34" charset="0"/>
              <a:buNone/>
            </a:pPr>
            <a:r>
              <a:rPr lang="fr-FR" b="1" dirty="0" smtClean="0">
                <a:solidFill>
                  <a:srgbClr val="002060"/>
                </a:solidFill>
              </a:rPr>
              <a:t>Faut-il poser des limites au progrès?</a:t>
            </a:r>
            <a:endParaRPr lang="fr-CA" dirty="0" smtClean="0">
              <a:solidFill>
                <a:srgbClr val="002060"/>
              </a:solidFill>
            </a:endParaRP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29</a:t>
            </a:fld>
            <a:endParaRPr lang="fr-FR"/>
          </a:p>
        </p:txBody>
      </p:sp>
    </p:spTree>
    <p:extLst>
      <p:ext uri="{BB962C8B-B14F-4D97-AF65-F5344CB8AC3E}">
        <p14:creationId xmlns:p14="http://schemas.microsoft.com/office/powerpoint/2010/main" val="3563355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p:txBody>
          <a:bodyPr/>
          <a:lstStyle/>
          <a:p>
            <a:r>
              <a:rPr lang="fr-FR" dirty="0" smtClean="0">
                <a:solidFill>
                  <a:srgbClr val="FF0000"/>
                </a:solidFill>
              </a:rPr>
              <a:t>Programme des séances </a:t>
            </a:r>
          </a:p>
        </p:txBody>
      </p:sp>
      <p:sp>
        <p:nvSpPr>
          <p:cNvPr id="5" name="Espace réservé du numéro de diapositive 4"/>
          <p:cNvSpPr>
            <a:spLocks noGrp="1"/>
          </p:cNvSpPr>
          <p:nvPr>
            <p:ph type="sldNum" sz="quarter" idx="12"/>
          </p:nvPr>
        </p:nvSpPr>
        <p:spPr/>
        <p:txBody>
          <a:bodyPr/>
          <a:lstStyle/>
          <a:p>
            <a:pPr>
              <a:defRPr/>
            </a:pPr>
            <a:fld id="{9AD3A3AE-E9FD-4826-AEEE-9BEC2510A133}" type="slidenum">
              <a:rPr lang="fr-FR"/>
              <a:pPr>
                <a:defRPr/>
              </a:pPr>
              <a:t>3</a:t>
            </a:fld>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4275264533"/>
              </p:ext>
            </p:extLst>
          </p:nvPr>
        </p:nvGraphicFramePr>
        <p:xfrm>
          <a:off x="323528" y="1340768"/>
          <a:ext cx="8147248" cy="4248472"/>
        </p:xfrm>
        <a:graphic>
          <a:graphicData uri="http://schemas.openxmlformats.org/drawingml/2006/table">
            <a:tbl>
              <a:tblPr firstRow="1" bandRow="1">
                <a:tableStyleId>{5C22544A-7EE6-4342-B048-85BDC9FD1C3A}</a:tableStyleId>
              </a:tblPr>
              <a:tblGrid>
                <a:gridCol w="1960276">
                  <a:extLst>
                    <a:ext uri="{9D8B030D-6E8A-4147-A177-3AD203B41FA5}">
                      <a16:colId xmlns:a16="http://schemas.microsoft.com/office/drawing/2014/main" val="20000"/>
                    </a:ext>
                  </a:extLst>
                </a:gridCol>
                <a:gridCol w="6186972">
                  <a:extLst>
                    <a:ext uri="{9D8B030D-6E8A-4147-A177-3AD203B41FA5}">
                      <a16:colId xmlns:a16="http://schemas.microsoft.com/office/drawing/2014/main" val="20001"/>
                    </a:ext>
                  </a:extLst>
                </a:gridCol>
              </a:tblGrid>
              <a:tr h="370840">
                <a:tc>
                  <a:txBody>
                    <a:bodyPr/>
                    <a:lstStyle/>
                    <a:p>
                      <a:endParaRPr lang="fr-FR" dirty="0"/>
                    </a:p>
                  </a:txBody>
                  <a:tcPr/>
                </a:tc>
                <a:tc>
                  <a:txBody>
                    <a:bodyPr/>
                    <a:lstStyle/>
                    <a:p>
                      <a:pPr algn="ctr"/>
                      <a:r>
                        <a:rPr lang="fr-FR" dirty="0" smtClean="0"/>
                        <a:t>14h-17h</a:t>
                      </a:r>
                      <a:endParaRPr lang="fr-FR" dirty="0"/>
                    </a:p>
                  </a:txBody>
                  <a:tcPr/>
                </a:tc>
                <a:extLst>
                  <a:ext uri="{0D108BD9-81ED-4DB2-BD59-A6C34878D82A}">
                    <a16:rowId xmlns:a16="http://schemas.microsoft.com/office/drawing/2014/main" val="10000"/>
                  </a:ext>
                </a:extLst>
              </a:tr>
              <a:tr h="370840">
                <a:tc>
                  <a:txBody>
                    <a:bodyPr/>
                    <a:lstStyle/>
                    <a:p>
                      <a:endParaRPr lang="fr-FR"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002060"/>
                          </a:solidFill>
                        </a:rPr>
                        <a:t>6. La</a:t>
                      </a:r>
                      <a:r>
                        <a:rPr lang="fr-FR" b="1" baseline="0" dirty="0" smtClean="0">
                          <a:solidFill>
                            <a:srgbClr val="002060"/>
                          </a:solidFill>
                        </a:rPr>
                        <a:t> justice</a:t>
                      </a:r>
                    </a:p>
                    <a:p>
                      <a:endParaRPr lang="fr-FR" dirty="0">
                        <a:solidFill>
                          <a:srgbClr val="002060"/>
                        </a:solidFill>
                      </a:endParaRPr>
                    </a:p>
                  </a:txBody>
                  <a:tcPr/>
                </a:tc>
                <a:extLst>
                  <a:ext uri="{0D108BD9-81ED-4DB2-BD59-A6C34878D82A}">
                    <a16:rowId xmlns:a16="http://schemas.microsoft.com/office/drawing/2014/main" val="10001"/>
                  </a:ext>
                </a:extLst>
              </a:tr>
              <a:tr h="645264">
                <a:tc>
                  <a:txBody>
                    <a:bodyPr/>
                    <a:lstStyle/>
                    <a:p>
                      <a:endParaRPr lang="fr-FR" dirty="0">
                        <a:solidFill>
                          <a:srgbClr val="002060"/>
                        </a:solidFill>
                      </a:endParaRPr>
                    </a:p>
                  </a:txBody>
                  <a:tcPr/>
                </a:tc>
                <a:tc>
                  <a:txBody>
                    <a:bodyPr/>
                    <a:lstStyle/>
                    <a:p>
                      <a:r>
                        <a:rPr lang="fr-FR" b="1" dirty="0" smtClean="0">
                          <a:solidFill>
                            <a:srgbClr val="002060"/>
                          </a:solidFill>
                        </a:rPr>
                        <a:t>7. Responsabilité et environnement</a:t>
                      </a:r>
                      <a:endParaRPr lang="fr-FR" b="1" dirty="0">
                        <a:solidFill>
                          <a:srgbClr val="002060"/>
                        </a:solidFill>
                      </a:endParaRPr>
                    </a:p>
                  </a:txBody>
                  <a:tcPr/>
                </a:tc>
                <a:extLst>
                  <a:ext uri="{0D108BD9-81ED-4DB2-BD59-A6C34878D82A}">
                    <a16:rowId xmlns:a16="http://schemas.microsoft.com/office/drawing/2014/main" val="10002"/>
                  </a:ext>
                </a:extLst>
              </a:tr>
              <a:tr h="648072">
                <a:tc>
                  <a:txBody>
                    <a:bodyPr/>
                    <a:lstStyle/>
                    <a:p>
                      <a:endParaRPr lang="fr-FR" dirty="0">
                        <a:solidFill>
                          <a:srgbClr val="002060"/>
                        </a:solidFill>
                      </a:endParaRPr>
                    </a:p>
                  </a:txBody>
                  <a:tcPr/>
                </a:tc>
                <a:tc>
                  <a:txBody>
                    <a:bodyPr/>
                    <a:lstStyle/>
                    <a:p>
                      <a:r>
                        <a:rPr lang="fr-FR" b="1" dirty="0" smtClean="0">
                          <a:solidFill>
                            <a:srgbClr val="002060"/>
                          </a:solidFill>
                        </a:rPr>
                        <a:t>8.  Ethique numérique</a:t>
                      </a:r>
                      <a:endParaRPr lang="fr-FR" b="1" dirty="0">
                        <a:solidFill>
                          <a:srgbClr val="002060"/>
                        </a:solidFill>
                      </a:endParaRPr>
                    </a:p>
                  </a:txBody>
                  <a:tcPr/>
                </a:tc>
                <a:extLst>
                  <a:ext uri="{0D108BD9-81ED-4DB2-BD59-A6C34878D82A}">
                    <a16:rowId xmlns:a16="http://schemas.microsoft.com/office/drawing/2014/main" val="10003"/>
                  </a:ext>
                </a:extLst>
              </a:tr>
              <a:tr h="648072">
                <a:tc>
                  <a:txBody>
                    <a:bodyPr/>
                    <a:lstStyle/>
                    <a:p>
                      <a:endParaRPr lang="fr-FR" dirty="0">
                        <a:solidFill>
                          <a:srgbClr val="002060"/>
                        </a:solidFill>
                      </a:endParaRPr>
                    </a:p>
                  </a:txBody>
                  <a:tcPr/>
                </a:tc>
                <a:tc>
                  <a:txBody>
                    <a:bodyPr/>
                    <a:lstStyle/>
                    <a:p>
                      <a:r>
                        <a:rPr lang="fr-FR" b="1" dirty="0" smtClean="0">
                          <a:solidFill>
                            <a:srgbClr val="002060"/>
                          </a:solidFill>
                        </a:rPr>
                        <a:t>9. Sciences citoyennes?</a:t>
                      </a:r>
                      <a:endParaRPr lang="fr-FR" b="1" dirty="0">
                        <a:solidFill>
                          <a:srgbClr val="002060"/>
                        </a:solidFill>
                      </a:endParaRPr>
                    </a:p>
                  </a:txBody>
                  <a:tcPr/>
                </a:tc>
                <a:extLst>
                  <a:ext uri="{0D108BD9-81ED-4DB2-BD59-A6C34878D82A}">
                    <a16:rowId xmlns:a16="http://schemas.microsoft.com/office/drawing/2014/main" val="10004"/>
                  </a:ext>
                </a:extLst>
              </a:tr>
              <a:tr h="648072">
                <a:tc>
                  <a:txBody>
                    <a:bodyPr/>
                    <a:lstStyle/>
                    <a:p>
                      <a:endParaRPr lang="fr-FR" dirty="0">
                        <a:solidFill>
                          <a:srgbClr val="002060"/>
                        </a:solidFill>
                      </a:endParaRPr>
                    </a:p>
                  </a:txBody>
                  <a:tcPr/>
                </a:tc>
                <a:tc>
                  <a:txBody>
                    <a:bodyPr/>
                    <a:lstStyle/>
                    <a:p>
                      <a:r>
                        <a:rPr lang="fr-FR" b="1" dirty="0" smtClean="0">
                          <a:solidFill>
                            <a:srgbClr val="002060"/>
                          </a:solidFill>
                        </a:rPr>
                        <a:t>10. Un grand témoin: responsabilité(s) de l’</a:t>
                      </a:r>
                      <a:r>
                        <a:rPr lang="fr-FR" b="1" dirty="0" err="1" smtClean="0">
                          <a:solidFill>
                            <a:srgbClr val="002060"/>
                          </a:solidFill>
                        </a:rPr>
                        <a:t>ingénieur.e</a:t>
                      </a:r>
                      <a:endParaRPr lang="fr-FR" b="1" dirty="0">
                        <a:solidFill>
                          <a:srgbClr val="002060"/>
                        </a:solidFill>
                      </a:endParaRPr>
                    </a:p>
                  </a:txBody>
                  <a:tcPr/>
                </a:tc>
                <a:extLst>
                  <a:ext uri="{0D108BD9-81ED-4DB2-BD59-A6C34878D82A}">
                    <a16:rowId xmlns:a16="http://schemas.microsoft.com/office/drawing/2014/main" val="10005"/>
                  </a:ext>
                </a:extLst>
              </a:tr>
              <a:tr h="648072">
                <a:tc>
                  <a:txBody>
                    <a:bodyPr/>
                    <a:lstStyle/>
                    <a:p>
                      <a:endParaRPr lang="fr-FR" dirty="0">
                        <a:solidFill>
                          <a:srgbClr val="002060"/>
                        </a:solidFill>
                      </a:endParaRPr>
                    </a:p>
                  </a:txBody>
                  <a:tcPr/>
                </a:tc>
                <a:tc>
                  <a:txBody>
                    <a:bodyPr/>
                    <a:lstStyle/>
                    <a:p>
                      <a:r>
                        <a:rPr lang="fr-FR" b="1" dirty="0" smtClean="0">
                          <a:solidFill>
                            <a:srgbClr val="002060"/>
                          </a:solidFill>
                        </a:rPr>
                        <a:t>Présentation</a:t>
                      </a:r>
                      <a:r>
                        <a:rPr lang="fr-FR" b="1" baseline="0" dirty="0" smtClean="0">
                          <a:solidFill>
                            <a:srgbClr val="002060"/>
                          </a:solidFill>
                        </a:rPr>
                        <a:t> des travaux de groupe</a:t>
                      </a:r>
                      <a:endParaRPr lang="fr-FR" b="1" dirty="0">
                        <a:solidFill>
                          <a:srgbClr val="002060"/>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46637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1695514"/>
            <a:ext cx="8229600" cy="298519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sz="3200" b="1" i="0" u="none" strike="noStrike" kern="1200" cap="none" spc="0" normalizeH="0" baseline="0" noProof="0" dirty="0" smtClean="0">
              <a:ln>
                <a:noFill/>
              </a:ln>
              <a:solidFill>
                <a:srgbClr val="002060"/>
              </a:solidFill>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CA" sz="3200" b="1" dirty="0" smtClean="0">
              <a:solidFill>
                <a:srgbClr val="002060"/>
              </a:solidFill>
              <a:latin typeface="+mn-lt"/>
            </a:endParaRPr>
          </a:p>
        </p:txBody>
      </p:sp>
      <p:sp>
        <p:nvSpPr>
          <p:cNvPr id="3" name="Flèche droite 2"/>
          <p:cNvSpPr/>
          <p:nvPr/>
        </p:nvSpPr>
        <p:spPr>
          <a:xfrm>
            <a:off x="457200" y="692696"/>
            <a:ext cx="8229600" cy="33896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 progrès</a:t>
            </a:r>
            <a:endParaRPr lang="fr-FR" sz="3600" dirty="0">
              <a:solidFill>
                <a:schemeClr val="bg1"/>
              </a:solidFill>
            </a:endParaRPr>
          </a:p>
        </p:txBody>
      </p:sp>
      <p:sp>
        <p:nvSpPr>
          <p:cNvPr id="10" name="Espace réservé du texte 4"/>
          <p:cNvSpPr>
            <a:spLocks noGrp="1"/>
          </p:cNvSpPr>
          <p:nvPr>
            <p:ph type="body" sz="quarter" idx="13"/>
          </p:nvPr>
        </p:nvSpPr>
        <p:spPr>
          <a:xfrm>
            <a:off x="1835696" y="121926"/>
            <a:ext cx="4608512" cy="423109"/>
          </a:xfrm>
        </p:spPr>
        <p:txBody>
          <a:bodyPr/>
          <a:lstStyle/>
          <a:p>
            <a:r>
              <a:rPr lang="fr-FR" dirty="0" smtClean="0"/>
              <a:t>Ethique</a:t>
            </a:r>
            <a:endParaRPr lang="fr-FR" dirty="0"/>
          </a:p>
        </p:txBody>
      </p:sp>
      <p:sp>
        <p:nvSpPr>
          <p:cNvPr id="6" name="Flèche droite 5"/>
          <p:cNvSpPr/>
          <p:nvPr/>
        </p:nvSpPr>
        <p:spPr>
          <a:xfrm>
            <a:off x="179512" y="2780928"/>
            <a:ext cx="8229600" cy="3384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LES progrès  </a:t>
            </a:r>
            <a:r>
              <a:rPr lang="fr-FR" sz="3600" b="1" dirty="0" smtClean="0">
                <a:solidFill>
                  <a:schemeClr val="bg1"/>
                </a:solidFill>
              </a:rPr>
              <a:t>bonheur</a:t>
            </a:r>
            <a:r>
              <a:rPr lang="fr-FR" sz="3600" dirty="0" smtClean="0">
                <a:solidFill>
                  <a:schemeClr val="bg1"/>
                </a:solidFill>
              </a:rPr>
              <a:t>… </a:t>
            </a:r>
            <a:endParaRPr lang="fr-CA" sz="3600" u="sng" dirty="0">
              <a:solidFill>
                <a:schemeClr val="bg1"/>
              </a:solidFill>
            </a:endParaRPr>
          </a:p>
        </p:txBody>
      </p:sp>
      <p:sp>
        <p:nvSpPr>
          <p:cNvPr id="8" name="Flèche droite 7"/>
          <p:cNvSpPr/>
          <p:nvPr/>
        </p:nvSpPr>
        <p:spPr>
          <a:xfrm>
            <a:off x="321568" y="2933328"/>
            <a:ext cx="8229600" cy="3384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LES progrès  </a:t>
            </a:r>
            <a:r>
              <a:rPr lang="fr-FR" sz="3600" b="1" dirty="0" smtClean="0">
                <a:solidFill>
                  <a:schemeClr val="bg1"/>
                </a:solidFill>
              </a:rPr>
              <a:t>bonheur</a:t>
            </a:r>
            <a:r>
              <a:rPr lang="fr-FR" sz="3600" dirty="0" smtClean="0">
                <a:solidFill>
                  <a:schemeClr val="bg1"/>
                </a:solidFill>
              </a:rPr>
              <a:t>… </a:t>
            </a:r>
            <a:endParaRPr lang="fr-CA" sz="3600" u="sng" dirty="0">
              <a:solidFill>
                <a:schemeClr val="bg1"/>
              </a:solidFill>
            </a:endParaRPr>
          </a:p>
        </p:txBody>
      </p:sp>
      <p:sp>
        <p:nvSpPr>
          <p:cNvPr id="9" name="Flèche droite 8"/>
          <p:cNvSpPr/>
          <p:nvPr/>
        </p:nvSpPr>
        <p:spPr>
          <a:xfrm>
            <a:off x="473968" y="3085728"/>
            <a:ext cx="8229600" cy="3384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LES progrès  </a:t>
            </a:r>
            <a:r>
              <a:rPr lang="fr-FR" sz="3600" b="1" dirty="0" smtClean="0">
                <a:solidFill>
                  <a:schemeClr val="bg1"/>
                </a:solidFill>
              </a:rPr>
              <a:t>bonheur</a:t>
            </a:r>
            <a:r>
              <a:rPr lang="fr-FR" sz="3600" dirty="0" smtClean="0">
                <a:solidFill>
                  <a:schemeClr val="bg1"/>
                </a:solidFill>
              </a:rPr>
              <a:t>… </a:t>
            </a:r>
            <a:endParaRPr lang="fr-CA" sz="3600" u="sng" dirty="0">
              <a:solidFill>
                <a:schemeClr val="bg1"/>
              </a:solidFill>
            </a:endParaRPr>
          </a:p>
        </p:txBody>
      </p:sp>
      <p:sp>
        <p:nvSpPr>
          <p:cNvPr id="11" name="Flèche droite 10"/>
          <p:cNvSpPr/>
          <p:nvPr/>
        </p:nvSpPr>
        <p:spPr>
          <a:xfrm>
            <a:off x="626368" y="3238128"/>
            <a:ext cx="8229600" cy="3384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LES progrès  </a:t>
            </a:r>
            <a:r>
              <a:rPr lang="fr-FR" sz="3600" b="1" dirty="0" smtClean="0">
                <a:solidFill>
                  <a:schemeClr val="bg1"/>
                </a:solidFill>
              </a:rPr>
              <a:t>bonheur</a:t>
            </a:r>
            <a:r>
              <a:rPr lang="fr-FR" sz="3600" dirty="0" smtClean="0">
                <a:solidFill>
                  <a:schemeClr val="bg1"/>
                </a:solidFill>
              </a:rPr>
              <a:t>… </a:t>
            </a:r>
            <a:endParaRPr lang="fr-CA" sz="3600" u="sng" dirty="0">
              <a:solidFill>
                <a:schemeClr val="bg1"/>
              </a:solidFill>
            </a:endParaRPr>
          </a:p>
        </p:txBody>
      </p:sp>
      <p:sp>
        <p:nvSpPr>
          <p:cNvPr id="12" name="Flèche droite 11"/>
          <p:cNvSpPr/>
          <p:nvPr/>
        </p:nvSpPr>
        <p:spPr>
          <a:xfrm>
            <a:off x="778768" y="3390528"/>
            <a:ext cx="8229600" cy="3384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LES progrès  … </a:t>
            </a:r>
            <a:endParaRPr lang="fr-CA" sz="3600" u="sng" dirty="0">
              <a:solidFill>
                <a:schemeClr val="bg1"/>
              </a:solidFill>
            </a:endParaRPr>
          </a:p>
        </p:txBody>
      </p:sp>
    </p:spTree>
    <p:extLst>
      <p:ext uri="{BB962C8B-B14F-4D97-AF65-F5344CB8AC3E}">
        <p14:creationId xmlns:p14="http://schemas.microsoft.com/office/powerpoint/2010/main" val="7857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sp>
        <p:nvSpPr>
          <p:cNvPr id="3" name="Titre 2"/>
          <p:cNvSpPr>
            <a:spLocks noGrp="1"/>
          </p:cNvSpPr>
          <p:nvPr>
            <p:ph type="title"/>
          </p:nvPr>
        </p:nvSpPr>
        <p:spPr/>
        <p:txBody>
          <a:bodyPr>
            <a:normAutofit fontScale="90000"/>
          </a:bodyPr>
          <a:lstStyle/>
          <a:p>
            <a:endParaRPr lang="fr-FR" dirty="0"/>
          </a:p>
        </p:txBody>
      </p:sp>
      <p:sp>
        <p:nvSpPr>
          <p:cNvPr id="9" name="Rectangle 8"/>
          <p:cNvSpPr/>
          <p:nvPr/>
        </p:nvSpPr>
        <p:spPr bwMode="auto">
          <a:xfrm>
            <a:off x="395536" y="3861048"/>
            <a:ext cx="8496944" cy="14401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82945" tIns="41473" rIns="82945" bIns="41473" numCol="1" rtlCol="0" anchor="ctr" anchorCtr="0" compatLnSpc="1">
            <a:prstTxWarp prst="textNoShape">
              <a:avLst/>
            </a:prstTxWarp>
          </a:bodyPr>
          <a:lstStyle/>
          <a:p>
            <a:pPr algn="just"/>
            <a:r>
              <a:rPr lang="fr-FR" sz="2500" dirty="0" smtClean="0">
                <a:solidFill>
                  <a:schemeClr val="bg1"/>
                </a:solidFill>
              </a:rPr>
              <a:t>Des questions d’ordre éthique</a:t>
            </a:r>
            <a:endParaRPr lang="fr-FR" sz="2500" dirty="0">
              <a:solidFill>
                <a:schemeClr val="bg1"/>
              </a:solidFill>
            </a:endParaRPr>
          </a:p>
        </p:txBody>
      </p:sp>
      <p:sp>
        <p:nvSpPr>
          <p:cNvPr id="10" name="Rectangle 9"/>
          <p:cNvSpPr/>
          <p:nvPr/>
        </p:nvSpPr>
        <p:spPr bwMode="auto">
          <a:xfrm>
            <a:off x="395536" y="1484784"/>
            <a:ext cx="8559426" cy="151216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82945" tIns="41473" rIns="82945" bIns="41473" numCol="1" rtlCol="0" anchor="ctr" anchorCtr="0" compatLnSpc="1">
            <a:prstTxWarp prst="textNoShape">
              <a:avLst/>
            </a:prstTxWarp>
          </a:bodyPr>
          <a:lstStyle/>
          <a:p>
            <a:pPr algn="just"/>
            <a:r>
              <a:rPr lang="fr-FR" sz="2500" dirty="0" smtClean="0">
                <a:solidFill>
                  <a:schemeClr val="bg1"/>
                </a:solidFill>
              </a:rPr>
              <a:t>Des questions d’ordre scientifique</a:t>
            </a:r>
          </a:p>
        </p:txBody>
      </p:sp>
      <p:sp>
        <p:nvSpPr>
          <p:cNvPr id="7" name="Rectangle 6"/>
          <p:cNvSpPr/>
          <p:nvPr/>
        </p:nvSpPr>
        <p:spPr bwMode="auto">
          <a:xfrm>
            <a:off x="2987824" y="2456892"/>
            <a:ext cx="6119538" cy="10525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82945" tIns="41473" rIns="82945" bIns="41473" numCol="1" rtlCol="0" anchor="ctr" anchorCtr="0" compatLnSpc="1">
            <a:prstTxWarp prst="textNoShape">
              <a:avLst/>
            </a:prstTxWarp>
          </a:bodyPr>
          <a:lstStyle/>
          <a:p>
            <a:pPr algn="just"/>
            <a:r>
              <a:rPr lang="fr-FR" sz="2500" dirty="0">
                <a:solidFill>
                  <a:schemeClr val="bg1"/>
                </a:solidFill>
              </a:rPr>
              <a:t>C</a:t>
            </a:r>
            <a:r>
              <a:rPr lang="fr-FR" sz="2500" dirty="0" smtClean="0">
                <a:solidFill>
                  <a:schemeClr val="bg1"/>
                </a:solidFill>
              </a:rPr>
              <a:t>onnaissance du sujet </a:t>
            </a:r>
          </a:p>
          <a:p>
            <a:pPr algn="just"/>
            <a:r>
              <a:rPr lang="fr-FR" sz="2500" dirty="0">
                <a:solidFill>
                  <a:schemeClr val="bg1"/>
                </a:solidFill>
              </a:rPr>
              <a:t>	</a:t>
            </a:r>
            <a:r>
              <a:rPr lang="fr-FR" sz="2500" dirty="0" smtClean="0">
                <a:solidFill>
                  <a:schemeClr val="bg1"/>
                </a:solidFill>
              </a:rPr>
              <a:t>	le domaine du </a:t>
            </a:r>
            <a:r>
              <a:rPr lang="fr-FR" sz="2500" b="1" dirty="0" smtClean="0">
                <a:solidFill>
                  <a:schemeClr val="bg1"/>
                </a:solidFill>
              </a:rPr>
              <a:t>possible </a:t>
            </a:r>
          </a:p>
        </p:txBody>
      </p:sp>
      <p:sp>
        <p:nvSpPr>
          <p:cNvPr id="8" name="Rectangle 7"/>
          <p:cNvSpPr/>
          <p:nvPr/>
        </p:nvSpPr>
        <p:spPr bwMode="auto">
          <a:xfrm>
            <a:off x="2987824" y="4797152"/>
            <a:ext cx="6119538" cy="10525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82945" tIns="41473" rIns="82945" bIns="41473" numCol="1" rtlCol="0" anchor="ctr" anchorCtr="0" compatLnSpc="1">
            <a:prstTxWarp prst="textNoShape">
              <a:avLst/>
            </a:prstTxWarp>
          </a:bodyPr>
          <a:lstStyle/>
          <a:p>
            <a:pPr algn="just"/>
            <a:r>
              <a:rPr lang="fr-FR" sz="2500" dirty="0" smtClean="0">
                <a:solidFill>
                  <a:schemeClr val="bg1"/>
                </a:solidFill>
              </a:rPr>
              <a:t>Interrogation sur les finalités</a:t>
            </a:r>
          </a:p>
          <a:p>
            <a:pPr algn="just"/>
            <a:r>
              <a:rPr lang="fr-FR" sz="2500" dirty="0">
                <a:solidFill>
                  <a:schemeClr val="bg1"/>
                </a:solidFill>
              </a:rPr>
              <a:t>	</a:t>
            </a:r>
            <a:r>
              <a:rPr lang="fr-FR" sz="2500" dirty="0" smtClean="0">
                <a:solidFill>
                  <a:schemeClr val="bg1"/>
                </a:solidFill>
              </a:rPr>
              <a:t>	le </a:t>
            </a:r>
            <a:r>
              <a:rPr lang="fr-FR" sz="2500" dirty="0">
                <a:solidFill>
                  <a:schemeClr val="bg1"/>
                </a:solidFill>
              </a:rPr>
              <a:t>domaine du </a:t>
            </a:r>
            <a:r>
              <a:rPr lang="fr-FR" sz="2500" b="1" dirty="0">
                <a:solidFill>
                  <a:schemeClr val="bg1"/>
                </a:solidFill>
              </a:rPr>
              <a:t>souhaitable</a:t>
            </a:r>
          </a:p>
        </p:txBody>
      </p:sp>
      <p:sp>
        <p:nvSpPr>
          <p:cNvPr id="11" name="Espace réservé du texte 4"/>
          <p:cNvSpPr>
            <a:spLocks noGrp="1"/>
          </p:cNvSpPr>
          <p:nvPr>
            <p:ph type="body" sz="quarter" idx="13"/>
          </p:nvPr>
        </p:nvSpPr>
        <p:spPr>
          <a:xfrm>
            <a:off x="1835696" y="121926"/>
            <a:ext cx="4608512" cy="423109"/>
          </a:xfrm>
        </p:spPr>
        <p:txBody>
          <a:bodyPr/>
          <a:lstStyle/>
          <a:p>
            <a:r>
              <a:rPr lang="fr-FR" dirty="0" smtClean="0"/>
              <a:t>Ethique</a:t>
            </a:r>
            <a:endParaRPr lang="fr-FR" dirty="0"/>
          </a:p>
        </p:txBody>
      </p:sp>
    </p:spTree>
    <p:extLst>
      <p:ext uri="{BB962C8B-B14F-4D97-AF65-F5344CB8AC3E}">
        <p14:creationId xmlns:p14="http://schemas.microsoft.com/office/powerpoint/2010/main" val="386261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6" descr="P101017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6675" name="Text Box 7"/>
          <p:cNvSpPr txBox="1">
            <a:spLocks noChangeArrowheads="1"/>
          </p:cNvSpPr>
          <p:nvPr/>
        </p:nvSpPr>
        <p:spPr bwMode="auto">
          <a:xfrm>
            <a:off x="6227763" y="5229225"/>
            <a:ext cx="2087562" cy="914400"/>
          </a:xfrm>
          <a:prstGeom prst="rect">
            <a:avLst/>
          </a:prstGeom>
          <a:noFill/>
          <a:ln w="9525">
            <a:noFill/>
            <a:miter lim="800000"/>
            <a:headEnd/>
            <a:tailEnd/>
          </a:ln>
        </p:spPr>
        <p:txBody>
          <a:bodyPr>
            <a:spAutoFit/>
          </a:bodyPr>
          <a:lstStyle/>
          <a:p>
            <a:pPr>
              <a:spcBef>
                <a:spcPct val="50000"/>
              </a:spcBef>
            </a:pPr>
            <a:r>
              <a:rPr lang="fr-FR" sz="5400" b="1">
                <a:solidFill>
                  <a:srgbClr val="009900"/>
                </a:solidFill>
              </a:rPr>
              <a:t>F I N</a:t>
            </a:r>
          </a:p>
        </p:txBody>
      </p:sp>
      <p:sp>
        <p:nvSpPr>
          <p:cNvPr id="4" name="Espace réservé du numéro de diapositive 3"/>
          <p:cNvSpPr>
            <a:spLocks noGrp="1"/>
          </p:cNvSpPr>
          <p:nvPr>
            <p:ph type="sldNum" sz="quarter" idx="12"/>
          </p:nvPr>
        </p:nvSpPr>
        <p:spPr/>
        <p:txBody>
          <a:bodyPr/>
          <a:lstStyle/>
          <a:p>
            <a:pPr>
              <a:defRPr/>
            </a:pPr>
            <a:fld id="{8A9C7DE7-41DF-4FDE-8DD1-2334AA4C71B1}" type="slidenum">
              <a:rPr lang="fr-FR" smtClean="0"/>
              <a:pPr>
                <a:defRPr/>
              </a:pPr>
              <a:t>32</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1"/>
                </a:solidFill>
                <a:effectLst>
                  <a:outerShdw blurRad="38100" dist="38100" dir="2700000" algn="tl">
                    <a:srgbClr val="FFFFFF"/>
                  </a:outerShdw>
                </a:effectLst>
              </a:rPr>
              <a:t>Plan séance introductive</a:t>
            </a:r>
          </a:p>
        </p:txBody>
      </p:sp>
      <p:sp>
        <p:nvSpPr>
          <p:cNvPr id="27651" name="Rectangle 3"/>
          <p:cNvSpPr>
            <a:spLocks noGrp="1" noChangeArrowheads="1"/>
          </p:cNvSpPr>
          <p:nvPr>
            <p:ph idx="1"/>
          </p:nvPr>
        </p:nvSpPr>
        <p:spPr>
          <a:xfrm>
            <a:off x="539552" y="1844824"/>
            <a:ext cx="8136904" cy="4464496"/>
          </a:xfrm>
        </p:spPr>
        <p:style>
          <a:lnRef idx="1">
            <a:schemeClr val="accent1"/>
          </a:lnRef>
          <a:fillRef idx="2">
            <a:schemeClr val="accent1"/>
          </a:fillRef>
          <a:effectRef idx="1">
            <a:schemeClr val="accent1"/>
          </a:effectRef>
          <a:fontRef idx="minor">
            <a:schemeClr val="dk1"/>
          </a:fontRef>
        </p:style>
        <p:txBody>
          <a:bodyPr>
            <a:normAutofit/>
          </a:bodyPr>
          <a:lstStyle/>
          <a:p>
            <a:pPr marL="268288" indent="-268288" eaLnBrk="1" fontAlgn="auto" hangingPunct="1">
              <a:lnSpc>
                <a:spcPct val="90000"/>
              </a:lnSpc>
              <a:spcBef>
                <a:spcPts val="580"/>
              </a:spcBef>
              <a:spcAft>
                <a:spcPts val="0"/>
              </a:spcAft>
              <a:buNone/>
              <a:defRPr/>
            </a:pPr>
            <a:endParaRPr lang="fr-FR" sz="2600" dirty="0" smtClean="0">
              <a:solidFill>
                <a:srgbClr val="002060"/>
              </a:solidFill>
            </a:endParaRPr>
          </a:p>
          <a:p>
            <a:pPr marL="268288" indent="-268288" eaLnBrk="1" fontAlgn="auto" hangingPunct="1">
              <a:lnSpc>
                <a:spcPct val="90000"/>
              </a:lnSpc>
              <a:spcBef>
                <a:spcPts val="580"/>
              </a:spcBef>
              <a:spcAft>
                <a:spcPts val="0"/>
              </a:spcAft>
              <a:buNone/>
              <a:defRPr/>
            </a:pPr>
            <a:r>
              <a:rPr lang="fr-FR" sz="2600" dirty="0" smtClean="0">
                <a:solidFill>
                  <a:srgbClr val="002060"/>
                </a:solidFill>
              </a:rPr>
              <a:t>Introduction et définitions</a:t>
            </a:r>
          </a:p>
          <a:p>
            <a:pPr marL="268288" indent="-268288" algn="ctr" eaLnBrk="1" fontAlgn="auto" hangingPunct="1">
              <a:lnSpc>
                <a:spcPct val="90000"/>
              </a:lnSpc>
              <a:spcBef>
                <a:spcPts val="580"/>
              </a:spcBef>
              <a:spcAft>
                <a:spcPts val="0"/>
              </a:spcAft>
              <a:buNone/>
              <a:defRPr/>
            </a:pPr>
            <a:endParaRPr lang="fr-FR" sz="2800" b="1" u="sng" dirty="0" smtClean="0">
              <a:solidFill>
                <a:srgbClr val="002060"/>
              </a:solidFill>
              <a:effectLst>
                <a:outerShdw blurRad="38100" dist="38100" dir="2700000" algn="tl">
                  <a:srgbClr val="FFFFFF"/>
                </a:outerShdw>
              </a:effectLst>
            </a:endParaRPr>
          </a:p>
          <a:p>
            <a:pPr marL="457200" indent="-457200">
              <a:spcAft>
                <a:spcPts val="2400"/>
              </a:spcAft>
              <a:buFont typeface="+mj-lt"/>
              <a:buAutoNum type="arabicPeriod"/>
            </a:pPr>
            <a:r>
              <a:rPr lang="fr-FR" sz="2600" dirty="0" smtClean="0">
                <a:solidFill>
                  <a:srgbClr val="002060"/>
                </a:solidFill>
              </a:rPr>
              <a:t>Pourquoi l’éthique à l’INSA?</a:t>
            </a:r>
          </a:p>
          <a:p>
            <a:pPr marL="457200" indent="-457200">
              <a:spcAft>
                <a:spcPts val="2400"/>
              </a:spcAft>
              <a:buFont typeface="+mj-lt"/>
              <a:buAutoNum type="arabicPeriod"/>
            </a:pPr>
            <a:r>
              <a:rPr lang="fr-FR" sz="2600" dirty="0" smtClean="0">
                <a:solidFill>
                  <a:srgbClr val="002060"/>
                </a:solidFill>
              </a:rPr>
              <a:t>Ethique? </a:t>
            </a:r>
            <a:r>
              <a:rPr lang="fr-FR" sz="2600" smtClean="0">
                <a:solidFill>
                  <a:srgbClr val="002060"/>
                </a:solidFill>
              </a:rPr>
              <a:t>Morale</a:t>
            </a:r>
            <a:r>
              <a:rPr lang="fr-FR" sz="2600" dirty="0" smtClean="0">
                <a:solidFill>
                  <a:srgbClr val="002060"/>
                </a:solidFill>
              </a:rPr>
              <a:t>? Déontologie?</a:t>
            </a:r>
            <a:endParaRPr lang="fr-FR" sz="2600" dirty="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4</a:t>
            </a:fld>
            <a:endParaRPr lang="fr-FR"/>
          </a:p>
        </p:txBody>
      </p:sp>
    </p:spTree>
    <p:extLst>
      <p:ext uri="{BB962C8B-B14F-4D97-AF65-F5344CB8AC3E}">
        <p14:creationId xmlns:p14="http://schemas.microsoft.com/office/powerpoint/2010/main" val="697981854"/>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rot="20356324">
            <a:off x="1014418" y="2812672"/>
            <a:ext cx="6251913" cy="110799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rgbClr r="0" g="0" b="0"/>
          </a:lnRef>
          <a:fillRef idx="1003">
            <a:schemeClr val="lt2"/>
          </a:fillRef>
          <a:effectRef idx="0">
            <a:scrgbClr r="0" g="0" b="0"/>
          </a:effectRef>
          <a:fontRef idx="major"/>
        </p:style>
        <p:txBody>
          <a:bodyPr wrap="square" rtlCol="0">
            <a:spAutoFit/>
          </a:bodyPr>
          <a:lstStyle/>
          <a:p>
            <a:pPr algn="ctr"/>
            <a:r>
              <a:rPr lang="fr-FR" altLang="fr-FR" sz="6600" dirty="0" smtClean="0">
                <a:latin typeface="+mn-lt"/>
              </a:rPr>
              <a:t>Posture éthique </a:t>
            </a:r>
            <a:endParaRPr lang="fr-FR" sz="6600" dirty="0">
              <a:latin typeface="+mn-lt"/>
            </a:endParaRPr>
          </a:p>
        </p:txBody>
      </p:sp>
      <p:sp>
        <p:nvSpPr>
          <p:cNvPr id="13" name="Espace réservé du texte 4"/>
          <p:cNvSpPr>
            <a:spLocks noGrp="1"/>
          </p:cNvSpPr>
          <p:nvPr>
            <p:ph type="body" sz="quarter" idx="13"/>
          </p:nvPr>
        </p:nvSpPr>
        <p:spPr/>
        <p:txBody>
          <a:bodyPr/>
          <a:lstStyle/>
          <a:p>
            <a:r>
              <a:rPr lang="fr-FR" dirty="0"/>
              <a:t>E</a:t>
            </a:r>
            <a:r>
              <a:rPr lang="fr-FR" dirty="0" smtClean="0"/>
              <a:t>thique</a:t>
            </a:r>
            <a:endParaRPr lang="fr-FR" dirty="0"/>
          </a:p>
        </p:txBody>
      </p:sp>
    </p:spTree>
    <p:extLst>
      <p:ext uri="{BB962C8B-B14F-4D97-AF65-F5344CB8AC3E}">
        <p14:creationId xmlns:p14="http://schemas.microsoft.com/office/powerpoint/2010/main" val="30991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rot="300175">
            <a:off x="1483362" y="1109666"/>
            <a:ext cx="6336582" cy="17543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003">
            <a:schemeClr val="lt2"/>
          </a:fillRef>
          <a:effectRef idx="0">
            <a:scrgbClr r="0" g="0" b="0"/>
          </a:effectRef>
          <a:fontRef idx="major"/>
        </p:style>
        <p:txBody>
          <a:bodyPr wrap="square" rtlCol="0">
            <a:spAutoFit/>
          </a:bodyPr>
          <a:lstStyle/>
          <a:p>
            <a:pPr algn="ctr"/>
            <a:endParaRPr lang="fr-FR" altLang="fr-FR" sz="3600" dirty="0" smtClean="0">
              <a:latin typeface="+mn-lt"/>
            </a:endParaRPr>
          </a:p>
          <a:p>
            <a:pPr algn="ctr"/>
            <a:r>
              <a:rPr lang="fr-FR" altLang="fr-FR" sz="3600" dirty="0" smtClean="0">
                <a:latin typeface="+mn-lt"/>
              </a:rPr>
              <a:t>2 étapes en éthique</a:t>
            </a:r>
          </a:p>
          <a:p>
            <a:pPr algn="ctr"/>
            <a:endParaRPr lang="fr-FR" sz="3600" dirty="0">
              <a:latin typeface="+mn-lt"/>
            </a:endParaRPr>
          </a:p>
        </p:txBody>
      </p:sp>
      <p:sp>
        <p:nvSpPr>
          <p:cNvPr id="13" name="Espace réservé du texte 4"/>
          <p:cNvSpPr>
            <a:spLocks noGrp="1"/>
          </p:cNvSpPr>
          <p:nvPr>
            <p:ph type="body" sz="quarter" idx="13"/>
          </p:nvPr>
        </p:nvSpPr>
        <p:spPr/>
        <p:txBody>
          <a:bodyPr/>
          <a:lstStyle/>
          <a:p>
            <a:r>
              <a:rPr lang="fr-FR" dirty="0"/>
              <a:t>E</a:t>
            </a:r>
            <a:r>
              <a:rPr lang="fr-FR" dirty="0" smtClean="0"/>
              <a:t>thique</a:t>
            </a:r>
            <a:endParaRPr lang="fr-FR"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53" y="3785018"/>
            <a:ext cx="3675900" cy="2067694"/>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561122"/>
            <a:ext cx="2880320" cy="3927709"/>
          </a:xfrm>
          <a:prstGeom prst="rect">
            <a:avLst/>
          </a:prstGeom>
        </p:spPr>
      </p:pic>
    </p:spTree>
    <p:extLst>
      <p:ext uri="{BB962C8B-B14F-4D97-AF65-F5344CB8AC3E}">
        <p14:creationId xmlns:p14="http://schemas.microsoft.com/office/powerpoint/2010/main" val="20833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76872"/>
            <a:ext cx="8229600" cy="1143000"/>
          </a:xfrm>
        </p:spPr>
        <p:txBody>
          <a:bodyPr>
            <a:normAutofit fontScale="90000"/>
          </a:bodyPr>
          <a:lstStyle/>
          <a:p>
            <a:r>
              <a:rPr lang="fr-FR" b="1" u="sng" dirty="0">
                <a:solidFill>
                  <a:srgbClr val="002060"/>
                </a:solidFill>
                <a:effectLst>
                  <a:outerShdw blurRad="38100" dist="38100" dir="2700000" algn="tl">
                    <a:srgbClr val="FFFFFF"/>
                  </a:outerShdw>
                </a:effectLst>
              </a:rPr>
              <a:t>P</a:t>
            </a:r>
            <a:r>
              <a:rPr lang="fr-FR" b="1" u="sng" dirty="0" smtClean="0">
                <a:solidFill>
                  <a:srgbClr val="002060"/>
                </a:solidFill>
                <a:effectLst>
                  <a:outerShdw blurRad="38100" dist="38100" dir="2700000" algn="tl">
                    <a:srgbClr val="FFFFFF"/>
                  </a:outerShdw>
                </a:effectLst>
              </a:rPr>
              <a:t>ourquoi de l’éthique </a:t>
            </a:r>
            <a:r>
              <a:rPr lang="fr-FR" b="1" u="sng" dirty="0">
                <a:solidFill>
                  <a:srgbClr val="002060"/>
                </a:solidFill>
                <a:effectLst>
                  <a:outerShdw blurRad="38100" dist="38100" dir="2700000" algn="tl">
                    <a:srgbClr val="FFFFFF"/>
                  </a:outerShdw>
                </a:effectLst>
              </a:rPr>
              <a:t>à l’INSA?</a:t>
            </a:r>
            <a:br>
              <a:rPr lang="fr-FR" b="1" u="sng" dirty="0">
                <a:solidFill>
                  <a:srgbClr val="002060"/>
                </a:solidFill>
                <a:effectLst>
                  <a:outerShdw blurRad="38100" dist="38100" dir="2700000" algn="tl">
                    <a:srgbClr val="FFFFFF"/>
                  </a:outerShdw>
                </a:effectLst>
              </a:rPr>
            </a:br>
            <a:endParaRPr lang="fr-FR" b="1" dirty="0">
              <a:solidFill>
                <a:srgbClr val="0070C0"/>
              </a:solidFill>
            </a:endParaRPr>
          </a:p>
        </p:txBody>
      </p:sp>
      <p:sp>
        <p:nvSpPr>
          <p:cNvPr id="3" name="Espace réservé du numéro de diapositive 2"/>
          <p:cNvSpPr>
            <a:spLocks noGrp="1"/>
          </p:cNvSpPr>
          <p:nvPr>
            <p:ph type="sldNum" sz="quarter" idx="12"/>
          </p:nvPr>
        </p:nvSpPr>
        <p:spPr/>
        <p:txBody>
          <a:bodyPr/>
          <a:lstStyle/>
          <a:p>
            <a:pPr>
              <a:defRPr/>
            </a:pPr>
            <a:fld id="{17DDDE65-AFB7-4333-96E9-1700E76972C8}" type="slidenum">
              <a:rPr lang="fr-FR" smtClean="0"/>
              <a:pPr>
                <a:defRPr/>
              </a:pPr>
              <a:t>7</a:t>
            </a:fld>
            <a:endParaRPr lang="fr-FR"/>
          </a:p>
        </p:txBody>
      </p:sp>
    </p:spTree>
    <p:extLst>
      <p:ext uri="{BB962C8B-B14F-4D97-AF65-F5344CB8AC3E}">
        <p14:creationId xmlns:p14="http://schemas.microsoft.com/office/powerpoint/2010/main" val="1326233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0070C0"/>
                </a:solidFill>
              </a:rPr>
              <a:t>NAISSANCE DE L’INSA - 1957</a:t>
            </a:r>
            <a:endParaRPr lang="fr-FR" b="1" dirty="0">
              <a:solidFill>
                <a:srgbClr val="0070C0"/>
              </a:solidFill>
            </a:endParaRPr>
          </a:p>
        </p:txBody>
      </p:sp>
      <p:pic>
        <p:nvPicPr>
          <p:cNvPr id="30722" name="Picture 2"/>
          <p:cNvPicPr>
            <a:picLocks noGrp="1" noChangeAspect="1" noChangeArrowheads="1"/>
          </p:cNvPicPr>
          <p:nvPr>
            <p:ph idx="1"/>
          </p:nvPr>
        </p:nvPicPr>
        <p:blipFill>
          <a:blip r:embed="rId2" cstate="print"/>
          <a:srcRect/>
          <a:stretch>
            <a:fillRect/>
          </a:stretch>
        </p:blipFill>
        <p:spPr bwMode="auto">
          <a:xfrm>
            <a:off x="2442880" y="1844824"/>
            <a:ext cx="4001328" cy="3793167"/>
          </a:xfrm>
          <a:prstGeom prst="rect">
            <a:avLst/>
          </a:prstGeom>
          <a:noFill/>
          <a:ln w="9525">
            <a:noFill/>
            <a:miter lim="800000"/>
            <a:headEnd/>
            <a:tailEnd/>
          </a:ln>
        </p:spPr>
      </p:pic>
      <p:sp>
        <p:nvSpPr>
          <p:cNvPr id="4" name="Rectangle 3"/>
          <p:cNvSpPr/>
          <p:nvPr/>
        </p:nvSpPr>
        <p:spPr>
          <a:xfrm>
            <a:off x="2955039" y="5661248"/>
            <a:ext cx="2985113" cy="369332"/>
          </a:xfrm>
          <a:prstGeom prst="rect">
            <a:avLst/>
          </a:prstGeom>
        </p:spPr>
        <p:txBody>
          <a:bodyPr wrap="none">
            <a:spAutoFit/>
          </a:bodyPr>
          <a:lstStyle/>
          <a:p>
            <a:r>
              <a:rPr lang="fr-FR" dirty="0" smtClean="0">
                <a:solidFill>
                  <a:srgbClr val="002060"/>
                </a:solidFill>
              </a:rPr>
              <a:t>Gaston Berger (1896-1960)</a:t>
            </a:r>
          </a:p>
        </p:txBody>
      </p:sp>
    </p:spTree>
    <p:extLst>
      <p:ext uri="{BB962C8B-B14F-4D97-AF65-F5344CB8AC3E}">
        <p14:creationId xmlns:p14="http://schemas.microsoft.com/office/powerpoint/2010/main" val="2284375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Projet INSA</a:t>
            </a:r>
            <a:endParaRPr lang="fr-FR" dirty="0">
              <a:solidFill>
                <a:srgbClr val="0070C0"/>
              </a:solidFill>
            </a:endParaRPr>
          </a:p>
        </p:txBody>
      </p:sp>
      <p:sp>
        <p:nvSpPr>
          <p:cNvPr id="4" name="Espace réservé du contenu 3"/>
          <p:cNvSpPr>
            <a:spLocks noGrp="1"/>
          </p:cNvSpPr>
          <p:nvPr>
            <p:ph idx="1"/>
          </p:nvPr>
        </p:nvSpPr>
        <p:spPr>
          <a:xfrm>
            <a:off x="457200" y="1600200"/>
            <a:ext cx="8229600" cy="4781128"/>
          </a:xfrm>
        </p:spPr>
        <p:txBody>
          <a:bodyPr>
            <a:normAutofit/>
          </a:bodyPr>
          <a:lstStyle/>
          <a:p>
            <a:pPr marL="0" indent="0">
              <a:buNone/>
            </a:pPr>
            <a:r>
              <a:rPr lang="fr-FR" b="1" dirty="0" smtClean="0">
                <a:solidFill>
                  <a:srgbClr val="002060"/>
                </a:solidFill>
              </a:rPr>
              <a:t>Gaston Berger: </a:t>
            </a:r>
          </a:p>
          <a:p>
            <a:r>
              <a:rPr lang="fr-FR" dirty="0" smtClean="0">
                <a:solidFill>
                  <a:srgbClr val="002060"/>
                </a:solidFill>
              </a:rPr>
              <a:t>industriel, philosophe et haut fonctionnaire français</a:t>
            </a:r>
          </a:p>
          <a:p>
            <a:pPr algn="just"/>
            <a:r>
              <a:rPr lang="fr-FR" dirty="0" smtClean="0">
                <a:solidFill>
                  <a:srgbClr val="002060"/>
                </a:solidFill>
              </a:rPr>
              <a:t>Inventeur de la « prospective »: « </a:t>
            </a:r>
            <a:r>
              <a:rPr lang="fr-FR" b="1" i="1" dirty="0" smtClean="0">
                <a:solidFill>
                  <a:srgbClr val="002060"/>
                </a:solidFill>
              </a:rPr>
              <a:t>les </a:t>
            </a:r>
            <a:r>
              <a:rPr lang="fr-FR" b="1" i="1" dirty="0">
                <a:solidFill>
                  <a:srgbClr val="002060"/>
                </a:solidFill>
              </a:rPr>
              <a:t>conséquences de nos actes se produiront dans un monde très différent de celui où nous les avons </a:t>
            </a:r>
            <a:r>
              <a:rPr lang="fr-FR" b="1" i="1" dirty="0" smtClean="0">
                <a:solidFill>
                  <a:srgbClr val="002060"/>
                </a:solidFill>
              </a:rPr>
              <a:t>préparés</a:t>
            </a:r>
            <a:r>
              <a:rPr lang="fr-FR" i="1" dirty="0" smtClean="0">
                <a:solidFill>
                  <a:srgbClr val="002060"/>
                </a:solidFill>
              </a:rPr>
              <a:t> »</a:t>
            </a:r>
          </a:p>
        </p:txBody>
      </p:sp>
    </p:spTree>
    <p:extLst>
      <p:ext uri="{BB962C8B-B14F-4D97-AF65-F5344CB8AC3E}">
        <p14:creationId xmlns:p14="http://schemas.microsoft.com/office/powerpoint/2010/main" val="1195680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6759</TotalTime>
  <Words>2344</Words>
  <Application>Microsoft Office PowerPoint</Application>
  <PresentationFormat>Affichage à l'écran (4:3)</PresentationFormat>
  <Paragraphs>294</Paragraphs>
  <Slides>32</Slides>
  <Notes>16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32</vt:i4>
      </vt:variant>
    </vt:vector>
  </HeadingPairs>
  <TitlesOfParts>
    <vt:vector size="36" baseType="lpstr">
      <vt:lpstr>Arial</vt:lpstr>
      <vt:lpstr>Calibri</vt:lpstr>
      <vt:lpstr>Tahoma</vt:lpstr>
      <vt:lpstr>Thème Office</vt:lpstr>
      <vt:lpstr>Présentation PowerPoint</vt:lpstr>
      <vt:lpstr>Programme des séances </vt:lpstr>
      <vt:lpstr>Programme des séances </vt:lpstr>
      <vt:lpstr>Plan séance introductive</vt:lpstr>
      <vt:lpstr>Présentation PowerPoint</vt:lpstr>
      <vt:lpstr>Présentation PowerPoint</vt:lpstr>
      <vt:lpstr>Pourquoi de l’éthique à l’INSA? </vt:lpstr>
      <vt:lpstr>NAISSANCE DE L’INSA - 1957</vt:lpstr>
      <vt:lpstr>Projet INSA</vt:lpstr>
      <vt:lpstr>Projet INSA</vt:lpstr>
      <vt:lpstr>Projet INSA</vt:lpstr>
      <vt:lpstr>Projet INSA</vt:lpstr>
      <vt:lpstr>Quelques définitions</vt:lpstr>
      <vt:lpstr>Présentation PowerPoint</vt:lpstr>
      <vt:lpstr>Présentation PowerPoint</vt:lpstr>
      <vt:lpstr>Quelques définitions</vt:lpstr>
      <vt:lpstr>Présentation PowerPoint</vt:lpstr>
      <vt:lpstr>Présentation PowerPoint</vt:lpstr>
      <vt:lpstr>Présentation PowerPoint</vt:lpstr>
      <vt:lpstr>Présentation PowerPoint</vt:lpstr>
      <vt:lpstr>Présentation PowerPoint</vt:lpstr>
      <vt:lpstr>Présentation PowerPoint</vt:lpstr>
      <vt:lpstr>Quelques définitions</vt:lpstr>
      <vt:lpstr>Présentation PowerPoint</vt:lpstr>
      <vt:lpstr>Présentation PowerPoint</vt:lpstr>
      <vt:lpstr>Ingénierie et éthique?</vt:lpstr>
      <vt:lpstr>Éthique et ingénierie: quoi?</vt:lpstr>
      <vt:lpstr>Présentation PowerPoint</vt:lpstr>
      <vt:lpstr>Éthique et ingénierie: quoi?</vt:lpstr>
      <vt:lpstr>Présentation PowerPoint</vt:lpstr>
      <vt:lpstr>Présentation PowerPoint</vt:lpstr>
      <vt:lpstr>Présentation PowerPoint</vt:lpstr>
    </vt:vector>
  </TitlesOfParts>
  <Company>SUT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Beatrice Jalenques-Vigouroux</dc:creator>
  <cp:lastModifiedBy>Beatrice Jalenques-Vigouroux</cp:lastModifiedBy>
  <cp:revision>594</cp:revision>
  <cp:lastPrinted>2017-01-23T10:14:32Z</cp:lastPrinted>
  <dcterms:created xsi:type="dcterms:W3CDTF">2005-03-15T10:06:12Z</dcterms:created>
  <dcterms:modified xsi:type="dcterms:W3CDTF">2021-05-12T09:27:18Z</dcterms:modified>
</cp:coreProperties>
</file>