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29"/>
  </p:notesMasterIdLst>
  <p:handoutMasterIdLst>
    <p:handoutMasterId r:id="rId30"/>
  </p:handoutMasterIdLst>
  <p:sldIdLst>
    <p:sldId id="849" r:id="rId2"/>
    <p:sldId id="850" r:id="rId3"/>
    <p:sldId id="833" r:id="rId4"/>
    <p:sldId id="819" r:id="rId5"/>
    <p:sldId id="820" r:id="rId6"/>
    <p:sldId id="821" r:id="rId7"/>
    <p:sldId id="823" r:id="rId8"/>
    <p:sldId id="841" r:id="rId9"/>
    <p:sldId id="852" r:id="rId10"/>
    <p:sldId id="825" r:id="rId11"/>
    <p:sldId id="842" r:id="rId12"/>
    <p:sldId id="843" r:id="rId13"/>
    <p:sldId id="856" r:id="rId14"/>
    <p:sldId id="822" r:id="rId15"/>
    <p:sldId id="844" r:id="rId16"/>
    <p:sldId id="853" r:id="rId17"/>
    <p:sldId id="858" r:id="rId18"/>
    <p:sldId id="860" r:id="rId19"/>
    <p:sldId id="862" r:id="rId20"/>
    <p:sldId id="861" r:id="rId21"/>
    <p:sldId id="854" r:id="rId22"/>
    <p:sldId id="859" r:id="rId23"/>
    <p:sldId id="855" r:id="rId24"/>
    <p:sldId id="851" r:id="rId25"/>
    <p:sldId id="848" r:id="rId26"/>
    <p:sldId id="857" r:id="rId27"/>
    <p:sldId id="704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009900"/>
    <a:srgbClr val="FF0000"/>
    <a:srgbClr val="FF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3" autoAdjust="0"/>
    <p:restoredTop sz="80500" autoAdjust="0"/>
  </p:normalViewPr>
  <p:slideViewPr>
    <p:cSldViewPr>
      <p:cViewPr varScale="1">
        <p:scale>
          <a:sx n="67" d="100"/>
          <a:sy n="67" d="100"/>
        </p:scale>
        <p:origin x="213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10"/>
    </p:cViewPr>
  </p:sorter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6.xml"/><Relationship Id="rId1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87272-C199-487E-8A64-BB2D02011F03}" type="datetimeFigureOut">
              <a:rPr lang="fr-FR" smtClean="0"/>
              <a:pPr/>
              <a:t>08/03/2021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C0F5A-A496-4126-9FD5-F847AD7216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532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8BAEDB-C288-48D2-B83E-FD4FB1778E57}" type="datetimeFigureOut">
              <a:rPr lang="fr-FR"/>
              <a:pPr>
                <a:defRPr/>
              </a:pPr>
              <a:t>08/03/2021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C1DF00-78EA-4142-ABC4-2C58B8B18B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768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1C018-655D-44EC-B865-EFE2E25980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60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1C018-655D-44EC-B865-EFE2E25980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60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1C018-655D-44EC-B865-EFE2E25980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605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1C018-655D-44EC-B865-EFE2E25980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605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Finalement la fin justifie les</a:t>
            </a:r>
            <a:r>
              <a:rPr lang="fr-FR" baseline="0" dirty="0" smtClean="0"/>
              <a:t> moyens</a:t>
            </a:r>
          </a:p>
          <a:p>
            <a:r>
              <a:rPr lang="fr-FR" baseline="0" dirty="0" smtClean="0"/>
              <a:t>Besoins d’autres limites certainement</a:t>
            </a:r>
          </a:p>
          <a:p>
            <a:r>
              <a:rPr lang="fr-FR" baseline="0" dirty="0" smtClean="0"/>
              <a:t>Injuste en fait que la bonne action soit si vite condamnée: reconnaitre qu’on ne cherchait pas à faire du mal</a:t>
            </a:r>
          </a:p>
          <a:p>
            <a:r>
              <a:rPr lang="fr-FR" dirty="0" smtClean="0"/>
              <a:t>Définir des règles morales: pour que ce soit universel or là cela ne l’est plus</a:t>
            </a:r>
          </a:p>
          <a:p>
            <a:r>
              <a:rPr lang="fr-FR" dirty="0" smtClean="0"/>
              <a:t>L’intention ne suffit pas </a:t>
            </a:r>
          </a:p>
          <a:p>
            <a:r>
              <a:rPr lang="fr-FR" dirty="0" smtClean="0"/>
              <a:t>Difficile, orgueilleux de prévoir</a:t>
            </a:r>
            <a:r>
              <a:rPr lang="fr-FR" baseline="0" dirty="0" smtClean="0"/>
              <a:t> les résultats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1DF00-78EA-4142-ABC4-2C58B8B18B40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498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1C018-655D-44EC-B865-EFE2E25980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60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1C018-655D-44EC-B865-EFE2E25980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605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1C018-655D-44EC-B865-EFE2E25980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605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Alain: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Le bonheur n’est pas matériel:</a:t>
            </a:r>
            <a:r>
              <a:rPr lang="fr-FR" baseline="0" dirty="0" smtClean="0"/>
              <a:t> ne pas le lier à des objets qu’on peut perdre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Afficher le bonheur, comme forme de politesse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Le bonheur est contagieux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Tirer profit de tout malheur, en tirer des leçons, voir toujours le côté positif de tout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1DF00-78EA-4142-ABC4-2C58B8B18B40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87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8A8E4-B300-43D1-B6FE-C2EA6428C03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04278-4B4A-4001-A60E-9BBBEF9E7E7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E4B43-3C12-4294-9D4B-E417E30A685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 userDrawn="1"/>
        </p:nvGrpSpPr>
        <p:grpSpPr>
          <a:xfrm>
            <a:off x="-1" y="868398"/>
            <a:ext cx="4355976" cy="4633217"/>
            <a:chOff x="-1" y="868398"/>
            <a:chExt cx="4355976" cy="4633217"/>
          </a:xfrm>
        </p:grpSpPr>
        <p:sp>
          <p:nvSpPr>
            <p:cNvPr id="6" name="Triangle isocèle 5"/>
            <p:cNvSpPr/>
            <p:nvPr userDrawn="1"/>
          </p:nvSpPr>
          <p:spPr>
            <a:xfrm rot="5400000">
              <a:off x="-67218" y="1078422"/>
              <a:ext cx="4490410" cy="4355976"/>
            </a:xfrm>
            <a:prstGeom prst="triangle">
              <a:avLst/>
            </a:prstGeom>
            <a:gradFill>
              <a:gsLst>
                <a:gs pos="91000">
                  <a:srgbClr val="004D6F">
                    <a:alpha val="73000"/>
                  </a:srgbClr>
                </a:gs>
                <a:gs pos="1000">
                  <a:schemeClr val="bg1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3" name="Triangle isocèle 2"/>
            <p:cNvSpPr/>
            <p:nvPr userDrawn="1"/>
          </p:nvSpPr>
          <p:spPr>
            <a:xfrm rot="5400000">
              <a:off x="-47736" y="916134"/>
              <a:ext cx="4248471" cy="4152999"/>
            </a:xfrm>
            <a:prstGeom prst="triangle">
              <a:avLst/>
            </a:prstGeom>
            <a:gradFill flip="none" rotWithShape="1">
              <a:gsLst>
                <a:gs pos="91000">
                  <a:srgbClr val="004D6F">
                    <a:alpha val="83000"/>
                  </a:srgbClr>
                </a:gs>
                <a:gs pos="1000">
                  <a:schemeClr val="bg1">
                    <a:alpha val="77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riangle isocèle 10"/>
          <p:cNvSpPr/>
          <p:nvPr userDrawn="1"/>
        </p:nvSpPr>
        <p:spPr>
          <a:xfrm rot="16200000">
            <a:off x="4399012" y="-842760"/>
            <a:ext cx="3923411" cy="5593663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583" h="5593663">
                <a:moveTo>
                  <a:pt x="0" y="5571143"/>
                </a:moveTo>
                <a:lnTo>
                  <a:pt x="2886084" y="0"/>
                </a:lnTo>
                <a:cubicBezTo>
                  <a:pt x="3296866" y="781336"/>
                  <a:pt x="3503232" y="1243485"/>
                  <a:pt x="3914014" y="2024821"/>
                </a:cubicBezTo>
                <a:cubicBezTo>
                  <a:pt x="3912240" y="2295005"/>
                  <a:pt x="3918271" y="3614728"/>
                  <a:pt x="3919583" y="4687730"/>
                </a:cubicBezTo>
                <a:cubicBezTo>
                  <a:pt x="3917192" y="5350405"/>
                  <a:pt x="3918181" y="5087563"/>
                  <a:pt x="3915790" y="5593663"/>
                </a:cubicBezTo>
                <a:lnTo>
                  <a:pt x="0" y="5571143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90000"/>
                </a:srgbClr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6825055" y="-469057"/>
            <a:ext cx="1874105" cy="2802782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86000"/>
                </a:srgbClr>
              </a:gs>
              <a:gs pos="1000">
                <a:schemeClr val="bg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Triangle isocèle 8"/>
          <p:cNvSpPr/>
          <p:nvPr userDrawn="1"/>
        </p:nvSpPr>
        <p:spPr>
          <a:xfrm rot="16200000">
            <a:off x="7319312" y="360679"/>
            <a:ext cx="1872209" cy="1816159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79000"/>
                </a:srgbClr>
              </a:gs>
              <a:gs pos="5000">
                <a:schemeClr val="bg1">
                  <a:alpha val="3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874" y="369979"/>
            <a:ext cx="2817778" cy="6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6"/>
          <a:stretch/>
        </p:blipFill>
        <p:spPr bwMode="auto">
          <a:xfrm>
            <a:off x="3419871" y="6353714"/>
            <a:ext cx="2088233" cy="50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13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7633" y="1333549"/>
            <a:ext cx="8424936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Sous - item 1.1</a:t>
            </a:r>
          </a:p>
          <a:p>
            <a:pPr lvl="1"/>
            <a:endParaRPr lang="fr-FR" dirty="0" smtClean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2736304" y="6429862"/>
            <a:ext cx="565212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Soutenance de stage NOM Prénom</a:t>
            </a:r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926"/>
            <a:ext cx="4608512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Titre de page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641" y="221949"/>
            <a:ext cx="1365908" cy="2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riangle isocèle 10"/>
          <p:cNvSpPr/>
          <p:nvPr userDrawn="1"/>
        </p:nvSpPr>
        <p:spPr>
          <a:xfrm rot="16200000">
            <a:off x="7004517" y="-797387"/>
            <a:ext cx="1342487" cy="293382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Triangle isocèle 7"/>
          <p:cNvSpPr/>
          <p:nvPr userDrawn="1"/>
        </p:nvSpPr>
        <p:spPr>
          <a:xfrm rot="16200000">
            <a:off x="8415064" y="-184611"/>
            <a:ext cx="542117" cy="917174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8490797" y="9746"/>
            <a:ext cx="623545" cy="684275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6"/>
          <a:stretch/>
        </p:blipFill>
        <p:spPr bwMode="auto">
          <a:xfrm>
            <a:off x="1619671" y="6614550"/>
            <a:ext cx="1008113" cy="24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 userDrawn="1"/>
        </p:nvSpPr>
        <p:spPr>
          <a:xfrm>
            <a:off x="107504" y="6462721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Page </a:t>
            </a:r>
            <a:fld id="{6AF8A896-0154-4ADC-8206-0B747D25ED3B}" type="slidenum">
              <a:rPr lang="fr-FR" sz="1100" i="1" smtClean="0"/>
              <a:t>‹N°›</a:t>
            </a:fld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42352130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7633" y="1333549"/>
            <a:ext cx="8424936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Sous - item 1.1</a:t>
            </a:r>
          </a:p>
          <a:p>
            <a:pPr lvl="1"/>
            <a:endParaRPr lang="fr-FR" dirty="0" smtClean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2736304" y="6429862"/>
            <a:ext cx="565212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Soutenance de stage NOM Prénom</a:t>
            </a:r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926"/>
            <a:ext cx="4608512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Titre de page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641" y="221949"/>
            <a:ext cx="1365908" cy="2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riangle isocèle 10"/>
          <p:cNvSpPr/>
          <p:nvPr userDrawn="1"/>
        </p:nvSpPr>
        <p:spPr>
          <a:xfrm rot="16200000">
            <a:off x="7004517" y="-797387"/>
            <a:ext cx="1342487" cy="293382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Triangle isocèle 7"/>
          <p:cNvSpPr/>
          <p:nvPr userDrawn="1"/>
        </p:nvSpPr>
        <p:spPr>
          <a:xfrm rot="16200000">
            <a:off x="8415064" y="-184611"/>
            <a:ext cx="542117" cy="917174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8490797" y="9746"/>
            <a:ext cx="623545" cy="684275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6"/>
          <a:stretch/>
        </p:blipFill>
        <p:spPr bwMode="auto">
          <a:xfrm>
            <a:off x="1619671" y="6614550"/>
            <a:ext cx="1008113" cy="24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 userDrawn="1"/>
        </p:nvSpPr>
        <p:spPr>
          <a:xfrm>
            <a:off x="107504" y="6462721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Page </a:t>
            </a:r>
            <a:fld id="{6AF8A896-0154-4ADC-8206-0B747D25ED3B}" type="slidenum">
              <a:rPr lang="fr-FR" sz="1100" i="1" smtClean="0"/>
              <a:t>‹N°›</a:t>
            </a:fld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42352130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7633" y="1333549"/>
            <a:ext cx="8424936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Sous - item 1.1</a:t>
            </a:r>
          </a:p>
          <a:p>
            <a:pPr lvl="1"/>
            <a:endParaRPr lang="fr-FR" dirty="0" smtClean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2736304" y="6429862"/>
            <a:ext cx="565212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Soutenance de stage NOM Prénom</a:t>
            </a:r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926"/>
            <a:ext cx="4608512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Titre de page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641" y="221949"/>
            <a:ext cx="1365908" cy="2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riangle isocèle 10"/>
          <p:cNvSpPr/>
          <p:nvPr userDrawn="1"/>
        </p:nvSpPr>
        <p:spPr>
          <a:xfrm rot="16200000">
            <a:off x="7004517" y="-797387"/>
            <a:ext cx="1342487" cy="293382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Triangle isocèle 7"/>
          <p:cNvSpPr/>
          <p:nvPr userDrawn="1"/>
        </p:nvSpPr>
        <p:spPr>
          <a:xfrm rot="16200000">
            <a:off x="8415064" y="-184611"/>
            <a:ext cx="542117" cy="917174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8490797" y="9746"/>
            <a:ext cx="623545" cy="684275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6"/>
          <a:stretch/>
        </p:blipFill>
        <p:spPr bwMode="auto">
          <a:xfrm>
            <a:off x="1619671" y="6614550"/>
            <a:ext cx="1008113" cy="24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 userDrawn="1"/>
        </p:nvSpPr>
        <p:spPr>
          <a:xfrm>
            <a:off x="107504" y="6462721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Page </a:t>
            </a:r>
            <a:fld id="{6AF8A896-0154-4ADC-8206-0B747D25ED3B}" type="slidenum">
              <a:rPr lang="fr-FR" sz="1100" i="1" smtClean="0"/>
              <a:t>‹N°›</a:t>
            </a:fld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42352130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7633" y="1333549"/>
            <a:ext cx="8424936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Sous - item 1.1</a:t>
            </a:r>
          </a:p>
          <a:p>
            <a:pPr lvl="1"/>
            <a:endParaRPr lang="fr-FR" dirty="0" smtClean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2736304" y="6429862"/>
            <a:ext cx="565212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Soutenance de stage NOM Prénom</a:t>
            </a:r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926"/>
            <a:ext cx="4608512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Titre de page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641" y="221949"/>
            <a:ext cx="1365908" cy="2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riangle isocèle 10"/>
          <p:cNvSpPr/>
          <p:nvPr userDrawn="1"/>
        </p:nvSpPr>
        <p:spPr>
          <a:xfrm rot="16200000">
            <a:off x="7004517" y="-797387"/>
            <a:ext cx="1342487" cy="293382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Triangle isocèle 7"/>
          <p:cNvSpPr/>
          <p:nvPr userDrawn="1"/>
        </p:nvSpPr>
        <p:spPr>
          <a:xfrm rot="16200000">
            <a:off x="8415064" y="-184611"/>
            <a:ext cx="542117" cy="917174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8490797" y="9746"/>
            <a:ext cx="623545" cy="684275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6"/>
          <a:stretch/>
        </p:blipFill>
        <p:spPr bwMode="auto">
          <a:xfrm>
            <a:off x="1619671" y="6614550"/>
            <a:ext cx="1008113" cy="24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 userDrawn="1"/>
        </p:nvSpPr>
        <p:spPr>
          <a:xfrm>
            <a:off x="107504" y="6462721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Page </a:t>
            </a:r>
            <a:fld id="{6AF8A896-0154-4ADC-8206-0B747D25ED3B}" type="slidenum">
              <a:rPr lang="fr-FR" sz="1100" i="1" smtClean="0"/>
              <a:t>‹N°›</a:t>
            </a:fld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42352130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809AD-DFE7-4239-A2CA-39E0DABCCC2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EB0CE-7EAF-4BC3-9ABC-434F9032EFC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73B92-5B1B-4197-B2AA-6BBFE877615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09786-13AF-4C30-9E8B-4A14762F9DD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C7DE7-41DF-4FDE-8DD1-2334AA4C71B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C51F3-ED75-4B31-AC6F-1149E2CE942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31BC0-EAE6-4A5E-8EB0-DA9F3FC3049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EC88E0-1023-44A0-8A66-749A4A6E08D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7"/>
          <p:cNvSpPr txBox="1">
            <a:spLocks/>
          </p:cNvSpPr>
          <p:nvPr/>
        </p:nvSpPr>
        <p:spPr>
          <a:xfrm>
            <a:off x="2630006" y="4437112"/>
            <a:ext cx="6982554" cy="13455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fr-FR" sz="3600" dirty="0" smtClean="0"/>
              <a:t>ETHIQUE ET IMPLICATION CITOYENNE DE L’INGÉNIEUR</a:t>
            </a:r>
          </a:p>
          <a:p>
            <a:pPr algn="l"/>
            <a:endParaRPr lang="fr-FR" sz="1800" dirty="0" smtClean="0"/>
          </a:p>
          <a:p>
            <a:pPr algn="l"/>
            <a:r>
              <a:rPr lang="fr-FR" sz="3600" dirty="0" smtClean="0"/>
              <a:t>Bonheur</a:t>
            </a:r>
          </a:p>
          <a:p>
            <a:pPr algn="l"/>
            <a:r>
              <a:rPr lang="fr-FR" sz="2000" dirty="0" smtClean="0"/>
              <a:t>Béatrice </a:t>
            </a:r>
            <a:r>
              <a:rPr lang="fr-FR" sz="2000" dirty="0" err="1" smtClean="0"/>
              <a:t>Jalenques</a:t>
            </a:r>
            <a:r>
              <a:rPr lang="fr-FR" sz="2000" dirty="0" smtClean="0"/>
              <a:t>-Vigouroux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2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Morales </a:t>
            </a:r>
            <a:r>
              <a:rPr lang="fr-FR" b="1" dirty="0" smtClean="0">
                <a:solidFill>
                  <a:srgbClr val="002060"/>
                </a:solidFill>
              </a:rPr>
              <a:t>du bonheur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515262"/>
            <a:ext cx="6264696" cy="452596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Le </a:t>
            </a:r>
            <a:r>
              <a:rPr lang="fr-FR" b="1" dirty="0" smtClean="0">
                <a:solidFill>
                  <a:srgbClr val="002060"/>
                </a:solidFill>
              </a:rPr>
              <a:t>bien</a:t>
            </a:r>
            <a:r>
              <a:rPr lang="fr-FR" dirty="0" smtClean="0">
                <a:solidFill>
                  <a:srgbClr val="002060"/>
                </a:solidFill>
              </a:rPr>
              <a:t>, ce qui est fondamentalement désirable pour l’homme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Stoïcisme</a:t>
            </a:r>
            <a:r>
              <a:rPr lang="fr-FR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Du grec « </a:t>
            </a:r>
            <a:r>
              <a:rPr lang="fr-FR" dirty="0" err="1" smtClean="0">
                <a:solidFill>
                  <a:srgbClr val="002060"/>
                </a:solidFill>
              </a:rPr>
              <a:t>stoa</a:t>
            </a:r>
            <a:r>
              <a:rPr lang="fr-FR" dirty="0" smtClean="0">
                <a:solidFill>
                  <a:srgbClr val="002060"/>
                </a:solidFill>
              </a:rPr>
              <a:t> », le portique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Fondateur: </a:t>
            </a:r>
            <a:r>
              <a:rPr lang="fr-FR" u="sng" dirty="0" smtClean="0">
                <a:solidFill>
                  <a:srgbClr val="002060"/>
                </a:solidFill>
              </a:rPr>
              <a:t>Zénon de </a:t>
            </a:r>
            <a:r>
              <a:rPr lang="fr-FR" u="sng" dirty="0" err="1" smtClean="0">
                <a:solidFill>
                  <a:srgbClr val="002060"/>
                </a:solidFill>
              </a:rPr>
              <a:t>Cittium</a:t>
            </a:r>
            <a:r>
              <a:rPr lang="fr-FR" u="sng" dirty="0" smtClean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(-335 à -264)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28861"/>
            <a:ext cx="2843808" cy="365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Morales </a:t>
            </a:r>
            <a:r>
              <a:rPr lang="fr-FR" b="1" dirty="0" smtClean="0">
                <a:solidFill>
                  <a:srgbClr val="002060"/>
                </a:solidFill>
              </a:rPr>
              <a:t>du bonheur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06" y="2060848"/>
            <a:ext cx="5976664" cy="452596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Grand succès dans le monde romain avec </a:t>
            </a:r>
            <a:r>
              <a:rPr lang="fr-FR" u="sng" dirty="0" smtClean="0">
                <a:solidFill>
                  <a:srgbClr val="002060"/>
                </a:solidFill>
              </a:rPr>
              <a:t>Epictète</a:t>
            </a:r>
            <a:r>
              <a:rPr lang="fr-FR" dirty="0" smtClean="0">
                <a:solidFill>
                  <a:srgbClr val="002060"/>
                </a:solidFill>
              </a:rPr>
              <a:t> (ancien esclave)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Manuel d’Epictète: traité écrit par son disciple Arrien</a:t>
            </a:r>
          </a:p>
          <a:p>
            <a:pPr lvl="1"/>
            <a:endParaRPr lang="fr-FR" dirty="0" smtClean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65939"/>
            <a:ext cx="3482633" cy="589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Morales </a:t>
            </a:r>
            <a:r>
              <a:rPr lang="fr-FR" b="1" dirty="0" smtClean="0">
                <a:solidFill>
                  <a:srgbClr val="002060"/>
                </a:solidFill>
              </a:rPr>
              <a:t>du bonheur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dirty="0" smtClean="0">
                <a:solidFill>
                  <a:srgbClr val="002060"/>
                </a:solidFill>
              </a:rPr>
              <a:t>Recherche d’une sérénité heureuse, du bonheur, grâce à une philosophie « systématique »:</a:t>
            </a:r>
          </a:p>
          <a:p>
            <a:pPr lvl="2"/>
            <a:r>
              <a:rPr lang="fr-FR" dirty="0" smtClean="0">
                <a:solidFill>
                  <a:srgbClr val="002060"/>
                </a:solidFill>
              </a:rPr>
              <a:t>Savoir des maximes philosophiques (le blanc)</a:t>
            </a:r>
          </a:p>
          <a:p>
            <a:pPr lvl="2"/>
            <a:r>
              <a:rPr lang="fr-FR" dirty="0" smtClean="0">
                <a:solidFill>
                  <a:srgbClr val="002060"/>
                </a:solidFill>
              </a:rPr>
              <a:t>Savoir du monde, la physique (le jaune)</a:t>
            </a:r>
          </a:p>
          <a:p>
            <a:pPr lvl="2"/>
            <a:r>
              <a:rPr lang="fr-FR" dirty="0" smtClean="0">
                <a:solidFill>
                  <a:srgbClr val="002060"/>
                </a:solidFill>
              </a:rPr>
              <a:t>Savoir de la raison, savoir logique (la coquille)</a:t>
            </a:r>
          </a:p>
          <a:p>
            <a:pPr lvl="2"/>
            <a:endParaRPr lang="fr-FR" dirty="0">
              <a:solidFill>
                <a:srgbClr val="002060"/>
              </a:solidFill>
            </a:endParaRP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Image de l’</a:t>
            </a:r>
            <a:r>
              <a:rPr lang="fr-FR" dirty="0" err="1" smtClean="0">
                <a:solidFill>
                  <a:srgbClr val="002060"/>
                </a:solidFill>
              </a:rPr>
              <a:t>oeuf</a:t>
            </a:r>
            <a:endParaRPr lang="fr-FR" dirty="0" smtClean="0">
              <a:solidFill>
                <a:srgbClr val="00206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1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Bonheur</a:t>
            </a:r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179512" y="692696"/>
            <a:ext cx="806489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	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Epictète: </a:t>
            </a:r>
            <a:r>
              <a:rPr lang="fr-FR" dirty="0" smtClean="0">
                <a:solidFill>
                  <a:srgbClr val="00B0F0"/>
                </a:solidFill>
              </a:rPr>
              <a:t>«</a:t>
            </a:r>
            <a:r>
              <a:rPr lang="fr-FR" i="1" dirty="0">
                <a:solidFill>
                  <a:srgbClr val="00B0F0"/>
                </a:solidFill>
              </a:rPr>
              <a:t> </a:t>
            </a:r>
            <a:r>
              <a:rPr lang="fr-FR" i="1" dirty="0" smtClean="0">
                <a:solidFill>
                  <a:srgbClr val="00B0F0"/>
                </a:solidFill>
              </a:rPr>
              <a:t>Parmi les choses qui existent, </a:t>
            </a:r>
            <a:r>
              <a:rPr lang="fr-FR" i="1" dirty="0">
                <a:solidFill>
                  <a:srgbClr val="00B0F0"/>
                </a:solidFill>
              </a:rPr>
              <a:t>les unes </a:t>
            </a:r>
            <a:r>
              <a:rPr lang="fr-FR" i="1" dirty="0" smtClean="0">
                <a:solidFill>
                  <a:srgbClr val="00B0F0"/>
                </a:solidFill>
              </a:rPr>
              <a:t>dépendent de nous</a:t>
            </a:r>
            <a:r>
              <a:rPr lang="fr-FR" i="1" dirty="0">
                <a:solidFill>
                  <a:srgbClr val="00B0F0"/>
                </a:solidFill>
              </a:rPr>
              <a:t>, et les autres n’en dépendent pas.</a:t>
            </a:r>
            <a:r>
              <a:rPr lang="fr-FR" dirty="0">
                <a:solidFill>
                  <a:srgbClr val="00B0F0"/>
                </a:solidFill>
              </a:rPr>
              <a:t> </a:t>
            </a:r>
            <a:r>
              <a:rPr lang="fr-FR" dirty="0" smtClean="0">
                <a:solidFill>
                  <a:srgbClr val="00B0F0"/>
                </a:solidFill>
              </a:rPr>
              <a:t>»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Le détachement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« Le bonheur ne dépend pas de la situation »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		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2284" y="6094972"/>
            <a:ext cx="2068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737B84"/>
                </a:solidFill>
              </a:rPr>
              <a:t>Alexandre JOLLIEN</a:t>
            </a:r>
          </a:p>
        </p:txBody>
      </p:sp>
      <p:pic>
        <p:nvPicPr>
          <p:cNvPr id="1028" name="Picture 4" descr="http://www.rts.ch/2012/11/16/11/24/4437094.image?w=534&amp;h=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933057"/>
            <a:ext cx="3943715" cy="222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65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Morales </a:t>
            </a:r>
            <a:r>
              <a:rPr lang="fr-FR" b="1" dirty="0" smtClean="0">
                <a:solidFill>
                  <a:srgbClr val="002060"/>
                </a:solidFill>
              </a:rPr>
              <a:t>du devoir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1628800"/>
            <a:ext cx="517371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002060"/>
                </a:solidFill>
              </a:rPr>
              <a:t>Emmanuel Kant</a:t>
            </a:r>
          </a:p>
          <a:p>
            <a:pPr marL="0" indent="0">
              <a:buNone/>
            </a:pP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Morales philosophiques = </a:t>
            </a:r>
            <a:r>
              <a:rPr lang="fr-FR" dirty="0">
                <a:solidFill>
                  <a:srgbClr val="002060"/>
                </a:solidFill>
              </a:rPr>
              <a:t>morales conditionnées, polluées par l’intérêt </a:t>
            </a:r>
            <a:r>
              <a:rPr lang="fr-FR" dirty="0" smtClean="0">
                <a:solidFill>
                  <a:srgbClr val="002060"/>
                </a:solidFill>
              </a:rPr>
              <a:t>égoïste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33" y="1128238"/>
            <a:ext cx="3835768" cy="2876826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67543" y="5085185"/>
            <a:ext cx="867645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002060"/>
                </a:solidFill>
              </a:rPr>
              <a:t>Morales </a:t>
            </a:r>
            <a:r>
              <a:rPr lang="fr-FR" dirty="0" smtClean="0">
                <a:solidFill>
                  <a:srgbClr val="002060"/>
                </a:solidFill>
              </a:rPr>
              <a:t>religieuses = morales inconditionnées, catégoriques, hétéronomes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76672"/>
            <a:ext cx="8856984" cy="619268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4000" dirty="0" smtClean="0">
                <a:solidFill>
                  <a:srgbClr val="002060"/>
                </a:solidFill>
              </a:rPr>
              <a:t>Morale fondée sur le </a:t>
            </a:r>
          </a:p>
          <a:p>
            <a:pPr marL="0" indent="0" algn="ctr">
              <a:buNone/>
            </a:pPr>
            <a:r>
              <a:rPr lang="fr-FR" sz="4000" dirty="0" smtClean="0">
                <a:solidFill>
                  <a:srgbClr val="002060"/>
                </a:solidFill>
              </a:rPr>
              <a:t>principe de </a:t>
            </a:r>
            <a:r>
              <a:rPr lang="fr-FR" sz="4000" b="1" dirty="0" smtClean="0">
                <a:solidFill>
                  <a:srgbClr val="002060"/>
                </a:solidFill>
              </a:rPr>
              <a:t>l’autonomie de la raison</a:t>
            </a:r>
            <a:r>
              <a:rPr lang="fr-FR" sz="4000" dirty="0" smtClean="0">
                <a:solidFill>
                  <a:srgbClr val="00206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fr-FR" sz="4000" dirty="0" smtClean="0">
                <a:solidFill>
                  <a:srgbClr val="002060"/>
                </a:solidFill>
              </a:rPr>
              <a:t> sans Dieu extérieur</a:t>
            </a:r>
          </a:p>
          <a:p>
            <a:pPr marL="0" indent="0" algn="ctr">
              <a:buNone/>
            </a:pPr>
            <a:endParaRPr lang="fr-F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</a:rPr>
              <a:t>Les impératifs catégoriques de Kant 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1° « Agis uniquement d’après la maxime qui fait que tu peux vouloir en même temps qu’elle devienne une loi universelle »</a:t>
            </a:r>
          </a:p>
          <a:p>
            <a:pPr lvl="2"/>
            <a:r>
              <a:rPr lang="fr-FR" sz="2900" b="1" dirty="0" smtClean="0">
                <a:solidFill>
                  <a:srgbClr val="002060"/>
                </a:solidFill>
              </a:rPr>
              <a:t>Principe </a:t>
            </a:r>
            <a:r>
              <a:rPr lang="fr-FR" sz="2900" b="1" dirty="0">
                <a:solidFill>
                  <a:srgbClr val="002060"/>
                </a:solidFill>
              </a:rPr>
              <a:t>d’universali</a:t>
            </a:r>
            <a:r>
              <a:rPr lang="fr-FR" sz="2900" dirty="0">
                <a:solidFill>
                  <a:srgbClr val="002060"/>
                </a:solidFill>
              </a:rPr>
              <a:t>té : que se </a:t>
            </a:r>
            <a:r>
              <a:rPr lang="fr-FR" sz="2900" dirty="0" err="1">
                <a:solidFill>
                  <a:srgbClr val="002060"/>
                </a:solidFill>
              </a:rPr>
              <a:t>passerait-il</a:t>
            </a:r>
            <a:r>
              <a:rPr lang="fr-FR" sz="2900" dirty="0">
                <a:solidFill>
                  <a:srgbClr val="002060"/>
                </a:solidFill>
              </a:rPr>
              <a:t> si tout le monde </a:t>
            </a:r>
            <a:r>
              <a:rPr lang="fr-FR" sz="2900" dirty="0" smtClean="0">
                <a:solidFill>
                  <a:srgbClr val="002060"/>
                </a:solidFill>
              </a:rPr>
              <a:t> se </a:t>
            </a:r>
            <a:r>
              <a:rPr lang="fr-FR" sz="2900" dirty="0">
                <a:solidFill>
                  <a:srgbClr val="002060"/>
                </a:solidFill>
              </a:rPr>
              <a:t>mettait à agir comme moi ? L’état de société serait-il maintenu ? 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 2°« Agis comme si la maxime de ton action devait être érigée par ta volonté en loi universelle de la nature »</a:t>
            </a:r>
          </a:p>
          <a:p>
            <a:pPr lvl="2"/>
            <a:r>
              <a:rPr lang="fr-FR" b="1">
                <a:solidFill>
                  <a:srgbClr val="002060"/>
                </a:solidFill>
              </a:rPr>
              <a:t>Principe d’autonomie</a:t>
            </a:r>
            <a:r>
              <a:rPr lang="fr-FR">
                <a:solidFill>
                  <a:srgbClr val="002060"/>
                </a:solidFill>
              </a:rPr>
              <a:t> : il faut trouver en soi-même et par soi-même la loi morale, la respecter et l’appliquer pour soi et pour les autres</a:t>
            </a:r>
          </a:p>
          <a:p>
            <a:pPr lvl="1"/>
            <a:r>
              <a:rPr lang="fr-FR" smtClean="0">
                <a:solidFill>
                  <a:srgbClr val="002060"/>
                </a:solidFill>
              </a:rPr>
              <a:t>3</a:t>
            </a:r>
            <a:r>
              <a:rPr lang="fr-FR" dirty="0" smtClean="0">
                <a:solidFill>
                  <a:srgbClr val="002060"/>
                </a:solidFill>
              </a:rPr>
              <a:t>°« Agis de telle sorte que tu traites l’humanité aussi bien dans la personne de tout autre, toujours en même temps comme une fin, et jamais simplement comme un moyen »</a:t>
            </a:r>
          </a:p>
          <a:p>
            <a:pPr lvl="2"/>
            <a:r>
              <a:rPr lang="fr-FR" b="1" dirty="0" smtClean="0">
                <a:solidFill>
                  <a:srgbClr val="002060"/>
                </a:solidFill>
              </a:rPr>
              <a:t>Principe </a:t>
            </a:r>
            <a:r>
              <a:rPr lang="fr-FR" b="1" dirty="0">
                <a:solidFill>
                  <a:srgbClr val="002060"/>
                </a:solidFill>
              </a:rPr>
              <a:t>de respect de l’homme</a:t>
            </a:r>
          </a:p>
          <a:p>
            <a:pPr lvl="2"/>
            <a:endParaRPr lang="fr-FR" dirty="0" smtClean="0">
              <a:solidFill>
                <a:srgbClr val="00206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3501" y="0"/>
            <a:ext cx="188049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57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cdn8.openculture.com/wp-content/uploads/2013/10/immanuel-kan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" y="1628800"/>
            <a:ext cx="4176464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Bonheur</a:t>
            </a:r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2627784" y="764705"/>
            <a:ext cx="6552728" cy="3096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dirty="0" smtClean="0"/>
              <a:t>Devoir et bonheur, en bref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	</a:t>
            </a:r>
            <a:r>
              <a:rPr lang="fr-FR" dirty="0">
                <a:solidFill>
                  <a:srgbClr val="0070C0"/>
                </a:solidFill>
              </a:rPr>
              <a:t>	</a:t>
            </a:r>
            <a:r>
              <a:rPr lang="fr-FR" dirty="0" smtClean="0">
                <a:solidFill>
                  <a:srgbClr val="0070C0"/>
                </a:solidFill>
              </a:rPr>
              <a:t>	Impératifs catégoriques</a:t>
            </a:r>
          </a:p>
          <a:p>
            <a:pPr marL="1790700" indent="-1790700">
              <a:buNone/>
            </a:pPr>
            <a:r>
              <a:rPr lang="fr-FR" dirty="0">
                <a:solidFill>
                  <a:srgbClr val="0070C0"/>
                </a:solidFill>
              </a:rPr>
              <a:t>	</a:t>
            </a:r>
            <a:r>
              <a:rPr lang="fr-FR" dirty="0" smtClean="0">
                <a:solidFill>
                  <a:srgbClr val="0070C0"/>
                </a:solidFill>
              </a:rPr>
              <a:t>	</a:t>
            </a:r>
            <a:r>
              <a:rPr lang="fr-FR" dirty="0" smtClean="0"/>
              <a:t>« </a:t>
            </a:r>
            <a:r>
              <a:rPr lang="fr-FR" dirty="0"/>
              <a:t> </a:t>
            </a:r>
            <a:r>
              <a:rPr lang="fr-FR" dirty="0" smtClean="0"/>
              <a:t>Le </a:t>
            </a:r>
            <a:r>
              <a:rPr lang="fr-FR" dirty="0"/>
              <a:t>concept du bonheur est un concept si indéterminé, que, malgré le désir qu'a tout homme d'arriver à être </a:t>
            </a:r>
            <a:r>
              <a:rPr lang="fr-FR" dirty="0" smtClean="0"/>
              <a:t>heureux, personne </a:t>
            </a:r>
            <a:r>
              <a:rPr lang="fr-FR" dirty="0"/>
              <a:t>ne peut jamais dire en termes précis et cohérents ce que véritablement il désire et il veut</a:t>
            </a:r>
            <a:r>
              <a:rPr lang="fr-FR" dirty="0" smtClean="0"/>
              <a:t>. »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	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4274" y="5404574"/>
            <a:ext cx="417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KANT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73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Bonheur</a:t>
            </a:r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539552" y="764705"/>
            <a:ext cx="8064896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Devoir et bonheur, en bref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	</a:t>
            </a:r>
            <a:endParaRPr lang="fr-FR" dirty="0"/>
          </a:p>
        </p:txBody>
      </p:sp>
      <p:pic>
        <p:nvPicPr>
          <p:cNvPr id="7" name="Image 6" descr="http://www.philosophikon.com/wp-content/uploads/2012/11/Emile-Chartier-Alai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744416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contenu 1"/>
          <p:cNvSpPr txBox="1">
            <a:spLocks/>
          </p:cNvSpPr>
          <p:nvPr/>
        </p:nvSpPr>
        <p:spPr>
          <a:xfrm>
            <a:off x="251520" y="4221088"/>
            <a:ext cx="8064896" cy="2200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rgbClr val="004D6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2400"/>
              </a:spcBef>
              <a:buFont typeface="Arial" pitchFamily="34" charset="0"/>
              <a:buNone/>
              <a:defRPr sz="1800" kern="1200">
                <a:solidFill>
                  <a:srgbClr val="587F8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FR" dirty="0">
                <a:solidFill>
                  <a:srgbClr val="0070C0"/>
                </a:solidFill>
              </a:rPr>
              <a:t>	</a:t>
            </a:r>
            <a:r>
              <a:rPr lang="fr-FR" dirty="0" smtClean="0">
                <a:solidFill>
                  <a:srgbClr val="0070C0"/>
                </a:solidFill>
              </a:rPr>
              <a:t>	Propos sur le bonheur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FR" dirty="0" smtClean="0"/>
              <a:t>« Il faut vouloir être heureux et y mettre  du sien. Si l'on reste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FR" dirty="0" smtClean="0"/>
              <a:t>dans la position du spectateur impartial, laissant seulement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FR" dirty="0" smtClean="0"/>
              <a:t>entrée au bonheur et portes ouvertes, c'est la tristesse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FR" dirty="0" smtClean="0"/>
              <a:t>qui entrera. »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372201" y="4725144"/>
            <a:ext cx="225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ALAIN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68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Morales </a:t>
            </a:r>
            <a:r>
              <a:rPr lang="fr-FR" b="1" dirty="0" smtClean="0">
                <a:solidFill>
                  <a:srgbClr val="002060"/>
                </a:solidFill>
              </a:rPr>
              <a:t>utilitaristes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002060"/>
                </a:solidFill>
              </a:rPr>
              <a:t>Critique </a:t>
            </a:r>
            <a:r>
              <a:rPr lang="fr-FR" b="1" dirty="0" smtClean="0">
                <a:solidFill>
                  <a:srgbClr val="002060"/>
                </a:solidFill>
              </a:rPr>
              <a:t>contre</a:t>
            </a:r>
            <a:r>
              <a:rPr lang="fr-FR" dirty="0" smtClean="0">
                <a:solidFill>
                  <a:srgbClr val="002060"/>
                </a:solidFill>
              </a:rPr>
              <a:t> la morale kantienne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-20528" y="1916832"/>
            <a:ext cx="8768992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fr-FR" dirty="0" smtClean="0">
                <a:solidFill>
                  <a:srgbClr val="002060"/>
                </a:solidFill>
              </a:rPr>
              <a:t>Notion de bonne volonté chez Kant</a:t>
            </a:r>
          </a:p>
          <a:p>
            <a:pPr lvl="2" fontAlgn="auto">
              <a:spcAft>
                <a:spcPts val="0"/>
              </a:spcAft>
            </a:pPr>
            <a:r>
              <a:rPr lang="fr-FR" dirty="0" smtClean="0">
                <a:solidFill>
                  <a:srgbClr val="002060"/>
                </a:solidFill>
              </a:rPr>
              <a:t>prime sur le résultat de l’action</a:t>
            </a:r>
          </a:p>
          <a:p>
            <a:pPr lvl="2" fontAlgn="auto">
              <a:spcAft>
                <a:spcPts val="0"/>
              </a:spcAft>
            </a:pPr>
            <a:r>
              <a:rPr lang="fr-FR" dirty="0" smtClean="0">
                <a:solidFill>
                  <a:srgbClr val="002060"/>
                </a:solidFill>
              </a:rPr>
              <a:t>il se peut que mon action n’aboutisse pas : l’action sera tout de même morale (même si elle entraîne des résultats inverses de ceux escomptés) car </a:t>
            </a:r>
            <a:r>
              <a:rPr lang="fr-FR" b="1" dirty="0" smtClean="0">
                <a:solidFill>
                  <a:srgbClr val="002060"/>
                </a:solidFill>
              </a:rPr>
              <a:t>elle prend appui sur la bonne volonté </a:t>
            </a:r>
          </a:p>
          <a:p>
            <a:pPr lvl="2" fontAlgn="auto">
              <a:spcAft>
                <a:spcPts val="0"/>
              </a:spcAft>
            </a:pPr>
            <a:r>
              <a:rPr lang="fr-FR" dirty="0" smtClean="0">
                <a:solidFill>
                  <a:srgbClr val="002060"/>
                </a:solidFill>
              </a:rPr>
              <a:t>morale dite inconditionnée: impose un devoir sans conditions de résultat ou de bénéfice : « Tu dois » ou « Tu ne feras pas ceci…ou cela… » sont ses maîtres-mots. </a:t>
            </a:r>
          </a:p>
          <a:p>
            <a:pPr lvl="2" fontAlgn="auto">
              <a:spcAft>
                <a:spcPts val="0"/>
              </a:spcAft>
            </a:pPr>
            <a:r>
              <a:rPr lang="fr-FR" b="1" dirty="0" smtClean="0">
                <a:solidFill>
                  <a:srgbClr val="002060"/>
                </a:solidFill>
              </a:rPr>
              <a:t>résultats contingents, variables</a:t>
            </a:r>
            <a:r>
              <a:rPr lang="fr-FR" dirty="0" smtClean="0">
                <a:solidFill>
                  <a:srgbClr val="002060"/>
                </a:solidFill>
              </a:rPr>
              <a:t>: l’aide aux nécessiteux peut ne pas suffire à les aider) ; mais le principe de l’action est, lui, stable et nécessaire (la bonne volonté), et c’est lui qui est le critère du jugement moral.</a:t>
            </a:r>
          </a:p>
          <a:p>
            <a:pPr lvl="1" fontAlgn="auto">
              <a:spcAft>
                <a:spcPts val="0"/>
              </a:spcAft>
            </a:pPr>
            <a:r>
              <a:rPr lang="fr-FR" dirty="0" smtClean="0">
                <a:solidFill>
                  <a:srgbClr val="002060"/>
                </a:solidFill>
              </a:rPr>
              <a:t>Contre cette conception de la morale, qui privilégie l’intention sur le résultat, se dresse l’utilitarisme de Bentham:</a:t>
            </a:r>
          </a:p>
          <a:p>
            <a:pPr lvl="2" fontAlgn="auto">
              <a:spcAft>
                <a:spcPts val="0"/>
              </a:spcAft>
            </a:pPr>
            <a:r>
              <a:rPr lang="fr-FR" dirty="0" smtClean="0">
                <a:solidFill>
                  <a:srgbClr val="002060"/>
                </a:solidFill>
              </a:rPr>
              <a:t>Un seul critère du jugement moral :le </a:t>
            </a:r>
            <a:r>
              <a:rPr lang="fr-FR" b="1" dirty="0" smtClean="0">
                <a:solidFill>
                  <a:srgbClr val="002060"/>
                </a:solidFill>
              </a:rPr>
              <a:t>résultat de l’action</a:t>
            </a:r>
            <a:endParaRPr lang="fr-FR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Morales </a:t>
            </a:r>
            <a:r>
              <a:rPr lang="fr-FR" b="1" dirty="0" smtClean="0">
                <a:solidFill>
                  <a:srgbClr val="002060"/>
                </a:solidFill>
              </a:rPr>
              <a:t>utilitaristes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002060"/>
                </a:solidFill>
              </a:rPr>
              <a:t>Une morale du bonheur collectif</a:t>
            </a:r>
          </a:p>
          <a:p>
            <a:pPr marL="0" indent="0" algn="ctr">
              <a:buNone/>
            </a:pPr>
            <a:endParaRPr lang="fr-F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</a:rPr>
              <a:t>« On désigne par </a:t>
            </a:r>
            <a:r>
              <a:rPr lang="fr-FR" b="1" dirty="0" smtClean="0">
                <a:solidFill>
                  <a:srgbClr val="002060"/>
                </a:solidFill>
              </a:rPr>
              <a:t>utilité</a:t>
            </a:r>
            <a:r>
              <a:rPr lang="fr-FR" dirty="0" smtClean="0">
                <a:solidFill>
                  <a:srgbClr val="002060"/>
                </a:solidFill>
              </a:rPr>
              <a:t> la tendance de quelque chose à engendrer bien-être, avantages, joie, biens ou bonheur » Bentham</a:t>
            </a:r>
            <a:endParaRPr lang="fr-FR" b="1" dirty="0" smtClean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0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r>
              <a:rPr lang="fr-F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éance 3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44824"/>
            <a:ext cx="8136904" cy="44644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8288" indent="-268288" algn="ctr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fr-FR" sz="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fr-FR" sz="2600" dirty="0">
                <a:solidFill>
                  <a:srgbClr val="002060"/>
                </a:solidFill>
              </a:rPr>
              <a:t>Le bonheur et la </a:t>
            </a:r>
            <a:r>
              <a:rPr lang="fr-FR" sz="2600" dirty="0" smtClean="0">
                <a:solidFill>
                  <a:srgbClr val="002060"/>
                </a:solidFill>
              </a:rPr>
              <a:t>morale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fr-FR" sz="2600" dirty="0" smtClean="0">
                <a:solidFill>
                  <a:srgbClr val="002060"/>
                </a:solidFill>
              </a:rPr>
              <a:t>« Colloque des philosophes »: quel bonheur pour les </a:t>
            </a:r>
            <a:r>
              <a:rPr lang="fr-FR" sz="2600" dirty="0" err="1" smtClean="0">
                <a:solidFill>
                  <a:srgbClr val="002060"/>
                </a:solidFill>
              </a:rPr>
              <a:t>ingénieur.e.s</a:t>
            </a:r>
            <a:r>
              <a:rPr lang="fr-FR" sz="2600" dirty="0" smtClean="0">
                <a:solidFill>
                  <a:srgbClr val="002060"/>
                </a:solidFill>
              </a:rPr>
              <a:t>?</a:t>
            </a:r>
            <a:endParaRPr lang="fr-FR" sz="2600" dirty="0">
              <a:solidFill>
                <a:srgbClr val="002060"/>
              </a:solidFill>
            </a:endParaRP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endParaRPr lang="fr-FR" sz="2600" dirty="0" smtClean="0">
              <a:solidFill>
                <a:srgbClr val="002060"/>
              </a:solidFill>
            </a:endParaRP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endParaRPr lang="fr-FR" sz="2600" dirty="0" smtClean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3074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Morales </a:t>
            </a:r>
            <a:r>
              <a:rPr lang="fr-FR" b="1" dirty="0" smtClean="0">
                <a:solidFill>
                  <a:srgbClr val="002060"/>
                </a:solidFill>
              </a:rPr>
              <a:t>utilitaristes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L’utilitarisme a été </a:t>
            </a:r>
            <a:r>
              <a:rPr lang="fr-FR" b="1" smtClean="0">
                <a:solidFill>
                  <a:srgbClr val="002060"/>
                </a:solidFill>
              </a:rPr>
              <a:t>développé par </a:t>
            </a:r>
            <a:r>
              <a:rPr lang="fr-FR" b="1" dirty="0" smtClean="0">
                <a:solidFill>
                  <a:srgbClr val="002060"/>
                </a:solidFill>
              </a:rPr>
              <a:t>Stuart Mill, inspiré de </a:t>
            </a:r>
            <a:r>
              <a:rPr lang="fr-FR" dirty="0" smtClean="0">
                <a:solidFill>
                  <a:srgbClr val="002060"/>
                </a:solidFill>
              </a:rPr>
              <a:t>Jérémy Bentham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agir (ou ne pas agir) de manière à maximiser le bien-être global des individus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(agir pour) « </a:t>
            </a:r>
            <a:r>
              <a:rPr lang="fr-FR" i="1" dirty="0" smtClean="0">
                <a:solidFill>
                  <a:srgbClr val="002060"/>
                </a:solidFill>
              </a:rPr>
              <a:t>le plus grand bonheur du plus grand nombre</a:t>
            </a:r>
            <a:r>
              <a:rPr lang="fr-FR" dirty="0" smtClean="0">
                <a:solidFill>
                  <a:srgbClr val="002060"/>
                </a:solidFill>
              </a:rPr>
              <a:t> »</a:t>
            </a:r>
          </a:p>
          <a:p>
            <a:r>
              <a:rPr lang="fr-FR" i="1" dirty="0" smtClean="0">
                <a:solidFill>
                  <a:srgbClr val="002060"/>
                </a:solidFill>
              </a:rPr>
              <a:t>utilitariste </a:t>
            </a:r>
            <a:r>
              <a:rPr lang="fr-FR" dirty="0" smtClean="0">
                <a:solidFill>
                  <a:srgbClr val="002060"/>
                </a:solidFill>
              </a:rPr>
              <a:t>car évalue la valeur d’une action uniquement en fonction de son utilité par rapport à un but, donc en fonction de ses conséquences</a:t>
            </a:r>
          </a:p>
          <a:p>
            <a:pPr lvl="1"/>
            <a:r>
              <a:rPr lang="fr-FR" dirty="0" err="1" smtClean="0">
                <a:solidFill>
                  <a:srgbClr val="002060"/>
                </a:solidFill>
              </a:rPr>
              <a:t>Conséquentialisme</a:t>
            </a:r>
            <a:endParaRPr lang="fr-FR" dirty="0" smtClean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2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687739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/>
              <a:t>Monde moderne et bonheur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	Sigmund FREUD 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			</a:t>
            </a:r>
            <a:r>
              <a:rPr lang="fr-FR" dirty="0"/>
              <a:t> </a:t>
            </a:r>
            <a:r>
              <a:rPr lang="fr-FR" dirty="0" smtClean="0"/>
              <a:t>« Ce </a:t>
            </a:r>
            <a:r>
              <a:rPr lang="fr-FR" dirty="0"/>
              <a:t>qu’on nomme bonheur, au sens le plus strict</a:t>
            </a:r>
            <a:r>
              <a:rPr lang="fr-FR" dirty="0" smtClean="0"/>
              <a:t>,</a:t>
            </a:r>
          </a:p>
          <a:p>
            <a:pPr marL="2514600" indent="0">
              <a:buNone/>
            </a:pPr>
            <a:r>
              <a:rPr lang="fr-FR" dirty="0" smtClean="0"/>
              <a:t> </a:t>
            </a:r>
            <a:r>
              <a:rPr lang="fr-FR" dirty="0"/>
              <a:t>résulte d’une satisfaction plutôt soudaine de besoins ayant atteint une haute tension, et n’est possible de par sa nature que sous forme de </a:t>
            </a:r>
            <a:r>
              <a:rPr lang="fr-FR" dirty="0" smtClean="0"/>
              <a:t>phénomène épisodique. »</a:t>
            </a: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	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Bonheur</a:t>
            </a:r>
          </a:p>
        </p:txBody>
      </p:sp>
      <p:pic>
        <p:nvPicPr>
          <p:cNvPr id="4" name="Image 3" descr="http://cp91279.biography.com/1000509261001/1000509261001_1980656760001_BIO-Biography-Sigmund-Freud-L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2420888"/>
            <a:ext cx="446449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5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Bonheur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2987824" y="4365104"/>
            <a:ext cx="5904656" cy="21038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rgbClr val="004D6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2400"/>
              </a:spcBef>
              <a:buFont typeface="Arial" pitchFamily="34" charset="0"/>
              <a:buNone/>
              <a:defRPr sz="1800" kern="1200">
                <a:solidFill>
                  <a:srgbClr val="587F8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err="1" smtClean="0">
                <a:solidFill>
                  <a:srgbClr val="0070C0"/>
                </a:solidFill>
              </a:rPr>
              <a:t>Abdelwahab</a:t>
            </a:r>
            <a:r>
              <a:rPr lang="fr-FR" dirty="0" smtClean="0">
                <a:solidFill>
                  <a:srgbClr val="0070C0"/>
                </a:solidFill>
              </a:rPr>
              <a:t> MEDDEB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	</a:t>
            </a:r>
            <a:r>
              <a:rPr lang="fr-FR" dirty="0" smtClean="0"/>
              <a:t>«</a:t>
            </a:r>
            <a:r>
              <a:rPr lang="fr-FR" dirty="0" smtClean="0">
                <a:solidFill>
                  <a:srgbClr val="0070C0"/>
                </a:solidFill>
              </a:rPr>
              <a:t> </a:t>
            </a:r>
            <a:r>
              <a:rPr lang="fr-FR" dirty="0" smtClean="0"/>
              <a:t>En </a:t>
            </a:r>
            <a:r>
              <a:rPr lang="fr-FR" dirty="0"/>
              <a:t>arabe, ‘bonheur’ se dit </a:t>
            </a:r>
            <a:r>
              <a:rPr lang="fr-FR" i="1" dirty="0"/>
              <a:t>‘</a:t>
            </a:r>
            <a:r>
              <a:rPr lang="fr-FR" i="1" dirty="0" err="1"/>
              <a:t>sa’âda</a:t>
            </a:r>
            <a:r>
              <a:rPr lang="fr-FR" i="1" dirty="0"/>
              <a:t>’</a:t>
            </a:r>
            <a:r>
              <a:rPr lang="fr-FR" dirty="0"/>
              <a:t>, qui signifie aussi dans sa forme verbale ‘aider’, ‘assister’. Parce que le </a:t>
            </a:r>
            <a:r>
              <a:rPr lang="fr-FR" dirty="0">
                <a:solidFill>
                  <a:srgbClr val="0070C0"/>
                </a:solidFill>
              </a:rPr>
              <a:t>bonheur n’est pas une expérience individuelle</a:t>
            </a:r>
            <a:r>
              <a:rPr lang="fr-FR" dirty="0"/>
              <a:t>. »</a:t>
            </a:r>
          </a:p>
          <a:p>
            <a:pPr marL="0" indent="0">
              <a:buFont typeface="Arial" pitchFamily="34" charset="0"/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fr-FR" dirty="0"/>
          </a:p>
        </p:txBody>
      </p:sp>
      <p:pic>
        <p:nvPicPr>
          <p:cNvPr id="2052" name="Picture 4" descr="http://www.babelio.com/users/AVT_Abdelwahab-Meddeb_805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10143"/>
            <a:ext cx="2771799" cy="3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9711" y="3501008"/>
            <a:ext cx="6984777" cy="252028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00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179512" y="1052736"/>
            <a:ext cx="3384376" cy="40534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Résonance et  bonnes vibrations</a:t>
            </a:r>
          </a:p>
          <a:p>
            <a:pPr marL="0" indent="0">
              <a:buNone/>
            </a:pPr>
            <a:endParaRPr lang="fr-FR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« …la vie nous réussit lorsque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nous l’aimons »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Bonheur</a:t>
            </a:r>
          </a:p>
        </p:txBody>
      </p:sp>
      <p:pic>
        <p:nvPicPr>
          <p:cNvPr id="4" name="il_fi" descr="http://images.sudouest.fr/images/2011/09/20/503999_17851072_460x3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6048672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686501" y="5373216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Harmut</a:t>
            </a:r>
            <a:r>
              <a:rPr lang="fr-FR" dirty="0">
                <a:solidFill>
                  <a:srgbClr val="0070C0"/>
                </a:solidFill>
              </a:rPr>
              <a:t> ROSA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95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10102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-31" y="0"/>
            <a:ext cx="914403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 sz="5400" b="1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fr-FR" sz="2800" b="1" dirty="0" smtClean="0">
              <a:solidFill>
                <a:schemeClr val="tx2"/>
              </a:solidFill>
              <a:latin typeface="+mj-lt"/>
            </a:endParaRPr>
          </a:p>
          <a:p>
            <a:pPr algn="ctr" eaLnBrk="0" hangingPunct="0">
              <a:spcBef>
                <a:spcPct val="50000"/>
              </a:spcBef>
            </a:pPr>
            <a:endParaRPr lang="fr-FR" sz="2000" b="1" dirty="0" smtClean="0">
              <a:solidFill>
                <a:schemeClr val="tx2"/>
              </a:solidFill>
              <a:latin typeface="+mj-lt"/>
            </a:endParaRPr>
          </a:p>
          <a:p>
            <a:pPr algn="ctr" eaLnBrk="0" hangingPunct="0">
              <a:spcBef>
                <a:spcPct val="50000"/>
              </a:spcBef>
            </a:pPr>
            <a:endParaRPr lang="fr-FR" sz="2000" b="1" dirty="0" smtClean="0">
              <a:solidFill>
                <a:schemeClr val="tx2"/>
              </a:solidFill>
              <a:latin typeface="+mj-lt"/>
            </a:endParaRPr>
          </a:p>
          <a:p>
            <a:pPr algn="ctr" eaLnBrk="0" hangingPunct="0">
              <a:spcBef>
                <a:spcPct val="50000"/>
              </a:spcBef>
            </a:pPr>
            <a:endParaRPr lang="fr-FR" sz="2000" b="1" dirty="0" smtClean="0">
              <a:solidFill>
                <a:schemeClr val="tx2"/>
              </a:solidFill>
              <a:latin typeface="+mj-lt"/>
            </a:endParaRPr>
          </a:p>
          <a:p>
            <a:pPr algn="ctr" eaLnBrk="0" hangingPunct="0">
              <a:spcBef>
                <a:spcPct val="50000"/>
              </a:spcBef>
            </a:pPr>
            <a:endParaRPr lang="fr-FR" sz="2400" b="1" dirty="0" smtClean="0">
              <a:solidFill>
                <a:schemeClr val="tx2"/>
              </a:solidFill>
              <a:latin typeface="+mj-lt"/>
            </a:endParaRPr>
          </a:p>
          <a:p>
            <a:pPr algn="ctr" eaLnBrk="0" hangingPunct="0">
              <a:spcBef>
                <a:spcPct val="50000"/>
              </a:spcBef>
            </a:pPr>
            <a:endParaRPr lang="fr-FR" sz="24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A8E4-B300-43D1-B6FE-C2EA6428C03F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-171400"/>
            <a:ext cx="91805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57250" indent="-8572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tabLst>
                <a:tab pos="177800" algn="l"/>
              </a:tabLst>
              <a:defRPr/>
            </a:pPr>
            <a:r>
              <a:rPr lang="fr-FR" sz="3600" b="1" dirty="0" smtClean="0">
                <a:solidFill>
                  <a:srgbClr val="002060"/>
                </a:solidFill>
              </a:rPr>
              <a:t>II. « Colloque des philosophes » sur le bonheur des </a:t>
            </a:r>
            <a:r>
              <a:rPr lang="fr-FR" sz="3600" b="1" dirty="0" err="1" smtClean="0">
                <a:solidFill>
                  <a:srgbClr val="002060"/>
                </a:solidFill>
              </a:rPr>
              <a:t>ingénieur.e.s</a:t>
            </a:r>
            <a:r>
              <a:rPr lang="fr-FR" sz="3600" b="1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4955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CA" dirty="0" smtClean="0">
                <a:solidFill>
                  <a:srgbClr val="0070C0"/>
                </a:solidFill>
              </a:rPr>
              <a:t>Livret sur le bonheur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fr-CA" b="1" dirty="0" smtClean="0">
                <a:solidFill>
                  <a:srgbClr val="002060"/>
                </a:solidFill>
              </a:rPr>
              <a:t>Colloque des philosophes</a:t>
            </a:r>
          </a:p>
          <a:p>
            <a:pPr marL="0" indent="0" eaLnBrk="1" hangingPunct="1">
              <a:buNone/>
            </a:pPr>
            <a:endParaRPr lang="fr-CA" dirty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r>
              <a:rPr lang="fr-CA" dirty="0" smtClean="0">
                <a:solidFill>
                  <a:srgbClr val="002060"/>
                </a:solidFill>
              </a:rPr>
              <a:t>« Comment </a:t>
            </a:r>
            <a:r>
              <a:rPr lang="fr-CA" dirty="0" err="1" smtClean="0">
                <a:solidFill>
                  <a:srgbClr val="002060"/>
                </a:solidFill>
              </a:rPr>
              <a:t>un.e</a:t>
            </a:r>
            <a:r>
              <a:rPr lang="fr-CA" dirty="0" smtClean="0">
                <a:solidFill>
                  <a:srgbClr val="002060"/>
                </a:solidFill>
              </a:rPr>
              <a:t> </a:t>
            </a:r>
            <a:r>
              <a:rPr lang="fr-CA" dirty="0" err="1" smtClean="0">
                <a:solidFill>
                  <a:srgbClr val="002060"/>
                </a:solidFill>
              </a:rPr>
              <a:t>ingénieur.e</a:t>
            </a:r>
            <a:r>
              <a:rPr lang="fr-CA" dirty="0" smtClean="0">
                <a:solidFill>
                  <a:srgbClr val="002060"/>
                </a:solidFill>
              </a:rPr>
              <a:t> peut-il être heureux.se ? »</a:t>
            </a:r>
          </a:p>
        </p:txBody>
      </p:sp>
    </p:spTree>
    <p:extLst>
      <p:ext uri="{BB962C8B-B14F-4D97-AF65-F5344CB8AC3E}">
        <p14:creationId xmlns:p14="http://schemas.microsoft.com/office/powerpoint/2010/main" val="677331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32657"/>
            <a:ext cx="8363272" cy="79208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CA" b="1" dirty="0" smtClean="0">
                <a:solidFill>
                  <a:srgbClr val="002060"/>
                </a:solidFill>
              </a:rPr>
              <a:t>Colloque des philosophes</a:t>
            </a:r>
          </a:p>
          <a:p>
            <a:pPr marL="0" indent="0" algn="ctr">
              <a:buNone/>
            </a:pPr>
            <a:r>
              <a:rPr lang="fr-CA" b="1" dirty="0" smtClean="0">
                <a:solidFill>
                  <a:srgbClr val="002060"/>
                </a:solidFill>
              </a:rPr>
              <a:t>animé par </a:t>
            </a:r>
            <a:r>
              <a:rPr lang="fr-CA" b="1" dirty="0" err="1" smtClean="0">
                <a:solidFill>
                  <a:srgbClr val="002060"/>
                </a:solidFill>
              </a:rPr>
              <a:t>Amyn</a:t>
            </a:r>
            <a:endParaRPr lang="fr-CA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CA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817467"/>
              </p:ext>
            </p:extLst>
          </p:nvPr>
        </p:nvGraphicFramePr>
        <p:xfrm>
          <a:off x="179512" y="2204864"/>
          <a:ext cx="8712968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Philosophe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Etudiant.e.s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1.</a:t>
                      </a:r>
                      <a:r>
                        <a:rPr lang="fr-FR" sz="2000" b="1" baseline="0" dirty="0" smtClean="0"/>
                        <a:t> (</a:t>
                      </a:r>
                      <a:r>
                        <a:rPr lang="fr-FR" sz="2000" b="1" dirty="0" smtClean="0"/>
                        <a:t>Epicure) Marcel Conche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Emilie, </a:t>
                      </a:r>
                      <a:r>
                        <a:rPr lang="fr-FR" dirty="0" err="1" smtClean="0"/>
                        <a:t>Rayane</a:t>
                      </a:r>
                      <a:r>
                        <a:rPr lang="fr-FR" dirty="0" smtClean="0"/>
                        <a:t>, Alexandre,</a:t>
                      </a:r>
                      <a:r>
                        <a:rPr lang="fr-FR" baseline="0" dirty="0" smtClean="0"/>
                        <a:t> Alicia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2.</a:t>
                      </a:r>
                      <a:r>
                        <a:rPr lang="fr-FR" sz="2000" b="1" baseline="0" dirty="0" smtClean="0"/>
                        <a:t> (</a:t>
                      </a:r>
                      <a:r>
                        <a:rPr lang="fr-FR" sz="2000" b="1" dirty="0" smtClean="0"/>
                        <a:t>Epictète) Alexandre </a:t>
                      </a:r>
                      <a:r>
                        <a:rPr lang="fr-FR" sz="2000" b="1" dirty="0" err="1" smtClean="0"/>
                        <a:t>Jollien</a:t>
                      </a:r>
                      <a:r>
                        <a:rPr lang="fr-FR" sz="2000" b="1" dirty="0" smtClean="0"/>
                        <a:t> 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Samia, Baptiste, Sara B., Sarah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3. Sigmund</a:t>
                      </a:r>
                      <a:r>
                        <a:rPr lang="fr-FR" sz="2000" b="1" baseline="0" dirty="0" smtClean="0"/>
                        <a:t> Freud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Clément, Alice T. , Marc, Tom, Charlotte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4. </a:t>
                      </a:r>
                      <a:r>
                        <a:rPr lang="fr-FR" sz="2000" b="1" dirty="0" err="1" smtClean="0"/>
                        <a:t>Hermut</a:t>
                      </a:r>
                      <a:r>
                        <a:rPr lang="fr-FR" sz="2000" b="1" dirty="0" smtClean="0"/>
                        <a:t> Rosa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u="none" dirty="0" smtClean="0"/>
                        <a:t>Amanda, Lucas, </a:t>
                      </a:r>
                      <a:r>
                        <a:rPr lang="fr-FR" u="none" dirty="0" err="1" smtClean="0"/>
                        <a:t>Kelian</a:t>
                      </a:r>
                      <a:r>
                        <a:rPr lang="fr-FR" u="none" dirty="0" smtClean="0"/>
                        <a:t>, Edouard, </a:t>
                      </a:r>
                      <a:r>
                        <a:rPr lang="fr-FR" u="none" dirty="0" err="1" smtClean="0"/>
                        <a:t>Ruixin</a:t>
                      </a:r>
                      <a:endParaRPr lang="fr-FR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5. </a:t>
                      </a:r>
                      <a:r>
                        <a:rPr lang="fr-FR" sz="2000" b="0" i="1" dirty="0" smtClean="0"/>
                        <a:t>Emmanuel Kant 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i="0" dirty="0" smtClean="0"/>
                        <a:t>6. Alain</a:t>
                      </a:r>
                      <a:endParaRPr lang="fr-FR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u="none" dirty="0" err="1" smtClean="0"/>
                        <a:t>Yuwei</a:t>
                      </a:r>
                      <a:r>
                        <a:rPr lang="fr-FR" u="none" dirty="0" smtClean="0"/>
                        <a:t>, Florent, </a:t>
                      </a:r>
                      <a:r>
                        <a:rPr lang="fr-FR" u="none" dirty="0" err="1" smtClean="0"/>
                        <a:t>Mailys</a:t>
                      </a:r>
                      <a:r>
                        <a:rPr lang="fr-FR" u="none" dirty="0" smtClean="0"/>
                        <a:t>, Yushu</a:t>
                      </a:r>
                      <a:endParaRPr lang="fr-FR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05273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 smtClean="0">
                <a:solidFill>
                  <a:srgbClr val="002060"/>
                </a:solidFill>
              </a:rPr>
              <a:t>«</a:t>
            </a:r>
            <a:r>
              <a:rPr lang="fr-CA" sz="2800" dirty="0">
                <a:solidFill>
                  <a:srgbClr val="002060"/>
                </a:solidFill>
              </a:rPr>
              <a:t> </a:t>
            </a:r>
            <a:r>
              <a:rPr lang="fr-CA" sz="2800" dirty="0" smtClean="0">
                <a:solidFill>
                  <a:srgbClr val="002060"/>
                </a:solidFill>
              </a:rPr>
              <a:t>Quelle philosophie proposer à </a:t>
            </a:r>
            <a:r>
              <a:rPr lang="fr-CA" sz="2800" dirty="0" err="1" smtClean="0">
                <a:solidFill>
                  <a:srgbClr val="002060"/>
                </a:solidFill>
              </a:rPr>
              <a:t>un.e</a:t>
            </a:r>
            <a:r>
              <a:rPr lang="fr-CA" sz="2800" dirty="0" smtClean="0">
                <a:solidFill>
                  <a:srgbClr val="002060"/>
                </a:solidFill>
              </a:rPr>
              <a:t> </a:t>
            </a:r>
            <a:r>
              <a:rPr lang="fr-CA" sz="2800" dirty="0" err="1" smtClean="0">
                <a:solidFill>
                  <a:srgbClr val="002060"/>
                </a:solidFill>
              </a:rPr>
              <a:t>ingénieur.e</a:t>
            </a:r>
            <a:r>
              <a:rPr lang="fr-CA" sz="28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fr-CA" sz="2800" dirty="0" smtClean="0">
                <a:solidFill>
                  <a:srgbClr val="002060"/>
                </a:solidFill>
              </a:rPr>
              <a:t>afin qu’</a:t>
            </a:r>
            <a:r>
              <a:rPr lang="fr-CA" sz="2800" dirty="0" err="1" smtClean="0">
                <a:solidFill>
                  <a:srgbClr val="002060"/>
                </a:solidFill>
              </a:rPr>
              <a:t>il.elle</a:t>
            </a:r>
            <a:r>
              <a:rPr lang="fr-CA" sz="2800" dirty="0" smtClean="0">
                <a:solidFill>
                  <a:srgbClr val="002060"/>
                </a:solidFill>
              </a:rPr>
              <a:t> soit heureux.se </a:t>
            </a:r>
            <a:r>
              <a:rPr lang="fr-CA" sz="2800" dirty="0">
                <a:solidFill>
                  <a:srgbClr val="002060"/>
                </a:solidFill>
              </a:rPr>
              <a:t>? »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93083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6" descr="P1010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5" name="Text Box 7"/>
          <p:cNvSpPr txBox="1">
            <a:spLocks noChangeArrowheads="1"/>
          </p:cNvSpPr>
          <p:nvPr/>
        </p:nvSpPr>
        <p:spPr bwMode="auto">
          <a:xfrm>
            <a:off x="6227763" y="5229225"/>
            <a:ext cx="2087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5400" b="1">
                <a:solidFill>
                  <a:srgbClr val="009900"/>
                </a:solidFill>
              </a:rPr>
              <a:t>F I 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C7DE7-41DF-4FDE-8DD1-2334AA4C71B1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cuments and Settings\jalenque\Mes documents\PERSO\Mes images\2011\Aout2011\DSC05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-36512" y="-171400"/>
            <a:ext cx="91805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57250" indent="-8572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tabLst>
                <a:tab pos="177800" algn="l"/>
              </a:tabLst>
              <a:defRPr/>
            </a:pPr>
            <a:r>
              <a:rPr lang="fr-FR" sz="3600" b="1" dirty="0" smtClean="0">
                <a:solidFill>
                  <a:srgbClr val="002060"/>
                </a:solidFill>
              </a:rPr>
              <a:t>I. Le bonheur et la morale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Morales religieuses et morales philosophiques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88843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Questions de fonds : 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la morale est-elle universelle : naturelle ou culturelle ?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S’appuie-t-elle sur le sentiment ou la raison ? 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Répond-elle à un impératif absolu ou un calcul de conséquences ? 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Histoire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Les religions s’expriment par écrit en premier sur la morale, sur un plan historique : vers -1000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Puis la philosophie « écrite » naît avec les Grecs autour de différents courants : vers -500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Morales religieuses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Judaïsme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Christianisme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Islam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Bouddhisme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Hindouisme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Animisme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Autres…</a:t>
            </a:r>
            <a:endParaRPr lang="fr-FR" dirty="0" smtClean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Morales philosophiques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les morales du bonheur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b="1" dirty="0" smtClean="0">
                <a:solidFill>
                  <a:srgbClr val="002060"/>
                </a:solidFill>
              </a:rPr>
              <a:t>les morales du devoir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b="1" dirty="0" smtClean="0">
                <a:solidFill>
                  <a:srgbClr val="002060"/>
                </a:solidFill>
              </a:rPr>
              <a:t>les morales utilitaristes</a:t>
            </a:r>
            <a:endParaRPr lang="fr-FR" dirty="0" smtClean="0">
              <a:solidFill>
                <a:srgbClr val="00206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Morales </a:t>
            </a:r>
            <a:r>
              <a:rPr lang="fr-FR" b="1" dirty="0" smtClean="0">
                <a:solidFill>
                  <a:srgbClr val="002060"/>
                </a:solidFill>
              </a:rPr>
              <a:t>du bonheur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1556792"/>
            <a:ext cx="6048672" cy="475252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Le </a:t>
            </a:r>
            <a:r>
              <a:rPr lang="fr-FR" b="1" dirty="0" smtClean="0">
                <a:solidFill>
                  <a:srgbClr val="002060"/>
                </a:solidFill>
              </a:rPr>
              <a:t>bien</a:t>
            </a:r>
            <a:r>
              <a:rPr lang="fr-FR" dirty="0" smtClean="0">
                <a:solidFill>
                  <a:srgbClr val="002060"/>
                </a:solidFill>
              </a:rPr>
              <a:t>, ce qui est fondamentalement désirable pour l’homme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Épicurisme</a:t>
            </a:r>
            <a:r>
              <a:rPr lang="fr-FR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Satisfaction du plaisir pour atteindre le bonheur, indépendamment des troubles politiques et sociaux environnant  </a:t>
            </a:r>
          </a:p>
          <a:p>
            <a:pPr marL="457200" lvl="1" indent="0">
              <a:buNone/>
            </a:pPr>
            <a:endParaRPr lang="fr-FR" dirty="0" smtClean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2"/>
            <a:ext cx="3312760" cy="4969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Morales </a:t>
            </a:r>
            <a:r>
              <a:rPr lang="fr-FR" b="1" dirty="0" smtClean="0">
                <a:solidFill>
                  <a:srgbClr val="002060"/>
                </a:solidFill>
              </a:rPr>
              <a:t>du bonheur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Quels plaisirs choisir? 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Les « plaisirs naturels et nécessaires » : un bonheur stable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Les « plaisirs naturels et non nécessaires » : moins bien car moins stables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Les « plaisirs non naturels et non nécessaires » : à proscrire car risque d’aliénation </a:t>
            </a:r>
          </a:p>
          <a:p>
            <a:pPr lvl="1">
              <a:buNone/>
            </a:pPr>
            <a:r>
              <a:rPr lang="fr-FR" dirty="0" smtClean="0">
                <a:solidFill>
                  <a:srgbClr val="002060"/>
                </a:solidFill>
              </a:rPr>
              <a:t>= </a:t>
            </a:r>
            <a:r>
              <a:rPr lang="fr-FR" b="1" dirty="0" smtClean="0">
                <a:solidFill>
                  <a:srgbClr val="002060"/>
                </a:solidFill>
              </a:rPr>
              <a:t>morale austère </a:t>
            </a:r>
            <a:r>
              <a:rPr lang="fr-FR" dirty="0" smtClean="0">
                <a:solidFill>
                  <a:srgbClr val="002060"/>
                </a:solidFill>
              </a:rPr>
              <a:t>en fait, et </a:t>
            </a:r>
            <a:r>
              <a:rPr lang="fr-FR" b="1" dirty="0" smtClean="0">
                <a:solidFill>
                  <a:srgbClr val="002060"/>
                </a:solidFill>
              </a:rPr>
              <a:t>centrée sur l’individu </a:t>
            </a:r>
            <a:r>
              <a:rPr lang="fr-FR" dirty="0" smtClean="0">
                <a:solidFill>
                  <a:srgbClr val="002060"/>
                </a:solidFill>
              </a:rPr>
              <a:t>(eudémonisme)</a:t>
            </a:r>
          </a:p>
          <a:p>
            <a:pPr lvl="1"/>
            <a:endParaRPr lang="fr-FR" dirty="0" smtClean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0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Bonheur</a:t>
            </a:r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179512" y="692696"/>
            <a:ext cx="8064896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2000" dirty="0"/>
              <a:t>	</a:t>
            </a: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>
                <a:solidFill>
                  <a:srgbClr val="00B0F0"/>
                </a:solidFill>
              </a:rPr>
              <a:t>Nature et hasard</a:t>
            </a:r>
            <a:endParaRPr lang="fr-FR" sz="2000" dirty="0">
              <a:solidFill>
                <a:srgbClr val="00B0F0"/>
              </a:solidFill>
            </a:endParaRPr>
          </a:p>
          <a:p>
            <a:r>
              <a:rPr lang="fr-FR" sz="2000" dirty="0" smtClean="0">
                <a:solidFill>
                  <a:srgbClr val="00B0F0"/>
                </a:solidFill>
              </a:rPr>
              <a:t>« Tous les vivants méritent le respect (…), la nature fait loi. (…) elle nous a créés pour être heureux. »</a:t>
            </a:r>
          </a:p>
          <a:p>
            <a:r>
              <a:rPr lang="fr-FR" sz="2000" dirty="0" smtClean="0">
                <a:solidFill>
                  <a:srgbClr val="00B0F0"/>
                </a:solidFill>
              </a:rPr>
              <a:t>« Pour bien vivre, la nature est la norme d’après laquelle on doit se diriger. (…) aller à l’essentiel (…).»</a:t>
            </a:r>
            <a:endParaRPr lang="fr-FR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	</a:t>
            </a:r>
            <a:endParaRPr lang="fr-F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	</a:t>
            </a:r>
            <a:r>
              <a:rPr lang="fr-FR" dirty="0" smtClean="0">
                <a:solidFill>
                  <a:srgbClr val="0070C0"/>
                </a:solidFill>
              </a:rPr>
              <a:t>		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philosophies.tv/images/dynamics/videos/393_213_conch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98" y="1124744"/>
            <a:ext cx="4274764" cy="231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60232" y="3429000"/>
            <a:ext cx="1707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737B84"/>
                </a:solidFill>
              </a:rPr>
              <a:t>Marcel CONCHE</a:t>
            </a:r>
          </a:p>
        </p:txBody>
      </p:sp>
    </p:spTree>
    <p:extLst>
      <p:ext uri="{BB962C8B-B14F-4D97-AF65-F5344CB8AC3E}">
        <p14:creationId xmlns:p14="http://schemas.microsoft.com/office/powerpoint/2010/main" val="27171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4885</TotalTime>
  <Words>1405</Words>
  <Application>Microsoft Office PowerPoint</Application>
  <PresentationFormat>Affichage à l'écran (4:3)</PresentationFormat>
  <Paragraphs>207</Paragraphs>
  <Slides>27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Tahoma</vt:lpstr>
      <vt:lpstr>Thème Office</vt:lpstr>
      <vt:lpstr>Présentation PowerPoint</vt:lpstr>
      <vt:lpstr>Séance 3</vt:lpstr>
      <vt:lpstr>Présentation PowerPoint</vt:lpstr>
      <vt:lpstr>Morales religieuses et morales philosophiques</vt:lpstr>
      <vt:lpstr>Morales religieuses</vt:lpstr>
      <vt:lpstr>Morales philosophiques</vt:lpstr>
      <vt:lpstr>Morales du bonheur</vt:lpstr>
      <vt:lpstr>Morales du bonheur</vt:lpstr>
      <vt:lpstr>Présentation PowerPoint</vt:lpstr>
      <vt:lpstr>Morales du bonheur</vt:lpstr>
      <vt:lpstr>Morales du bonheur</vt:lpstr>
      <vt:lpstr>Morales du bonheur</vt:lpstr>
      <vt:lpstr>Présentation PowerPoint</vt:lpstr>
      <vt:lpstr>Morales du devoir</vt:lpstr>
      <vt:lpstr>Présentation PowerPoint</vt:lpstr>
      <vt:lpstr>Présentation PowerPoint</vt:lpstr>
      <vt:lpstr>Présentation PowerPoint</vt:lpstr>
      <vt:lpstr>Morales utilitaristes</vt:lpstr>
      <vt:lpstr>Morales utilitaristes</vt:lpstr>
      <vt:lpstr>Morales utilitaristes</vt:lpstr>
      <vt:lpstr>Présentation PowerPoint</vt:lpstr>
      <vt:lpstr>Présentation PowerPoint</vt:lpstr>
      <vt:lpstr>Présentation PowerPoint</vt:lpstr>
      <vt:lpstr>Présentation PowerPoint</vt:lpstr>
      <vt:lpstr>Livret sur le bonheur</vt:lpstr>
      <vt:lpstr>Présentation PowerPoint</vt:lpstr>
      <vt:lpstr>Présentation PowerPoint</vt:lpstr>
    </vt:vector>
  </TitlesOfParts>
  <Company>SUT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Beatrice Jalenques-Vigouroux</dc:creator>
  <cp:lastModifiedBy>Beatrice Jalenques-Vigouroux</cp:lastModifiedBy>
  <cp:revision>521</cp:revision>
  <dcterms:created xsi:type="dcterms:W3CDTF">2005-03-15T10:06:12Z</dcterms:created>
  <dcterms:modified xsi:type="dcterms:W3CDTF">2021-03-08T16:26:31Z</dcterms:modified>
</cp:coreProperties>
</file>