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74" r:id="rId2"/>
    <p:sldId id="292" r:id="rId3"/>
    <p:sldId id="275" r:id="rId4"/>
    <p:sldId id="279" r:id="rId5"/>
    <p:sldId id="280" r:id="rId6"/>
    <p:sldId id="276" r:id="rId7"/>
    <p:sldId id="277" r:id="rId8"/>
    <p:sldId id="278" r:id="rId9"/>
    <p:sldId id="293" r:id="rId10"/>
    <p:sldId id="302" r:id="rId11"/>
    <p:sldId id="303" r:id="rId12"/>
    <p:sldId id="294" r:id="rId13"/>
    <p:sldId id="295" r:id="rId14"/>
    <p:sldId id="304" r:id="rId15"/>
    <p:sldId id="300" r:id="rId16"/>
    <p:sldId id="301" r:id="rId17"/>
    <p:sldId id="282" r:id="rId18"/>
    <p:sldId id="312" r:id="rId19"/>
    <p:sldId id="311" r:id="rId20"/>
    <p:sldId id="298" r:id="rId21"/>
    <p:sldId id="286" r:id="rId22"/>
    <p:sldId id="287" r:id="rId23"/>
    <p:sldId id="288" r:id="rId24"/>
    <p:sldId id="289" r:id="rId25"/>
    <p:sldId id="291" r:id="rId26"/>
    <p:sldId id="299" r:id="rId27"/>
    <p:sldId id="305" r:id="rId28"/>
    <p:sldId id="309" r:id="rId29"/>
    <p:sldId id="310" r:id="rId30"/>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17" autoAdjust="0"/>
    <p:restoredTop sz="94660"/>
  </p:normalViewPr>
  <p:slideViewPr>
    <p:cSldViewPr>
      <p:cViewPr varScale="1">
        <p:scale>
          <a:sx n="80" d="100"/>
          <a:sy n="80" d="100"/>
        </p:scale>
        <p:origin x="1454" y="4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744ACD9-0489-4B29-AEA9-B2F76FEC86E3}" type="datetimeFigureOut">
              <a:rPr lang="fr-FR" smtClean="0"/>
              <a:t>20/04/2020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D07A250-AE6F-402F-A890-2FC91126EC88}" type="slidenum">
              <a:rPr lang="fr-FR" smtClean="0"/>
              <a:t>‹N°›</a:t>
            </a:fld>
            <a:endParaRPr lang="fr-FR"/>
          </a:p>
        </p:txBody>
      </p:sp>
    </p:spTree>
    <p:extLst>
      <p:ext uri="{BB962C8B-B14F-4D97-AF65-F5344CB8AC3E}">
        <p14:creationId xmlns:p14="http://schemas.microsoft.com/office/powerpoint/2010/main" val="6889925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4</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5</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6</a:t>
            </a:fld>
            <a:endParaRPr lang="fr-F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7</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8</a:t>
            </a:fld>
            <a:endParaRPr lang="fr-F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10</a:t>
            </a:fld>
            <a:endParaRPr lang="fr-FR"/>
          </a:p>
        </p:txBody>
      </p:sp>
    </p:spTree>
    <p:extLst>
      <p:ext uri="{BB962C8B-B14F-4D97-AF65-F5344CB8AC3E}">
        <p14:creationId xmlns:p14="http://schemas.microsoft.com/office/powerpoint/2010/main" val="29975953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11</a:t>
            </a:fld>
            <a:endParaRPr lang="fr-FR"/>
          </a:p>
        </p:txBody>
      </p:sp>
    </p:spTree>
    <p:extLst>
      <p:ext uri="{BB962C8B-B14F-4D97-AF65-F5344CB8AC3E}">
        <p14:creationId xmlns:p14="http://schemas.microsoft.com/office/powerpoint/2010/main" val="29975953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B0C1DF00-78EA-4142-ABC4-2C58B8B18B40}" type="slidenum">
              <a:rPr lang="fr-FR" smtClean="0"/>
              <a:pPr>
                <a:defRPr/>
              </a:pPr>
              <a:t>26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Modifiez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F3EEFA09-8A74-4853-B5EA-BC673AE7D3A5}" type="datetimeFigureOut">
              <a:rPr lang="fr-FR" smtClean="0"/>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CAE804-2272-4A22-8C0F-165B919F8F9E}" type="slidenum">
              <a:rPr lang="fr-FR" smtClean="0"/>
              <a:t>‹N°›</a:t>
            </a:fld>
            <a:endParaRPr lang="fr-FR"/>
          </a:p>
        </p:txBody>
      </p:sp>
    </p:spTree>
    <p:extLst>
      <p:ext uri="{BB962C8B-B14F-4D97-AF65-F5344CB8AC3E}">
        <p14:creationId xmlns:p14="http://schemas.microsoft.com/office/powerpoint/2010/main" val="9018072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EEFA09-8A74-4853-B5EA-BC673AE7D3A5}" type="datetimeFigureOut">
              <a:rPr lang="fr-FR" smtClean="0"/>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CAE804-2272-4A22-8C0F-165B919F8F9E}" type="slidenum">
              <a:rPr lang="fr-FR" smtClean="0"/>
              <a:t>‹N°›</a:t>
            </a:fld>
            <a:endParaRPr lang="fr-FR"/>
          </a:p>
        </p:txBody>
      </p:sp>
    </p:spTree>
    <p:extLst>
      <p:ext uri="{BB962C8B-B14F-4D97-AF65-F5344CB8AC3E}">
        <p14:creationId xmlns:p14="http://schemas.microsoft.com/office/powerpoint/2010/main" val="17339262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EEFA09-8A74-4853-B5EA-BC673AE7D3A5}" type="datetimeFigureOut">
              <a:rPr lang="fr-FR" smtClean="0"/>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CAE804-2272-4A22-8C0F-165B919F8F9E}" type="slidenum">
              <a:rPr lang="fr-FR" smtClean="0"/>
              <a:t>‹N°›</a:t>
            </a:fld>
            <a:endParaRPr lang="fr-FR"/>
          </a:p>
        </p:txBody>
      </p:sp>
    </p:spTree>
    <p:extLst>
      <p:ext uri="{BB962C8B-B14F-4D97-AF65-F5344CB8AC3E}">
        <p14:creationId xmlns:p14="http://schemas.microsoft.com/office/powerpoint/2010/main" val="42076442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762000" y="762000"/>
            <a:ext cx="79248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838200" y="2362200"/>
            <a:ext cx="3770313" cy="37242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760913" y="2362200"/>
            <a:ext cx="3770312" cy="3724275"/>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a:xfrm>
            <a:off x="2438400" y="6248400"/>
            <a:ext cx="2130425" cy="474663"/>
          </a:xfrm>
        </p:spPr>
        <p:txBody>
          <a:bodyPr/>
          <a:lstStyle>
            <a:lvl1pPr>
              <a:defRPr/>
            </a:lvl1pPr>
          </a:lstStyle>
          <a:p>
            <a:pPr>
              <a:defRPr/>
            </a:pPr>
            <a:endParaRPr lang="fr-FR"/>
          </a:p>
        </p:txBody>
      </p:sp>
      <p:sp>
        <p:nvSpPr>
          <p:cNvPr id="6" name="Espace réservé du pied de page 5"/>
          <p:cNvSpPr>
            <a:spLocks noGrp="1"/>
          </p:cNvSpPr>
          <p:nvPr>
            <p:ph type="ftr" sz="quarter" idx="11"/>
          </p:nvPr>
        </p:nvSpPr>
        <p:spPr>
          <a:xfrm>
            <a:off x="5791200" y="6248400"/>
            <a:ext cx="2897188" cy="474663"/>
          </a:xfrm>
        </p:spPr>
        <p:txBody>
          <a:bodyPr/>
          <a:lstStyle>
            <a:lvl1pPr>
              <a:defRPr/>
            </a:lvl1pPr>
          </a:lstStyle>
          <a:p>
            <a:pPr>
              <a:defRPr/>
            </a:pPr>
            <a:endParaRPr lang="fr-FR"/>
          </a:p>
        </p:txBody>
      </p:sp>
      <p:sp>
        <p:nvSpPr>
          <p:cNvPr id="7" name="Espace réservé du numéro de diapositive 6"/>
          <p:cNvSpPr>
            <a:spLocks noGrp="1"/>
          </p:cNvSpPr>
          <p:nvPr>
            <p:ph type="sldNum" sz="quarter" idx="12"/>
          </p:nvPr>
        </p:nvSpPr>
        <p:spPr>
          <a:xfrm>
            <a:off x="84138" y="6242050"/>
            <a:ext cx="587375" cy="488950"/>
          </a:xfrm>
        </p:spPr>
        <p:txBody>
          <a:bodyPr/>
          <a:lstStyle>
            <a:lvl1pPr>
              <a:defRPr/>
            </a:lvl1pPr>
          </a:lstStyle>
          <a:p>
            <a:pPr>
              <a:defRPr/>
            </a:pPr>
            <a:fld id="{C32C2735-A1A2-4BC2-999C-10010713B7A5}" type="slidenum">
              <a:rPr lang="fr-FR"/>
              <a:pPr>
                <a:defRPr/>
              </a:pPr>
              <a:t>‹N°›</a:t>
            </a:fld>
            <a:endParaRPr lang="fr-FR"/>
          </a:p>
        </p:txBody>
      </p:sp>
    </p:spTree>
    <p:extLst>
      <p:ext uri="{BB962C8B-B14F-4D97-AF65-F5344CB8AC3E}">
        <p14:creationId xmlns:p14="http://schemas.microsoft.com/office/powerpoint/2010/main" val="9485803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F3EEFA09-8A74-4853-B5EA-BC673AE7D3A5}" type="datetimeFigureOut">
              <a:rPr lang="fr-FR" smtClean="0"/>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CAE804-2272-4A22-8C0F-165B919F8F9E}" type="slidenum">
              <a:rPr lang="fr-FR" smtClean="0"/>
              <a:t>‹N°›</a:t>
            </a:fld>
            <a:endParaRPr lang="fr-FR"/>
          </a:p>
        </p:txBody>
      </p:sp>
    </p:spTree>
    <p:extLst>
      <p:ext uri="{BB962C8B-B14F-4D97-AF65-F5344CB8AC3E}">
        <p14:creationId xmlns:p14="http://schemas.microsoft.com/office/powerpoint/2010/main" val="717862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F3EEFA09-8A74-4853-B5EA-BC673AE7D3A5}" type="datetimeFigureOut">
              <a:rPr lang="fr-FR" smtClean="0"/>
              <a:t>20/04/2020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21CAE804-2272-4A22-8C0F-165B919F8F9E}" type="slidenum">
              <a:rPr lang="fr-FR" smtClean="0"/>
              <a:t>‹N°›</a:t>
            </a:fld>
            <a:endParaRPr lang="fr-FR"/>
          </a:p>
        </p:txBody>
      </p:sp>
    </p:spTree>
    <p:extLst>
      <p:ext uri="{BB962C8B-B14F-4D97-AF65-F5344CB8AC3E}">
        <p14:creationId xmlns:p14="http://schemas.microsoft.com/office/powerpoint/2010/main" val="1797151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F3EEFA09-8A74-4853-B5EA-BC673AE7D3A5}" type="datetimeFigureOut">
              <a:rPr lang="fr-FR" smtClean="0"/>
              <a:t>20/04/2020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CAE804-2272-4A22-8C0F-165B919F8F9E}" type="slidenum">
              <a:rPr lang="fr-FR" smtClean="0"/>
              <a:t>‹N°›</a:t>
            </a:fld>
            <a:endParaRPr lang="fr-FR"/>
          </a:p>
        </p:txBody>
      </p:sp>
    </p:spTree>
    <p:extLst>
      <p:ext uri="{BB962C8B-B14F-4D97-AF65-F5344CB8AC3E}">
        <p14:creationId xmlns:p14="http://schemas.microsoft.com/office/powerpoint/2010/main" val="24205234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F3EEFA09-8A74-4853-B5EA-BC673AE7D3A5}" type="datetimeFigureOut">
              <a:rPr lang="fr-FR" smtClean="0"/>
              <a:t>20/04/2020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21CAE804-2272-4A22-8C0F-165B919F8F9E}" type="slidenum">
              <a:rPr lang="fr-FR" smtClean="0"/>
              <a:t>‹N°›</a:t>
            </a:fld>
            <a:endParaRPr lang="fr-FR"/>
          </a:p>
        </p:txBody>
      </p:sp>
    </p:spTree>
    <p:extLst>
      <p:ext uri="{BB962C8B-B14F-4D97-AF65-F5344CB8AC3E}">
        <p14:creationId xmlns:p14="http://schemas.microsoft.com/office/powerpoint/2010/main" val="3143478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F3EEFA09-8A74-4853-B5EA-BC673AE7D3A5}" type="datetimeFigureOut">
              <a:rPr lang="fr-FR" smtClean="0"/>
              <a:t>20/04/2020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21CAE804-2272-4A22-8C0F-165B919F8F9E}" type="slidenum">
              <a:rPr lang="fr-FR" smtClean="0"/>
              <a:t>‹N°›</a:t>
            </a:fld>
            <a:endParaRPr lang="fr-FR"/>
          </a:p>
        </p:txBody>
      </p:sp>
    </p:spTree>
    <p:extLst>
      <p:ext uri="{BB962C8B-B14F-4D97-AF65-F5344CB8AC3E}">
        <p14:creationId xmlns:p14="http://schemas.microsoft.com/office/powerpoint/2010/main" val="1184201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F3EEFA09-8A74-4853-B5EA-BC673AE7D3A5}" type="datetimeFigureOut">
              <a:rPr lang="fr-FR" smtClean="0"/>
              <a:t>20/04/2020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21CAE804-2272-4A22-8C0F-165B919F8F9E}" type="slidenum">
              <a:rPr lang="fr-FR" smtClean="0"/>
              <a:t>‹N°›</a:t>
            </a:fld>
            <a:endParaRPr lang="fr-FR"/>
          </a:p>
        </p:txBody>
      </p:sp>
    </p:spTree>
    <p:extLst>
      <p:ext uri="{BB962C8B-B14F-4D97-AF65-F5344CB8AC3E}">
        <p14:creationId xmlns:p14="http://schemas.microsoft.com/office/powerpoint/2010/main" val="18198682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3EEFA09-8A74-4853-B5EA-BC673AE7D3A5}" type="datetimeFigureOut">
              <a:rPr lang="fr-FR" smtClean="0"/>
              <a:t>20/04/2020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CAE804-2272-4A22-8C0F-165B919F8F9E}" type="slidenum">
              <a:rPr lang="fr-FR" smtClean="0"/>
              <a:t>‹N°›</a:t>
            </a:fld>
            <a:endParaRPr lang="fr-FR"/>
          </a:p>
        </p:txBody>
      </p:sp>
    </p:spTree>
    <p:extLst>
      <p:ext uri="{BB962C8B-B14F-4D97-AF65-F5344CB8AC3E}">
        <p14:creationId xmlns:p14="http://schemas.microsoft.com/office/powerpoint/2010/main" val="1183755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F3EEFA09-8A74-4853-B5EA-BC673AE7D3A5}" type="datetimeFigureOut">
              <a:rPr lang="fr-FR" smtClean="0"/>
              <a:t>20/04/2020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21CAE804-2272-4A22-8C0F-165B919F8F9E}" type="slidenum">
              <a:rPr lang="fr-FR" smtClean="0"/>
              <a:t>‹N°›</a:t>
            </a:fld>
            <a:endParaRPr lang="fr-FR"/>
          </a:p>
        </p:txBody>
      </p:sp>
    </p:spTree>
    <p:extLst>
      <p:ext uri="{BB962C8B-B14F-4D97-AF65-F5344CB8AC3E}">
        <p14:creationId xmlns:p14="http://schemas.microsoft.com/office/powerpoint/2010/main" val="2604562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EEFA09-8A74-4853-B5EA-BC673AE7D3A5}" type="datetimeFigureOut">
              <a:rPr lang="fr-FR" smtClean="0"/>
              <a:t>20/04/2020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CAE804-2272-4A22-8C0F-165B919F8F9E}" type="slidenum">
              <a:rPr lang="fr-FR" smtClean="0"/>
              <a:t>‹N°›</a:t>
            </a:fld>
            <a:endParaRPr lang="fr-FR"/>
          </a:p>
        </p:txBody>
      </p:sp>
    </p:spTree>
    <p:extLst>
      <p:ext uri="{BB962C8B-B14F-4D97-AF65-F5344CB8AC3E}">
        <p14:creationId xmlns:p14="http://schemas.microsoft.com/office/powerpoint/2010/main" val="9238004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324528" cy="9324528"/>
          </a:xfrm>
          <a:prstGeom prst="rect">
            <a:avLst/>
          </a:prstGeom>
        </p:spPr>
      </p:pic>
      <p:sp>
        <p:nvSpPr>
          <p:cNvPr id="2051" name="Text Box 11"/>
          <p:cNvSpPr txBox="1">
            <a:spLocks noChangeArrowheads="1"/>
          </p:cNvSpPr>
          <p:nvPr/>
        </p:nvSpPr>
        <p:spPr bwMode="auto">
          <a:xfrm>
            <a:off x="107504" y="481"/>
            <a:ext cx="9144032" cy="6971139"/>
          </a:xfrm>
          <a:prstGeom prst="rect">
            <a:avLst/>
          </a:prstGeom>
          <a:noFill/>
          <a:ln w="9525">
            <a:noFill/>
            <a:miter lim="800000"/>
            <a:headEnd/>
            <a:tailEnd/>
          </a:ln>
        </p:spPr>
        <p:txBody>
          <a:bodyPr wrap="square">
            <a:spAutoFit/>
          </a:bodyPr>
          <a:lstStyle/>
          <a:p>
            <a:pPr algn="ctr" eaLnBrk="0" hangingPunct="0">
              <a:spcBef>
                <a:spcPct val="50000"/>
              </a:spcBef>
            </a:pPr>
            <a:r>
              <a:rPr lang="fr-FR" sz="5400" b="1" dirty="0" smtClean="0">
                <a:solidFill>
                  <a:schemeClr val="bg1"/>
                </a:solidFill>
                <a:latin typeface="+mj-lt"/>
                <a:cs typeface="Arial" pitchFamily="34" charset="0"/>
              </a:rPr>
              <a:t>Ethique </a:t>
            </a:r>
            <a:r>
              <a:rPr lang="fr-FR" sz="5400" b="1" dirty="0" smtClean="0">
                <a:solidFill>
                  <a:schemeClr val="bg1"/>
                </a:solidFill>
                <a:latin typeface="Calibri" pitchFamily="34" charset="0"/>
              </a:rPr>
              <a:t>et implication citoyenne de l’ingénieur</a:t>
            </a:r>
            <a:endParaRPr lang="fr-FR" sz="5400" b="1" dirty="0">
              <a:solidFill>
                <a:schemeClr val="bg1"/>
              </a:solidFill>
              <a:latin typeface="Calibri" pitchFamily="34" charset="0"/>
              <a:cs typeface="Arial" pitchFamily="34" charset="0"/>
            </a:endParaRPr>
          </a:p>
          <a:p>
            <a:pPr algn="ctr" eaLnBrk="0" hangingPunct="0">
              <a:spcBef>
                <a:spcPct val="50000"/>
              </a:spcBef>
            </a:pPr>
            <a:endParaRPr lang="fr-FR" sz="4000" b="1" dirty="0" smtClean="0">
              <a:solidFill>
                <a:schemeClr val="bg1"/>
              </a:solidFill>
            </a:endParaRPr>
          </a:p>
          <a:p>
            <a:pPr algn="ctr" eaLnBrk="0" hangingPunct="0">
              <a:spcBef>
                <a:spcPct val="50000"/>
              </a:spcBef>
            </a:pPr>
            <a:endParaRPr lang="fr-FR" sz="4000" b="1" dirty="0">
              <a:solidFill>
                <a:schemeClr val="bg1"/>
              </a:solidFill>
            </a:endParaRPr>
          </a:p>
          <a:p>
            <a:pPr algn="ctr" eaLnBrk="0" hangingPunct="0">
              <a:spcBef>
                <a:spcPct val="50000"/>
              </a:spcBef>
            </a:pPr>
            <a:endParaRPr lang="fr-FR" sz="4000" b="1" dirty="0" smtClean="0">
              <a:solidFill>
                <a:schemeClr val="bg1"/>
              </a:solidFill>
            </a:endParaRPr>
          </a:p>
          <a:p>
            <a:pPr algn="ctr" eaLnBrk="0" hangingPunct="0">
              <a:spcBef>
                <a:spcPct val="50000"/>
              </a:spcBef>
            </a:pPr>
            <a:endParaRPr lang="fr-FR" sz="4800" b="1" dirty="0">
              <a:solidFill>
                <a:schemeClr val="bg1"/>
              </a:solidFill>
            </a:endParaRPr>
          </a:p>
          <a:p>
            <a:pPr algn="ctr" eaLnBrk="0" hangingPunct="0">
              <a:spcBef>
                <a:spcPct val="50000"/>
              </a:spcBef>
            </a:pPr>
            <a:r>
              <a:rPr lang="fr-FR" sz="4000" b="1" dirty="0" smtClean="0">
                <a:solidFill>
                  <a:schemeClr val="bg1"/>
                </a:solidFill>
              </a:rPr>
              <a:t>ETHIQUE NUMERIQUE</a:t>
            </a:r>
          </a:p>
          <a:p>
            <a:pPr algn="ctr" eaLnBrk="0" hangingPunct="0">
              <a:spcBef>
                <a:spcPct val="50000"/>
              </a:spcBef>
            </a:pPr>
            <a:r>
              <a:rPr lang="fr-FR" b="1" dirty="0">
                <a:solidFill>
                  <a:schemeClr val="bg1"/>
                </a:solidFill>
                <a:latin typeface="+mj-lt"/>
              </a:rPr>
              <a:t>B</a:t>
            </a:r>
            <a:r>
              <a:rPr lang="fr-FR" b="1" dirty="0" smtClean="0">
                <a:solidFill>
                  <a:schemeClr val="bg1"/>
                </a:solidFill>
                <a:latin typeface="+mj-lt"/>
              </a:rPr>
              <a:t>éatrice JALENQUES-VIGOUROUX : beatrice.jalenques-vigouroux@insa-toulouse.fr</a:t>
            </a:r>
          </a:p>
        </p:txBody>
      </p:sp>
      <p:sp>
        <p:nvSpPr>
          <p:cNvPr id="4" name="Espace réservé du numéro de diapositive 3"/>
          <p:cNvSpPr>
            <a:spLocks noGrp="1"/>
          </p:cNvSpPr>
          <p:nvPr>
            <p:ph type="sldNum" sz="quarter" idx="12"/>
          </p:nvPr>
        </p:nvSpPr>
        <p:spPr/>
        <p:txBody>
          <a:bodyPr/>
          <a:lstStyle/>
          <a:p>
            <a:fld id="{E238A8E4-B300-43D1-B6FE-C2EA6428C03F}" type="slidenum">
              <a:rPr lang="fr-FR" smtClean="0"/>
              <a:pPr/>
              <a:t>1</a:t>
            </a:fld>
            <a:endParaRPr lang="fr-FR" dirty="0"/>
          </a:p>
        </p:txBody>
      </p:sp>
    </p:spTree>
    <p:extLst>
      <p:ext uri="{BB962C8B-B14F-4D97-AF65-F5344CB8AC3E}">
        <p14:creationId xmlns:p14="http://schemas.microsoft.com/office/powerpoint/2010/main" val="21964109"/>
      </p:ext>
    </p:extLst>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051"/>
                                        </p:tgtEl>
                                        <p:attrNameLst>
                                          <p:attrName>style.visibility</p:attrName>
                                        </p:attrNameLst>
                                      </p:cBhvr>
                                      <p:to>
                                        <p:strVal val="visible"/>
                                      </p:to>
                                    </p:set>
                                    <p:anim calcmode="lin" valueType="num">
                                      <p:cBhvr additive="base">
                                        <p:cTn id="7" dur="500" fill="hold"/>
                                        <p:tgtEl>
                                          <p:spTgt spid="2051"/>
                                        </p:tgtEl>
                                        <p:attrNameLst>
                                          <p:attrName>ppt_x</p:attrName>
                                        </p:attrNameLst>
                                      </p:cBhvr>
                                      <p:tavLst>
                                        <p:tav tm="0">
                                          <p:val>
                                            <p:strVal val="#ppt_x"/>
                                          </p:val>
                                        </p:tav>
                                        <p:tav tm="100000">
                                          <p:val>
                                            <p:strVal val="#ppt_x"/>
                                          </p:val>
                                        </p:tav>
                                      </p:tavLst>
                                    </p:anim>
                                    <p:anim calcmode="lin" valueType="num">
                                      <p:cBhvr additive="base">
                                        <p:cTn id="8" dur="500" fill="hold"/>
                                        <p:tgtEl>
                                          <p:spTgt spid="20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10</a:t>
            </a:fld>
            <a:endParaRPr lang="fr-FR" dirty="0"/>
          </a:p>
        </p:txBody>
      </p:sp>
      <p:sp>
        <p:nvSpPr>
          <p:cNvPr id="8" name="Rectangle à coins arrondis 7"/>
          <p:cNvSpPr/>
          <p:nvPr/>
        </p:nvSpPr>
        <p:spPr>
          <a:xfrm>
            <a:off x="323528" y="1628800"/>
            <a:ext cx="8215370" cy="460851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1" fontAlgn="auto" hangingPunct="1">
              <a:spcBef>
                <a:spcPts val="580"/>
              </a:spcBef>
              <a:spcAft>
                <a:spcPts val="0"/>
              </a:spcAft>
              <a:defRPr/>
            </a:pPr>
            <a:r>
              <a:rPr lang="fr-FR" sz="2400" b="1" u="sng" dirty="0" smtClean="0">
                <a:solidFill>
                  <a:schemeClr val="bg1"/>
                </a:solidFill>
              </a:rPr>
              <a:t>Définition</a:t>
            </a:r>
          </a:p>
          <a:p>
            <a:pPr algn="ctr" eaLnBrk="1" fontAlgn="auto" hangingPunct="1">
              <a:spcBef>
                <a:spcPts val="580"/>
              </a:spcBef>
              <a:spcAft>
                <a:spcPts val="0"/>
              </a:spcAft>
              <a:defRPr/>
            </a:pPr>
            <a:endParaRPr lang="fr-FR" sz="2400" b="1" u="sng" dirty="0" smtClean="0">
              <a:solidFill>
                <a:schemeClr val="bg1"/>
              </a:solidFill>
            </a:endParaRPr>
          </a:p>
          <a:p>
            <a:pPr algn="just"/>
            <a:r>
              <a:rPr lang="fr-FR" sz="2400" b="1" dirty="0" smtClean="0">
                <a:solidFill>
                  <a:schemeClr val="bg1"/>
                </a:solidFill>
              </a:rPr>
              <a:t>« </a:t>
            </a:r>
            <a:r>
              <a:rPr lang="fr-FR" sz="2400" b="1" dirty="0" smtClean="0"/>
              <a:t> Prise en compte d’une dimension environnementale pour le cycle de vie (du choix au recyclage en passant par la gestion au quotidien) des matériels, logiciels et services liés aux systèmes d’information »</a:t>
            </a:r>
          </a:p>
          <a:p>
            <a:endParaRPr lang="fr-FR" sz="2400" b="1" dirty="0" smtClean="0"/>
          </a:p>
          <a:p>
            <a:pPr algn="r"/>
            <a:r>
              <a:rPr lang="fr-FR" b="1" dirty="0" smtClean="0">
                <a:solidFill>
                  <a:schemeClr val="bg1"/>
                </a:solidFill>
              </a:rPr>
              <a:t> </a:t>
            </a:r>
            <a:r>
              <a:rPr lang="fr-FR" dirty="0" smtClean="0">
                <a:solidFill>
                  <a:schemeClr val="bg1"/>
                </a:solidFill>
              </a:rPr>
              <a:t>In </a:t>
            </a:r>
            <a:r>
              <a:rPr lang="fr-FR" i="1" dirty="0" smtClean="0">
                <a:solidFill>
                  <a:schemeClr val="bg1"/>
                </a:solidFill>
              </a:rPr>
              <a:t>GREEN IT. Les meilleures pratiques pour une informatique verte</a:t>
            </a:r>
            <a:r>
              <a:rPr lang="fr-FR" b="1" i="1" dirty="0" smtClean="0">
                <a:solidFill>
                  <a:schemeClr val="bg1"/>
                </a:solidFill>
              </a:rPr>
              <a:t> </a:t>
            </a:r>
            <a:endParaRPr lang="fr-FR" b="1" dirty="0" smtClean="0">
              <a:solidFill>
                <a:schemeClr val="bg1"/>
              </a:solidFill>
            </a:endParaRPr>
          </a:p>
          <a:p>
            <a:pPr algn="just" eaLnBrk="1" fontAlgn="auto" hangingPunct="1">
              <a:spcBef>
                <a:spcPts val="580"/>
              </a:spcBef>
              <a:spcAft>
                <a:spcPts val="0"/>
              </a:spcAft>
              <a:buFont typeface="Arial" pitchFamily="34" charset="0"/>
              <a:buChar char="•"/>
              <a:defRPr/>
            </a:pPr>
            <a:endParaRPr lang="fr-FR" sz="2400" b="1" dirty="0" smtClean="0">
              <a:solidFill>
                <a:schemeClr val="bg1"/>
              </a:solidFill>
            </a:endParaRPr>
          </a:p>
        </p:txBody>
      </p:sp>
      <p:sp>
        <p:nvSpPr>
          <p:cNvPr id="9" name="Flèche droite 8"/>
          <p:cNvSpPr/>
          <p:nvPr/>
        </p:nvSpPr>
        <p:spPr>
          <a:xfrm>
            <a:off x="899592" y="5346213"/>
            <a:ext cx="1656184" cy="675075"/>
          </a:xfrm>
          <a:prstGeom prst="rightArrow">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Rectangle 9">
            <a:hlinkClick r:id="" action="ppaction://noaction"/>
          </p:cNvPr>
          <p:cNvSpPr/>
          <p:nvPr/>
        </p:nvSpPr>
        <p:spPr>
          <a:xfrm>
            <a:off x="2699792" y="5215698"/>
            <a:ext cx="5184576" cy="87759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dirty="0" smtClean="0">
                <a:solidFill>
                  <a:srgbClr val="002060"/>
                </a:solidFill>
              </a:rPr>
              <a:t>Association la Mêlée à Toulouse, association fédératrice des acteurs de l’économie numérique en Midi Pyrénées:  « </a:t>
            </a:r>
            <a:r>
              <a:rPr lang="fr-FR" b="1" dirty="0" smtClean="0">
                <a:solidFill>
                  <a:srgbClr val="002060"/>
                </a:solidFill>
              </a:rPr>
              <a:t>Commission Green Mêlée </a:t>
            </a:r>
            <a:r>
              <a:rPr lang="fr-FR" dirty="0" smtClean="0">
                <a:solidFill>
                  <a:srgbClr val="002060"/>
                </a:solidFill>
              </a:rPr>
              <a:t>» </a:t>
            </a:r>
            <a:endParaRPr lang="fr-FR" dirty="0">
              <a:solidFill>
                <a:srgbClr val="002060"/>
              </a:solidFill>
            </a:endParaRPr>
          </a:p>
        </p:txBody>
      </p:sp>
      <p:sp>
        <p:nvSpPr>
          <p:cNvPr id="12" name="AutoShape 2"/>
          <p:cNvSpPr>
            <a:spLocks noGrp="1" noChangeArrowheads="1"/>
          </p:cNvSpPr>
          <p:nvPr>
            <p:ph type="title"/>
          </p:nvPr>
        </p:nvSpPr>
        <p:spPr>
          <a:xfrm>
            <a:off x="457200" y="274638"/>
            <a:ext cx="8229600" cy="1143000"/>
          </a:xfrm>
        </p:spPr>
        <p:txBody>
          <a:bodyPr>
            <a:normAutofit/>
          </a:bodyPr>
          <a:lstStyle/>
          <a:p>
            <a:r>
              <a:rPr lang="fr-FR" sz="3600" dirty="0" smtClean="0">
                <a:solidFill>
                  <a:schemeClr val="accent1"/>
                </a:solidFill>
              </a:rPr>
              <a:t>GREEN IT</a:t>
            </a:r>
          </a:p>
        </p:txBody>
      </p:sp>
    </p:spTree>
    <p:extLst>
      <p:ext uri="{BB962C8B-B14F-4D97-AF65-F5344CB8AC3E}">
        <p14:creationId xmlns:p14="http://schemas.microsoft.com/office/powerpoint/2010/main" val="15812136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blinds(horizontal)">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blinds(horizontal)">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linds(horizont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2" grpId="0"/>
      <p:bldP spid="12"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11</a:t>
            </a:fld>
            <a:endParaRPr lang="fr-FR" dirty="0"/>
          </a:p>
        </p:txBody>
      </p:sp>
      <p:sp>
        <p:nvSpPr>
          <p:cNvPr id="10" name="Rectangle 9"/>
          <p:cNvSpPr/>
          <p:nvPr/>
        </p:nvSpPr>
        <p:spPr>
          <a:xfrm>
            <a:off x="323528" y="1344464"/>
            <a:ext cx="8568952" cy="4964856"/>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smtClean="0">
                <a:solidFill>
                  <a:srgbClr val="002060"/>
                </a:solidFill>
              </a:rPr>
              <a:t>« Commission Green Mêlée »</a:t>
            </a:r>
          </a:p>
          <a:p>
            <a:r>
              <a:rPr lang="fr-FR" sz="2400" dirty="0" smtClean="0">
                <a:solidFill>
                  <a:srgbClr val="002060"/>
                </a:solidFill>
              </a:rPr>
              <a:t>« les </a:t>
            </a:r>
            <a:r>
              <a:rPr lang="fr-FR" sz="2400" dirty="0">
                <a:solidFill>
                  <a:srgbClr val="002060"/>
                </a:solidFill>
              </a:rPr>
              <a:t>thèmes fédérateurs sur le développement durable vont être abordés  comme :</a:t>
            </a:r>
          </a:p>
          <a:p>
            <a:r>
              <a:rPr lang="fr-FR" sz="2400" dirty="0">
                <a:solidFill>
                  <a:srgbClr val="002060"/>
                </a:solidFill>
              </a:rPr>
              <a:t>-       Transition Energétique</a:t>
            </a:r>
          </a:p>
          <a:p>
            <a:r>
              <a:rPr lang="fr-FR" sz="2400" dirty="0">
                <a:solidFill>
                  <a:srgbClr val="002060"/>
                </a:solidFill>
              </a:rPr>
              <a:t>-       Réseaux du futur : énergie, eau, transport  ….</a:t>
            </a:r>
          </a:p>
          <a:p>
            <a:r>
              <a:rPr lang="fr-FR" sz="2400" dirty="0">
                <a:solidFill>
                  <a:srgbClr val="002060"/>
                </a:solidFill>
              </a:rPr>
              <a:t>-       Smart City, Smart </a:t>
            </a:r>
            <a:r>
              <a:rPr lang="fr-FR" sz="2400" dirty="0" err="1">
                <a:solidFill>
                  <a:srgbClr val="002060"/>
                </a:solidFill>
              </a:rPr>
              <a:t>Grid</a:t>
            </a:r>
            <a:r>
              <a:rPr lang="fr-FR" sz="2400" dirty="0">
                <a:solidFill>
                  <a:srgbClr val="002060"/>
                </a:solidFill>
              </a:rPr>
              <a:t> : gestion locale de la consommation</a:t>
            </a:r>
          </a:p>
          <a:p>
            <a:r>
              <a:rPr lang="fr-FR" sz="2400" dirty="0">
                <a:solidFill>
                  <a:srgbClr val="002060"/>
                </a:solidFill>
              </a:rPr>
              <a:t>-       </a:t>
            </a:r>
            <a:r>
              <a:rPr lang="fr-FR" sz="2400" dirty="0" smtClean="0">
                <a:solidFill>
                  <a:srgbClr val="002060"/>
                </a:solidFill>
              </a:rPr>
              <a:t>l’acceptabilité </a:t>
            </a:r>
            <a:r>
              <a:rPr lang="fr-FR" sz="2400" dirty="0">
                <a:solidFill>
                  <a:srgbClr val="002060"/>
                </a:solidFill>
              </a:rPr>
              <a:t>de ces évolutions, à tous les niveaux, de l’habitant au politique en passant par l’entreprise </a:t>
            </a:r>
            <a:r>
              <a:rPr lang="fr-FR" sz="2400" dirty="0" smtClean="0">
                <a:solidFill>
                  <a:srgbClr val="002060"/>
                </a:solidFill>
              </a:rPr>
              <a:t>privée.</a:t>
            </a:r>
            <a:endParaRPr lang="fr-FR" sz="2400" dirty="0">
              <a:solidFill>
                <a:srgbClr val="002060"/>
              </a:solidFill>
            </a:endParaRPr>
          </a:p>
          <a:p>
            <a:r>
              <a:rPr lang="fr-FR" sz="2400" dirty="0">
                <a:solidFill>
                  <a:srgbClr val="002060"/>
                </a:solidFill>
              </a:rPr>
              <a:t>Le développement durable étant très vaste et impactant tous les aspects de notre vie quotidienne, venez nombreux aux réunions de la Green Mêlée</a:t>
            </a:r>
            <a:r>
              <a:rPr lang="fr-FR" sz="2400" dirty="0" smtClean="0">
                <a:solidFill>
                  <a:srgbClr val="002060"/>
                </a:solidFill>
              </a:rPr>
              <a:t>. »</a:t>
            </a:r>
          </a:p>
        </p:txBody>
      </p:sp>
      <p:sp>
        <p:nvSpPr>
          <p:cNvPr id="6" name="AutoShape 2"/>
          <p:cNvSpPr>
            <a:spLocks noGrp="1" noChangeArrowheads="1"/>
          </p:cNvSpPr>
          <p:nvPr>
            <p:ph type="title"/>
          </p:nvPr>
        </p:nvSpPr>
        <p:spPr>
          <a:xfrm>
            <a:off x="457200" y="274638"/>
            <a:ext cx="8229600" cy="1143000"/>
          </a:xfrm>
        </p:spPr>
        <p:txBody>
          <a:bodyPr>
            <a:normAutofit/>
          </a:bodyPr>
          <a:lstStyle/>
          <a:p>
            <a:r>
              <a:rPr lang="fr-FR" sz="3600" dirty="0" smtClean="0">
                <a:solidFill>
                  <a:schemeClr val="accent1"/>
                </a:solidFill>
              </a:rPr>
              <a:t>GREEN IT</a:t>
            </a:r>
          </a:p>
        </p:txBody>
      </p:sp>
    </p:spTree>
    <p:extLst>
      <p:ext uri="{BB962C8B-B14F-4D97-AF65-F5344CB8AC3E}">
        <p14:creationId xmlns:p14="http://schemas.microsoft.com/office/powerpoint/2010/main" val="1311648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linds(horizont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linds(horizont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6" grpId="0"/>
      <p:bldP spid="6" grpId="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12</a:t>
            </a:fld>
            <a:endParaRPr lang="fr-FR" dirty="0"/>
          </a:p>
        </p:txBody>
      </p:sp>
      <p:sp>
        <p:nvSpPr>
          <p:cNvPr id="8" name="Rectangle à coins arrondis 7"/>
          <p:cNvSpPr/>
          <p:nvPr/>
        </p:nvSpPr>
        <p:spPr>
          <a:xfrm>
            <a:off x="323528" y="1268760"/>
            <a:ext cx="8215370" cy="5400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fontAlgn="auto">
              <a:spcBef>
                <a:spcPts val="580"/>
              </a:spcBef>
              <a:spcAft>
                <a:spcPts val="0"/>
              </a:spcAft>
              <a:buFont typeface="Arial" pitchFamily="34" charset="0"/>
              <a:buChar char="•"/>
              <a:defRPr/>
            </a:pPr>
            <a:r>
              <a:rPr lang="fr-FR" sz="2400" b="1" dirty="0" smtClean="0">
                <a:solidFill>
                  <a:schemeClr val="bg1"/>
                </a:solidFill>
              </a:rPr>
              <a:t>1993: </a:t>
            </a:r>
            <a:r>
              <a:rPr lang="fr-FR" sz="2400" dirty="0" smtClean="0">
                <a:solidFill>
                  <a:schemeClr val="bg1"/>
                </a:solidFill>
              </a:rPr>
              <a:t>obligation </a:t>
            </a:r>
            <a:r>
              <a:rPr lang="fr-FR" sz="2400" dirty="0">
                <a:solidFill>
                  <a:schemeClr val="bg1"/>
                </a:solidFill>
              </a:rPr>
              <a:t>pour </a:t>
            </a:r>
            <a:r>
              <a:rPr lang="fr-FR" sz="2400" dirty="0" smtClean="0">
                <a:solidFill>
                  <a:schemeClr val="bg1"/>
                </a:solidFill>
              </a:rPr>
              <a:t>toutes les </a:t>
            </a:r>
            <a:r>
              <a:rPr lang="fr-FR" sz="2400" dirty="0">
                <a:solidFill>
                  <a:schemeClr val="bg1"/>
                </a:solidFill>
              </a:rPr>
              <a:t>institutions américaines d’acheter </a:t>
            </a:r>
            <a:r>
              <a:rPr lang="fr-FR" sz="2400" dirty="0" smtClean="0">
                <a:solidFill>
                  <a:schemeClr val="bg1"/>
                </a:solidFill>
              </a:rPr>
              <a:t>des écrans portant le label </a:t>
            </a:r>
            <a:r>
              <a:rPr lang="fr-FR" sz="2400" dirty="0">
                <a:solidFill>
                  <a:schemeClr val="bg1"/>
                </a:solidFill>
              </a:rPr>
              <a:t>« </a:t>
            </a:r>
            <a:r>
              <a:rPr lang="fr-FR" sz="2400" dirty="0" err="1">
                <a:solidFill>
                  <a:schemeClr val="bg1"/>
                </a:solidFill>
              </a:rPr>
              <a:t>Energy</a:t>
            </a:r>
            <a:r>
              <a:rPr lang="fr-FR" sz="2400" dirty="0">
                <a:solidFill>
                  <a:schemeClr val="bg1"/>
                </a:solidFill>
              </a:rPr>
              <a:t> </a:t>
            </a:r>
            <a:r>
              <a:rPr lang="fr-FR" sz="2400" dirty="0" smtClean="0">
                <a:solidFill>
                  <a:schemeClr val="bg1"/>
                </a:solidFill>
              </a:rPr>
              <a:t>star »</a:t>
            </a:r>
          </a:p>
          <a:p>
            <a:r>
              <a:rPr lang="fr-FR" sz="2400" b="1" dirty="0" smtClean="0">
                <a:solidFill>
                  <a:schemeClr val="bg1"/>
                </a:solidFill>
              </a:rPr>
              <a:t>1996: </a:t>
            </a:r>
            <a:r>
              <a:rPr lang="fr-FR" sz="2400" dirty="0" smtClean="0"/>
              <a:t>le </a:t>
            </a:r>
            <a:r>
              <a:rPr lang="fr-FR" sz="2400" dirty="0"/>
              <a:t>Parlement européen </a:t>
            </a:r>
            <a:r>
              <a:rPr lang="fr-FR" sz="2400" dirty="0" smtClean="0"/>
              <a:t>travaille à la </a:t>
            </a:r>
            <a:r>
              <a:rPr lang="fr-FR" sz="2400" dirty="0"/>
              <a:t>mise en place </a:t>
            </a:r>
            <a:r>
              <a:rPr lang="fr-FR" sz="2400" dirty="0" smtClean="0"/>
              <a:t>d’une législation </a:t>
            </a:r>
            <a:r>
              <a:rPr lang="fr-FR" sz="2400" dirty="0"/>
              <a:t>dans le domaine du recyclage des équipements </a:t>
            </a:r>
            <a:r>
              <a:rPr lang="fr-FR" sz="2400" dirty="0" smtClean="0"/>
              <a:t>informatiques: gestion des DEEE = Déchets d’Equipements </a:t>
            </a:r>
            <a:r>
              <a:rPr lang="fr-FR" sz="2400" dirty="0"/>
              <a:t>E</a:t>
            </a:r>
            <a:r>
              <a:rPr lang="fr-FR" sz="2400" dirty="0" smtClean="0"/>
              <a:t>lectriques et Electroniques </a:t>
            </a:r>
            <a:r>
              <a:rPr lang="fr-FR" sz="2400" dirty="0"/>
              <a:t>(WEEE en anglais - </a:t>
            </a:r>
            <a:r>
              <a:rPr lang="fr-FR" sz="2400" i="1" dirty="0" err="1"/>
              <a:t>Waste</a:t>
            </a:r>
            <a:r>
              <a:rPr lang="fr-FR" sz="2400" i="1" dirty="0"/>
              <a:t> </a:t>
            </a:r>
            <a:r>
              <a:rPr lang="fr-FR" sz="2400" i="1" dirty="0" err="1"/>
              <a:t>Electronic</a:t>
            </a:r>
            <a:r>
              <a:rPr lang="fr-FR" sz="2400" i="1" dirty="0"/>
              <a:t> and </a:t>
            </a:r>
            <a:r>
              <a:rPr lang="fr-FR" sz="2400" i="1" dirty="0" err="1"/>
              <a:t>Electrical</a:t>
            </a:r>
            <a:r>
              <a:rPr lang="fr-FR" sz="2400" i="1" dirty="0"/>
              <a:t> Equipment</a:t>
            </a:r>
            <a:r>
              <a:rPr lang="fr-FR" sz="2400" dirty="0" smtClean="0"/>
              <a:t>)</a:t>
            </a:r>
          </a:p>
          <a:p>
            <a:pPr algn="just" fontAlgn="auto">
              <a:spcBef>
                <a:spcPts val="580"/>
              </a:spcBef>
              <a:spcAft>
                <a:spcPts val="0"/>
              </a:spcAft>
              <a:buFont typeface="Arial" pitchFamily="34" charset="0"/>
              <a:buChar char="•"/>
              <a:defRPr/>
            </a:pPr>
            <a:r>
              <a:rPr lang="fr-FR" sz="2400" b="1" dirty="0" smtClean="0">
                <a:solidFill>
                  <a:schemeClr val="bg1"/>
                </a:solidFill>
              </a:rPr>
              <a:t>1999: </a:t>
            </a:r>
            <a:r>
              <a:rPr lang="fr-FR" sz="2400" dirty="0" smtClean="0">
                <a:solidFill>
                  <a:schemeClr val="bg1"/>
                </a:solidFill>
              </a:rPr>
              <a:t>article de </a:t>
            </a:r>
            <a:r>
              <a:rPr lang="fr-FR" sz="2400" dirty="0"/>
              <a:t>Peter </a:t>
            </a:r>
            <a:r>
              <a:rPr lang="fr-FR" sz="2400" dirty="0" smtClean="0"/>
              <a:t>Huber sur « l’Apocalypse numérique » </a:t>
            </a:r>
            <a:r>
              <a:rPr lang="fr-FR" sz="2400" dirty="0"/>
              <a:t>dans la revue </a:t>
            </a:r>
            <a:r>
              <a:rPr lang="fr-FR" sz="2400" i="1" dirty="0"/>
              <a:t>Forbes </a:t>
            </a:r>
            <a:r>
              <a:rPr lang="fr-FR" sz="2400" b="1" dirty="0">
                <a:solidFill>
                  <a:schemeClr val="bg1"/>
                </a:solidFill>
              </a:rPr>
              <a:t> </a:t>
            </a:r>
          </a:p>
          <a:p>
            <a:pPr algn="just" eaLnBrk="1" fontAlgn="auto" hangingPunct="1">
              <a:spcBef>
                <a:spcPts val="580"/>
              </a:spcBef>
              <a:spcAft>
                <a:spcPts val="0"/>
              </a:spcAft>
              <a:buFont typeface="Arial" pitchFamily="34" charset="0"/>
              <a:buChar char="•"/>
              <a:defRPr/>
            </a:pPr>
            <a:r>
              <a:rPr lang="fr-FR" sz="2400" b="1" dirty="0" smtClean="0">
                <a:solidFill>
                  <a:schemeClr val="bg1"/>
                </a:solidFill>
              </a:rPr>
              <a:t>2005: </a:t>
            </a:r>
            <a:r>
              <a:rPr lang="fr-FR" sz="2400" dirty="0" smtClean="0">
                <a:solidFill>
                  <a:schemeClr val="bg1"/>
                </a:solidFill>
              </a:rPr>
              <a:t>prise de conscience de la forte consommation énergétique du secteur informatique (data center) , et lutte pour la </a:t>
            </a:r>
            <a:r>
              <a:rPr lang="fr-FR" sz="2400" dirty="0">
                <a:solidFill>
                  <a:schemeClr val="bg1"/>
                </a:solidFill>
              </a:rPr>
              <a:t>réduction </a:t>
            </a:r>
            <a:r>
              <a:rPr lang="fr-FR" sz="2400" dirty="0" smtClean="0">
                <a:solidFill>
                  <a:schemeClr val="bg1"/>
                </a:solidFill>
              </a:rPr>
              <a:t>énergétique</a:t>
            </a:r>
          </a:p>
        </p:txBody>
      </p:sp>
      <p:sp>
        <p:nvSpPr>
          <p:cNvPr id="10" name="AutoShap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smtClean="0">
                <a:solidFill>
                  <a:schemeClr val="accent1"/>
                </a:solidFill>
              </a:rPr>
              <a:t>GREEN IT</a:t>
            </a:r>
            <a:endParaRPr lang="fr-FR" sz="3600" dirty="0" smtClean="0">
              <a:solidFill>
                <a:schemeClr val="accent1"/>
              </a:solidFill>
            </a:endParaRPr>
          </a:p>
        </p:txBody>
      </p:sp>
    </p:spTree>
    <p:extLst>
      <p:ext uri="{BB962C8B-B14F-4D97-AF65-F5344CB8AC3E}">
        <p14:creationId xmlns:p14="http://schemas.microsoft.com/office/powerpoint/2010/main" val="464523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0"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13</a:t>
            </a:fld>
            <a:endParaRPr lang="fr-FR" dirty="0"/>
          </a:p>
        </p:txBody>
      </p:sp>
      <p:sp>
        <p:nvSpPr>
          <p:cNvPr id="8" name="Rectangle à coins arrondis 7"/>
          <p:cNvSpPr/>
          <p:nvPr/>
        </p:nvSpPr>
        <p:spPr>
          <a:xfrm>
            <a:off x="323528" y="1368404"/>
            <a:ext cx="8215370" cy="508493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342900" indent="-342900">
              <a:buFont typeface="Arial" panose="020B0604020202020204" pitchFamily="34" charset="0"/>
              <a:buChar char="•"/>
            </a:pPr>
            <a:r>
              <a:rPr lang="fr-FR" sz="2400" b="1" dirty="0" smtClean="0">
                <a:solidFill>
                  <a:schemeClr val="bg1"/>
                </a:solidFill>
              </a:rPr>
              <a:t>2005: </a:t>
            </a:r>
            <a:r>
              <a:rPr lang="fr-FR" sz="2400" dirty="0" smtClean="0"/>
              <a:t>directive européenne produite en 2003 et transcrite en droit français en 2005 : </a:t>
            </a:r>
            <a:r>
              <a:rPr lang="fr-FR" sz="2400" b="1" dirty="0" smtClean="0"/>
              <a:t>l’exportation n’est plus une solution possible pour les déchets électroniques </a:t>
            </a:r>
            <a:r>
              <a:rPr lang="fr-FR" sz="2400" dirty="0" smtClean="0"/>
              <a:t>compte tenu de leur composition, il faut organiser son recyclage</a:t>
            </a:r>
          </a:p>
          <a:p>
            <a:pPr marL="342900" indent="-342900">
              <a:buFont typeface="Arial" panose="020B0604020202020204" pitchFamily="34" charset="0"/>
              <a:buChar char="•"/>
            </a:pPr>
            <a:endParaRPr lang="fr-FR" sz="2400" b="1" dirty="0" smtClean="0">
              <a:solidFill>
                <a:schemeClr val="bg1"/>
              </a:solidFill>
            </a:endParaRPr>
          </a:p>
          <a:p>
            <a:pPr marL="342900" indent="-342900">
              <a:buFont typeface="Arial" panose="020B0604020202020204" pitchFamily="34" charset="0"/>
              <a:buChar char="•"/>
            </a:pPr>
            <a:r>
              <a:rPr lang="fr-FR" sz="2400" b="1" dirty="0" smtClean="0">
                <a:solidFill>
                  <a:schemeClr val="bg1"/>
                </a:solidFill>
              </a:rPr>
              <a:t>2006: </a:t>
            </a:r>
            <a:r>
              <a:rPr lang="fr-FR" sz="2400" dirty="0" smtClean="0">
                <a:solidFill>
                  <a:schemeClr val="bg1"/>
                </a:solidFill>
              </a:rPr>
              <a:t>prise de conscience puis interdiction de produits toxiques utilisés en informatique : plomb, cadmium, PBDE, etc. – voir les </a:t>
            </a:r>
            <a:r>
              <a:rPr lang="fr-FR" sz="2400" dirty="0" smtClean="0"/>
              <a:t>directives </a:t>
            </a:r>
            <a:r>
              <a:rPr lang="fr-FR" sz="2400" dirty="0" err="1" smtClean="0"/>
              <a:t>RoHS</a:t>
            </a:r>
            <a:r>
              <a:rPr lang="fr-FR" sz="2400" dirty="0" smtClean="0"/>
              <a:t> (</a:t>
            </a:r>
            <a:r>
              <a:rPr lang="fr-FR" sz="2400" i="1" dirty="0" err="1" smtClean="0"/>
              <a:t>Reduction</a:t>
            </a:r>
            <a:r>
              <a:rPr lang="fr-FR" sz="2400" i="1" dirty="0" smtClean="0"/>
              <a:t> of </a:t>
            </a:r>
            <a:r>
              <a:rPr lang="fr-FR" sz="2400" i="1" dirty="0" err="1" smtClean="0"/>
              <a:t>Hazardous</a:t>
            </a:r>
            <a:r>
              <a:rPr lang="fr-FR" sz="2400" i="1" dirty="0" smtClean="0"/>
              <a:t> Substances</a:t>
            </a:r>
            <a:r>
              <a:rPr lang="fr-FR" sz="2400" dirty="0" smtClean="0"/>
              <a:t>) - </a:t>
            </a:r>
            <a:r>
              <a:rPr lang="fr-FR" sz="2400" dirty="0" smtClean="0">
                <a:solidFill>
                  <a:schemeClr val="bg1"/>
                </a:solidFill>
              </a:rPr>
              <a:t>rôle de Greenpeace</a:t>
            </a:r>
          </a:p>
        </p:txBody>
      </p:sp>
      <p:sp>
        <p:nvSpPr>
          <p:cNvPr id="9" name="AutoShape 2"/>
          <p:cNvSpPr>
            <a:spLocks noGrp="1" noChangeArrowheads="1"/>
          </p:cNvSpPr>
          <p:nvPr>
            <p:ph type="title"/>
          </p:nvPr>
        </p:nvSpPr>
        <p:spPr>
          <a:xfrm>
            <a:off x="457200" y="274638"/>
            <a:ext cx="8229600" cy="1143000"/>
          </a:xfrm>
        </p:spPr>
        <p:txBody>
          <a:bodyPr>
            <a:normAutofit/>
          </a:bodyPr>
          <a:lstStyle/>
          <a:p>
            <a:r>
              <a:rPr lang="fr-FR" sz="3600" dirty="0" smtClean="0">
                <a:solidFill>
                  <a:schemeClr val="accent1"/>
                </a:solidFill>
              </a:rPr>
              <a:t>GREEN IT</a:t>
            </a:r>
          </a:p>
        </p:txBody>
      </p:sp>
    </p:spTree>
    <p:extLst>
      <p:ext uri="{BB962C8B-B14F-4D97-AF65-F5344CB8AC3E}">
        <p14:creationId xmlns:p14="http://schemas.microsoft.com/office/powerpoint/2010/main" val="38681327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linds(horizontal)">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9" grpId="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14</a:t>
            </a:fld>
            <a:endParaRPr lang="fr-FR" dirty="0"/>
          </a:p>
        </p:txBody>
      </p:sp>
      <p:sp>
        <p:nvSpPr>
          <p:cNvPr id="8" name="Rectangle à coins arrondis 7"/>
          <p:cNvSpPr/>
          <p:nvPr/>
        </p:nvSpPr>
        <p:spPr>
          <a:xfrm>
            <a:off x="323528" y="1268760"/>
            <a:ext cx="8215370" cy="367240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200" dirty="0" smtClean="0"/>
              <a:t>Réglementation européenne </a:t>
            </a:r>
            <a:r>
              <a:rPr lang="fr-FR" sz="2200" dirty="0"/>
              <a:t>sur les </a:t>
            </a:r>
            <a:r>
              <a:rPr lang="fr-FR" sz="2200" dirty="0" smtClean="0"/>
              <a:t>Déchets d’Equipements </a:t>
            </a:r>
            <a:r>
              <a:rPr lang="fr-FR" sz="2200" dirty="0"/>
              <a:t>E</a:t>
            </a:r>
            <a:r>
              <a:rPr lang="fr-FR" sz="2200" dirty="0" smtClean="0"/>
              <a:t>lectriques </a:t>
            </a:r>
            <a:r>
              <a:rPr lang="fr-FR" sz="2200" dirty="0"/>
              <a:t>et </a:t>
            </a:r>
            <a:r>
              <a:rPr lang="fr-FR" sz="2200" dirty="0" err="1" smtClean="0"/>
              <a:t>éEectroniques</a:t>
            </a:r>
            <a:r>
              <a:rPr lang="fr-FR" sz="2200" dirty="0" smtClean="0"/>
              <a:t> </a:t>
            </a:r>
            <a:r>
              <a:rPr lang="fr-FR" sz="2200" dirty="0" smtClean="0"/>
              <a:t>(DEEE) </a:t>
            </a:r>
          </a:p>
          <a:p>
            <a:pPr marL="800100" lvl="1" indent="-342900">
              <a:buFont typeface="Arial" panose="020B0604020202020204" pitchFamily="34" charset="0"/>
              <a:buChar char="•"/>
            </a:pPr>
            <a:r>
              <a:rPr lang="fr-FR" sz="2200" dirty="0" smtClean="0"/>
              <a:t>« les détenteurs </a:t>
            </a:r>
            <a:r>
              <a:rPr lang="fr-FR" sz="2200" dirty="0"/>
              <a:t>d’EEE professionnels mis sur le marché avant le 13/08/2005 sont responsables de la fin de </a:t>
            </a:r>
            <a:r>
              <a:rPr lang="fr-FR" sz="2200" dirty="0" smtClean="0"/>
              <a:t>vie </a:t>
            </a:r>
            <a:r>
              <a:rPr lang="fr-FR" sz="2200" dirty="0"/>
              <a:t>de ces équipements, sauf en cas de remplacement par un nouvel équipement équivalent (reprise par </a:t>
            </a:r>
            <a:r>
              <a:rPr lang="fr-FR" sz="2200" dirty="0" smtClean="0"/>
              <a:t>le </a:t>
            </a:r>
            <a:r>
              <a:rPr lang="fr-FR" sz="2200" dirty="0"/>
              <a:t>fournisseur</a:t>
            </a:r>
            <a:r>
              <a:rPr lang="fr-FR" sz="2200" dirty="0" smtClean="0"/>
              <a:t>) »</a:t>
            </a:r>
          </a:p>
          <a:p>
            <a:pPr marL="800100" lvl="1" indent="-342900">
              <a:buFont typeface="Arial" panose="020B0604020202020204" pitchFamily="34" charset="0"/>
              <a:buChar char="•"/>
            </a:pPr>
            <a:r>
              <a:rPr lang="fr-FR" sz="2200" dirty="0" smtClean="0"/>
              <a:t>« S’agissant </a:t>
            </a:r>
            <a:r>
              <a:rPr lang="fr-FR" sz="2200" dirty="0"/>
              <a:t>des équipements mis sur le marché depuis le 13/08/2005 ou </a:t>
            </a:r>
            <a:r>
              <a:rPr lang="fr-FR" sz="2200" dirty="0" smtClean="0"/>
              <a:t>d’équipements plus </a:t>
            </a:r>
            <a:r>
              <a:rPr lang="fr-FR" sz="2200" dirty="0"/>
              <a:t>anciens repris dans le cadre d’un remplacement, les producteurs sont responsables de leur fin de </a:t>
            </a:r>
            <a:r>
              <a:rPr lang="fr-FR" sz="2200" dirty="0" smtClean="0"/>
              <a:t>vie »</a:t>
            </a:r>
            <a:endParaRPr lang="fr-FR" sz="2200" dirty="0" smtClean="0">
              <a:solidFill>
                <a:schemeClr val="bg1"/>
              </a:solidFill>
            </a:endParaRPr>
          </a:p>
        </p:txBody>
      </p:sp>
      <p:sp>
        <p:nvSpPr>
          <p:cNvPr id="2" name="Rectangle 1"/>
          <p:cNvSpPr/>
          <p:nvPr/>
        </p:nvSpPr>
        <p:spPr>
          <a:xfrm>
            <a:off x="395536" y="5085184"/>
            <a:ext cx="8064896" cy="12515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dirty="0" smtClean="0"/>
              <a:t>Source: EVALUATION </a:t>
            </a:r>
            <a:r>
              <a:rPr lang="fr-FR" dirty="0"/>
              <a:t>DU GISEMENT DES </a:t>
            </a:r>
            <a:r>
              <a:rPr lang="fr-FR" dirty="0" smtClean="0"/>
              <a:t>DEEE PROFESSIONNELS </a:t>
            </a:r>
            <a:r>
              <a:rPr lang="fr-FR" dirty="0"/>
              <a:t>EN FRANCE EN </a:t>
            </a:r>
            <a:r>
              <a:rPr lang="fr-FR" dirty="0" smtClean="0"/>
              <a:t>2012, aout 2014, Étude </a:t>
            </a:r>
            <a:r>
              <a:rPr lang="fr-FR" dirty="0"/>
              <a:t>réalisée pour le compte de l’ADEME </a:t>
            </a:r>
            <a:r>
              <a:rPr lang="fr-FR" dirty="0" smtClean="0"/>
              <a:t>par BIO </a:t>
            </a:r>
            <a:r>
              <a:rPr lang="fr-FR" dirty="0"/>
              <a:t>by Deloitte </a:t>
            </a:r>
            <a:r>
              <a:rPr lang="fr-FR" dirty="0" smtClean="0"/>
              <a:t>(</a:t>
            </a:r>
            <a:r>
              <a:rPr lang="fr-FR" dirty="0"/>
              <a:t>Benoît TINETTI </a:t>
            </a:r>
            <a:r>
              <a:rPr lang="fr-FR" dirty="0" smtClean="0"/>
              <a:t>– Alice </a:t>
            </a:r>
            <a:r>
              <a:rPr lang="fr-FR" dirty="0"/>
              <a:t>DEPROUW </a:t>
            </a:r>
            <a:r>
              <a:rPr lang="fr-FR" dirty="0" smtClean="0"/>
              <a:t>– Sarah </a:t>
            </a:r>
            <a:r>
              <a:rPr lang="fr-FR" dirty="0"/>
              <a:t>GUILCHER), en collaboration avec BVA (Régis OLAGNE </a:t>
            </a:r>
            <a:r>
              <a:rPr lang="fr-FR" dirty="0" smtClean="0"/>
              <a:t>– Delphine CHAMIGNON) - Contrat n°1302C0001</a:t>
            </a:r>
            <a:endParaRPr lang="fr-FR" dirty="0"/>
          </a:p>
        </p:txBody>
      </p:sp>
      <p:sp>
        <p:nvSpPr>
          <p:cNvPr id="11" name="AutoShape 2"/>
          <p:cNvSpPr>
            <a:spLocks noGrp="1" noChangeArrowheads="1"/>
          </p:cNvSpPr>
          <p:nvPr>
            <p:ph type="title"/>
          </p:nvPr>
        </p:nvSpPr>
        <p:spPr>
          <a:xfrm>
            <a:off x="457200" y="274638"/>
            <a:ext cx="8229600" cy="1143000"/>
          </a:xfrm>
        </p:spPr>
        <p:txBody>
          <a:bodyPr>
            <a:normAutofit/>
          </a:bodyPr>
          <a:lstStyle/>
          <a:p>
            <a:r>
              <a:rPr lang="fr-FR" sz="3600" dirty="0" smtClean="0">
                <a:solidFill>
                  <a:schemeClr val="accent1"/>
                </a:solidFill>
              </a:rPr>
              <a:t>GREEN IT</a:t>
            </a:r>
          </a:p>
        </p:txBody>
      </p:sp>
    </p:spTree>
    <p:extLst>
      <p:ext uri="{BB962C8B-B14F-4D97-AF65-F5344CB8AC3E}">
        <p14:creationId xmlns:p14="http://schemas.microsoft.com/office/powerpoint/2010/main" val="2312408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1" grpId="0"/>
      <p:bldP spid="11"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15</a:t>
            </a:fld>
            <a:endParaRPr lang="fr-FR" dirty="0"/>
          </a:p>
        </p:txBody>
      </p:sp>
      <p:sp>
        <p:nvSpPr>
          <p:cNvPr id="8" name="Rectangle à coins arrondis 7"/>
          <p:cNvSpPr/>
          <p:nvPr/>
        </p:nvSpPr>
        <p:spPr>
          <a:xfrm>
            <a:off x="322657" y="1340768"/>
            <a:ext cx="8215370" cy="295232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u="sng" dirty="0" smtClean="0"/>
              <a:t>DEEE professionnels en France</a:t>
            </a:r>
          </a:p>
          <a:p>
            <a:pPr algn="ctr"/>
            <a:endParaRPr lang="fr-FR" sz="2400" dirty="0"/>
          </a:p>
          <a:p>
            <a:pPr algn="ctr"/>
            <a:r>
              <a:rPr lang="fr-FR" sz="2400" dirty="0" smtClean="0"/>
              <a:t>Environ </a:t>
            </a:r>
            <a:r>
              <a:rPr lang="fr-FR" sz="2400" b="1" dirty="0" smtClean="0"/>
              <a:t>210 </a:t>
            </a:r>
            <a:r>
              <a:rPr lang="fr-FR" sz="2400" b="1" dirty="0"/>
              <a:t>000 tonnes en 2012</a:t>
            </a:r>
          </a:p>
          <a:p>
            <a:pPr algn="ctr"/>
            <a:endParaRPr lang="fr-FR" sz="2200" dirty="0" smtClean="0">
              <a:solidFill>
                <a:schemeClr val="bg1"/>
              </a:solidFill>
            </a:endParaRPr>
          </a:p>
        </p:txBody>
      </p:sp>
      <p:sp>
        <p:nvSpPr>
          <p:cNvPr id="2" name="Rectangle 1"/>
          <p:cNvSpPr/>
          <p:nvPr/>
        </p:nvSpPr>
        <p:spPr>
          <a:xfrm>
            <a:off x="395536" y="4509120"/>
            <a:ext cx="8064896" cy="125152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dirty="0" smtClean="0"/>
              <a:t>Source: EVALUATION </a:t>
            </a:r>
            <a:r>
              <a:rPr lang="fr-FR" dirty="0"/>
              <a:t>DU GISEMENT DES </a:t>
            </a:r>
            <a:r>
              <a:rPr lang="fr-FR" dirty="0" smtClean="0"/>
              <a:t>DEEE PROFESSIONNELS </a:t>
            </a:r>
            <a:r>
              <a:rPr lang="fr-FR" dirty="0"/>
              <a:t>EN FRANCE EN </a:t>
            </a:r>
            <a:r>
              <a:rPr lang="fr-FR" dirty="0" smtClean="0"/>
              <a:t>2012, aout 2014, Étude </a:t>
            </a:r>
            <a:r>
              <a:rPr lang="fr-FR" dirty="0"/>
              <a:t>réalisée pour le compte de l’ADEME </a:t>
            </a:r>
            <a:r>
              <a:rPr lang="fr-FR" dirty="0" smtClean="0"/>
              <a:t>par BIO </a:t>
            </a:r>
            <a:r>
              <a:rPr lang="fr-FR" dirty="0"/>
              <a:t>by Deloitte </a:t>
            </a:r>
            <a:r>
              <a:rPr lang="fr-FR" dirty="0" smtClean="0"/>
              <a:t>(</a:t>
            </a:r>
            <a:r>
              <a:rPr lang="fr-FR" dirty="0"/>
              <a:t>Benoît TINETTI </a:t>
            </a:r>
            <a:r>
              <a:rPr lang="fr-FR" dirty="0" smtClean="0"/>
              <a:t>– Alice </a:t>
            </a:r>
            <a:r>
              <a:rPr lang="fr-FR" dirty="0"/>
              <a:t>DEPROUW </a:t>
            </a:r>
            <a:r>
              <a:rPr lang="fr-FR" dirty="0" smtClean="0"/>
              <a:t>– Sarah </a:t>
            </a:r>
            <a:r>
              <a:rPr lang="fr-FR" dirty="0"/>
              <a:t>GUILCHER), en collaboration avec BVA (Régis OLAGNE </a:t>
            </a:r>
            <a:r>
              <a:rPr lang="fr-FR" dirty="0" smtClean="0"/>
              <a:t>– Delphine CHAMIGNON) - Contrat n°1302C0001</a:t>
            </a:r>
            <a:endParaRPr lang="fr-FR" dirty="0"/>
          </a:p>
        </p:txBody>
      </p:sp>
      <p:sp>
        <p:nvSpPr>
          <p:cNvPr id="10" name="AutoShape 2"/>
          <p:cNvSpPr>
            <a:spLocks noGrp="1" noChangeArrowheads="1"/>
          </p:cNvSpPr>
          <p:nvPr>
            <p:ph type="title"/>
          </p:nvPr>
        </p:nvSpPr>
        <p:spPr>
          <a:xfrm>
            <a:off x="457200" y="274638"/>
            <a:ext cx="8229600" cy="1143000"/>
          </a:xfrm>
        </p:spPr>
        <p:txBody>
          <a:bodyPr>
            <a:normAutofit/>
          </a:bodyPr>
          <a:lstStyle/>
          <a:p>
            <a:r>
              <a:rPr lang="fr-FR" sz="3600" dirty="0" smtClean="0">
                <a:solidFill>
                  <a:schemeClr val="accent1"/>
                </a:solidFill>
              </a:rPr>
              <a:t>GREEN IT</a:t>
            </a:r>
          </a:p>
        </p:txBody>
      </p:sp>
    </p:spTree>
    <p:extLst>
      <p:ext uri="{BB962C8B-B14F-4D97-AF65-F5344CB8AC3E}">
        <p14:creationId xmlns:p14="http://schemas.microsoft.com/office/powerpoint/2010/main" val="2173476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0" grpId="0"/>
      <p:bldP spid="10"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DDDE65-AFB7-4333-96E9-1700E76972C8}" type="slidenum">
              <a:rPr lang="fr-FR" smtClean="0"/>
              <a:pPr/>
              <a:t>16</a:t>
            </a:fld>
            <a:endParaRPr lang="fr-FR"/>
          </a:p>
        </p:txBody>
      </p:sp>
      <p:pic>
        <p:nvPicPr>
          <p:cNvPr id="118786" name="Picture 2" descr="http://www.greenit.fr/sites/greenit.fr/files/images/devoteam-etude-2010.png"/>
          <p:cNvPicPr>
            <a:picLocks noChangeAspect="1" noChangeArrowheads="1"/>
          </p:cNvPicPr>
          <p:nvPr/>
        </p:nvPicPr>
        <p:blipFill>
          <a:blip r:embed="rId2" cstate="print"/>
          <a:srcRect/>
          <a:stretch>
            <a:fillRect/>
          </a:stretch>
        </p:blipFill>
        <p:spPr bwMode="auto">
          <a:xfrm>
            <a:off x="827584" y="2420888"/>
            <a:ext cx="7201078" cy="2003674"/>
          </a:xfrm>
          <a:prstGeom prst="rect">
            <a:avLst/>
          </a:prstGeom>
          <a:noFill/>
        </p:spPr>
      </p:pic>
      <p:sp>
        <p:nvSpPr>
          <p:cNvPr id="12" name="Rectangle 11"/>
          <p:cNvSpPr/>
          <p:nvPr/>
        </p:nvSpPr>
        <p:spPr>
          <a:xfrm>
            <a:off x="395536" y="5877272"/>
            <a:ext cx="86056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lvl="1" indent="-90488" fontAlgn="auto">
              <a:lnSpc>
                <a:spcPct val="90000"/>
              </a:lnSpc>
              <a:spcBef>
                <a:spcPts val="370"/>
              </a:spcBef>
              <a:spcAft>
                <a:spcPts val="0"/>
              </a:spcAft>
              <a:defRPr/>
            </a:pPr>
            <a:r>
              <a:rPr lang="fr-FR" sz="1600" dirty="0" smtClean="0">
                <a:solidFill>
                  <a:schemeClr val="tx2"/>
                </a:solidFill>
              </a:rPr>
              <a:t>Source: Enquête européenne Green IT 2010</a:t>
            </a:r>
          </a:p>
        </p:txBody>
      </p:sp>
      <p:sp>
        <p:nvSpPr>
          <p:cNvPr id="8" name="Rectangle à coins arrondis 7"/>
          <p:cNvSpPr/>
          <p:nvPr/>
        </p:nvSpPr>
        <p:spPr>
          <a:xfrm>
            <a:off x="323528" y="1268760"/>
            <a:ext cx="8352928"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t>La question des déchets</a:t>
            </a:r>
            <a:endParaRPr lang="fr-FR" sz="2400" dirty="0"/>
          </a:p>
        </p:txBody>
      </p:sp>
      <p:sp>
        <p:nvSpPr>
          <p:cNvPr id="9" name="Rectangle à coins arrondis 8"/>
          <p:cNvSpPr/>
          <p:nvPr/>
        </p:nvSpPr>
        <p:spPr>
          <a:xfrm>
            <a:off x="323528" y="4509120"/>
            <a:ext cx="8352928" cy="93610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t>Interdiction de faire traiter les déchets européens dans les pays en voie de développement</a:t>
            </a:r>
            <a:endParaRPr lang="fr-FR" sz="2400" dirty="0"/>
          </a:p>
        </p:txBody>
      </p:sp>
      <p:sp>
        <p:nvSpPr>
          <p:cNvPr id="11" name="AutoShape 2"/>
          <p:cNvSpPr>
            <a:spLocks noGrp="1" noChangeArrowheads="1"/>
          </p:cNvSpPr>
          <p:nvPr>
            <p:ph type="title"/>
          </p:nvPr>
        </p:nvSpPr>
        <p:spPr>
          <a:xfrm>
            <a:off x="457200" y="274638"/>
            <a:ext cx="8229600" cy="1143000"/>
          </a:xfrm>
        </p:spPr>
        <p:txBody>
          <a:bodyPr>
            <a:normAutofit/>
          </a:bodyPr>
          <a:lstStyle/>
          <a:p>
            <a:r>
              <a:rPr lang="fr-FR" sz="3600" dirty="0" smtClean="0">
                <a:solidFill>
                  <a:schemeClr val="accent1"/>
                </a:solidFill>
              </a:rPr>
              <a:t>GREEN IT</a:t>
            </a:r>
          </a:p>
        </p:txBody>
      </p:sp>
    </p:spTree>
    <p:extLst>
      <p:ext uri="{BB962C8B-B14F-4D97-AF65-F5344CB8AC3E}">
        <p14:creationId xmlns:p14="http://schemas.microsoft.com/office/powerpoint/2010/main" val="249215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18786"/>
                                        </p:tgtEl>
                                        <p:attrNameLst>
                                          <p:attrName>style.visibility</p:attrName>
                                        </p:attrNameLst>
                                      </p:cBhvr>
                                      <p:to>
                                        <p:strVal val="visible"/>
                                      </p:to>
                                    </p:set>
                                    <p:anim calcmode="lin" valueType="num">
                                      <p:cBhvr additive="base">
                                        <p:cTn id="22" dur="500" fill="hold"/>
                                        <p:tgtEl>
                                          <p:spTgt spid="118786"/>
                                        </p:tgtEl>
                                        <p:attrNameLst>
                                          <p:attrName>ppt_x</p:attrName>
                                        </p:attrNameLst>
                                      </p:cBhvr>
                                      <p:tavLst>
                                        <p:tav tm="0">
                                          <p:val>
                                            <p:strVal val="#ppt_x"/>
                                          </p:val>
                                        </p:tav>
                                        <p:tav tm="100000">
                                          <p:val>
                                            <p:strVal val="#ppt_x"/>
                                          </p:val>
                                        </p:tav>
                                      </p:tavLst>
                                    </p:anim>
                                    <p:anim calcmode="lin" valueType="num">
                                      <p:cBhvr additive="base">
                                        <p:cTn id="23" dur="500" fill="hold"/>
                                        <p:tgtEl>
                                          <p:spTgt spid="118786"/>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3" presetClass="entr" presetSubtype="1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blinds(horizontal)">
                                      <p:cBhvr>
                                        <p:cTn id="28" dur="500"/>
                                        <p:tgtEl>
                                          <p:spTgt spid="9"/>
                                        </p:tgtEl>
                                      </p:cBhvr>
                                    </p:animEffect>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diamond(in)">
                                      <p:cBhvr>
                                        <p:cTn id="33"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8" grpId="0" animBg="1"/>
      <p:bldP spid="9" grpId="0" animBg="1"/>
      <p:bldP spid="11" grpId="0"/>
      <p:bldP spid="1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17</a:t>
            </a:fld>
            <a:endParaRPr lang="fr-FR" dirty="0"/>
          </a:p>
        </p:txBody>
      </p:sp>
      <p:sp>
        <p:nvSpPr>
          <p:cNvPr id="11" name="AutoShape 2"/>
          <p:cNvSpPr txBox="1">
            <a:spLocks noChangeArrowheads="1"/>
          </p:cNvSpPr>
          <p:nvPr/>
        </p:nvSpPr>
        <p:spPr>
          <a:xfrm>
            <a:off x="467544" y="998538"/>
            <a:ext cx="8229600" cy="430267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smtClean="0">
                <a:solidFill>
                  <a:schemeClr val="accent1"/>
                </a:solidFill>
              </a:rPr>
              <a:t>Visite serveurs INSA </a:t>
            </a:r>
          </a:p>
          <a:p>
            <a:endParaRPr lang="fr-FR" sz="3600" dirty="0" smtClean="0">
              <a:solidFill>
                <a:schemeClr val="accent1"/>
              </a:solidFill>
            </a:endParaRPr>
          </a:p>
          <a:p>
            <a:r>
              <a:rPr lang="fr-FR" sz="3600" dirty="0" smtClean="0">
                <a:solidFill>
                  <a:schemeClr val="accent1"/>
                </a:solidFill>
              </a:rPr>
              <a:t>avec Christophe LUC</a:t>
            </a:r>
          </a:p>
          <a:p>
            <a:r>
              <a:rPr lang="fr-FR" sz="2800" b="1" dirty="0" smtClean="0">
                <a:solidFill>
                  <a:srgbClr val="002060"/>
                </a:solidFill>
              </a:rPr>
              <a:t>Responsable Pôle </a:t>
            </a:r>
            <a:r>
              <a:rPr lang="fr-FR" sz="2800" b="1" dirty="0">
                <a:solidFill>
                  <a:srgbClr val="002060"/>
                </a:solidFill>
              </a:rPr>
              <a:t>Infrastructures Informatiques et </a:t>
            </a:r>
            <a:r>
              <a:rPr lang="fr-FR" sz="2800" b="1" dirty="0" smtClean="0">
                <a:solidFill>
                  <a:srgbClr val="002060"/>
                </a:solidFill>
              </a:rPr>
              <a:t>Télécommunications à l’INSA</a:t>
            </a:r>
          </a:p>
          <a:p>
            <a:endParaRPr lang="fr-FR" sz="2800" b="1" dirty="0">
              <a:solidFill>
                <a:schemeClr val="accent1"/>
              </a:solidFill>
            </a:endParaRPr>
          </a:p>
          <a:p>
            <a:r>
              <a:rPr lang="fr-FR" sz="3600" dirty="0" smtClean="0">
                <a:solidFill>
                  <a:schemeClr val="accent1"/>
                </a:solidFill>
              </a:rPr>
              <a:t>45 mn</a:t>
            </a:r>
          </a:p>
        </p:txBody>
      </p:sp>
    </p:spTree>
    <p:extLst>
      <p:ext uri="{BB962C8B-B14F-4D97-AF65-F5344CB8AC3E}">
        <p14:creationId xmlns:p14="http://schemas.microsoft.com/office/powerpoint/2010/main" val="24088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18</a:t>
            </a:fld>
            <a:endParaRPr lang="fr-FR" dirty="0"/>
          </a:p>
        </p:txBody>
      </p:sp>
      <p:sp>
        <p:nvSpPr>
          <p:cNvPr id="11" name="AutoShape 2"/>
          <p:cNvSpPr txBox="1">
            <a:spLocks noChangeArrowheads="1"/>
          </p:cNvSpPr>
          <p:nvPr/>
        </p:nvSpPr>
        <p:spPr>
          <a:xfrm>
            <a:off x="467544" y="9985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smtClean="0">
                <a:solidFill>
                  <a:schemeClr val="accent1"/>
                </a:solidFill>
              </a:rPr>
              <a:t>Echanges autour de 4 textes</a:t>
            </a:r>
          </a:p>
        </p:txBody>
      </p:sp>
      <p:sp>
        <p:nvSpPr>
          <p:cNvPr id="6" name="Rectangle 5"/>
          <p:cNvSpPr/>
          <p:nvPr/>
        </p:nvSpPr>
        <p:spPr>
          <a:xfrm>
            <a:off x="395536" y="1988840"/>
            <a:ext cx="8064896" cy="3960440"/>
          </a:xfrm>
          <a:prstGeom prst="rect">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Arial" panose="020B0604020202020204" pitchFamily="34" charset="0"/>
              <a:buChar char="•"/>
            </a:pPr>
            <a:r>
              <a:rPr lang="fr-FR" sz="2400" b="1" dirty="0"/>
              <a:t>« Assurances : sommes-nous prêts à être espionnés pour payer moins cher ? </a:t>
            </a:r>
            <a:r>
              <a:rPr lang="fr-FR" sz="2400" b="1" dirty="0" smtClean="0"/>
              <a:t>»</a:t>
            </a:r>
          </a:p>
          <a:p>
            <a:pPr marL="285750" indent="-285750">
              <a:buFont typeface="Arial" panose="020B0604020202020204" pitchFamily="34" charset="0"/>
              <a:buChar char="•"/>
            </a:pPr>
            <a:endParaRPr lang="fr-FR" sz="2400" b="1" dirty="0" smtClean="0"/>
          </a:p>
          <a:p>
            <a:pPr marL="285750" indent="-285750">
              <a:buFont typeface="Arial" panose="020B0604020202020204" pitchFamily="34" charset="0"/>
              <a:buChar char="•"/>
            </a:pPr>
            <a:r>
              <a:rPr lang="fr-FR" sz="2400" b="1" dirty="0" smtClean="0"/>
              <a:t>FACEBOOK Déclaration </a:t>
            </a:r>
            <a:r>
              <a:rPr lang="fr-FR" sz="2400" b="1" dirty="0"/>
              <a:t>des droits et </a:t>
            </a:r>
            <a:r>
              <a:rPr lang="fr-FR" sz="2400" b="1" dirty="0" smtClean="0"/>
              <a:t>responsabilités</a:t>
            </a:r>
          </a:p>
          <a:p>
            <a:pPr marL="285750" indent="-285750">
              <a:buFont typeface="Arial" panose="020B0604020202020204" pitchFamily="34" charset="0"/>
              <a:buChar char="•"/>
            </a:pPr>
            <a:endParaRPr lang="fr-FR" sz="2400" b="1" dirty="0" smtClean="0"/>
          </a:p>
          <a:p>
            <a:pPr marL="285750" indent="-285750">
              <a:buFont typeface="Arial" panose="020B0604020202020204" pitchFamily="34" charset="0"/>
              <a:buChar char="•"/>
            </a:pPr>
            <a:r>
              <a:rPr lang="en-US" sz="2400" b="1" dirty="0" smtClean="0"/>
              <a:t>“Google’s </a:t>
            </a:r>
            <a:r>
              <a:rPr lang="en-US" sz="2400" b="1" dirty="0"/>
              <a:t>Flu Project Shows the Failings of Big </a:t>
            </a:r>
            <a:r>
              <a:rPr lang="en-US" sz="2400" b="1" dirty="0" smtClean="0"/>
              <a:t>Data”</a:t>
            </a:r>
          </a:p>
          <a:p>
            <a:pPr marL="285750" indent="-285750">
              <a:buFont typeface="Arial" panose="020B0604020202020204" pitchFamily="34" charset="0"/>
              <a:buChar char="•"/>
            </a:pPr>
            <a:endParaRPr lang="en-US" sz="2400" b="1" dirty="0" smtClean="0"/>
          </a:p>
          <a:p>
            <a:pPr marL="342900" indent="-342900">
              <a:buFont typeface="Arial" panose="020B0604020202020204" pitchFamily="34" charset="0"/>
              <a:buChar char="•"/>
            </a:pPr>
            <a:r>
              <a:rPr lang="en-US" sz="2400" b="1" smtClean="0"/>
              <a:t>“Predicting </a:t>
            </a:r>
            <a:r>
              <a:rPr lang="en-US" sz="2400" b="1" dirty="0"/>
              <a:t>crime with Big Data ... welcome to "Minority Report" for </a:t>
            </a:r>
            <a:r>
              <a:rPr lang="en-US" sz="2400" b="1" dirty="0" smtClean="0"/>
              <a:t>real””</a:t>
            </a:r>
            <a:endParaRPr lang="fr-FR" sz="2400" dirty="0"/>
          </a:p>
        </p:txBody>
      </p:sp>
    </p:spTree>
    <p:extLst>
      <p:ext uri="{BB962C8B-B14F-4D97-AF65-F5344CB8AC3E}">
        <p14:creationId xmlns:p14="http://schemas.microsoft.com/office/powerpoint/2010/main" val="1853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1"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19</a:t>
            </a:fld>
            <a:endParaRPr lang="fr-FR" dirty="0"/>
          </a:p>
        </p:txBody>
      </p:sp>
      <p:sp>
        <p:nvSpPr>
          <p:cNvPr id="8" name="Rectangle à coins arrondis 7"/>
          <p:cNvSpPr/>
          <p:nvPr/>
        </p:nvSpPr>
        <p:spPr>
          <a:xfrm>
            <a:off x="461086" y="1268760"/>
            <a:ext cx="8215370" cy="44644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fr-FR" sz="2200" dirty="0" smtClean="0"/>
              <a:t>CIGREF (Réseau de Grandes Entreprises) et ADEME (Agence de l’Environnement et de la Maitrise de l’Energie) ont élaboré ensemble un </a:t>
            </a:r>
            <a:r>
              <a:rPr lang="fr-FR" sz="2200" dirty="0"/>
              <a:t>guide pour le bilan des émissions de Gaz à Effet de Serre des organisations du secteur du </a:t>
            </a:r>
            <a:r>
              <a:rPr lang="fr-FR" sz="2200" dirty="0" smtClean="0"/>
              <a:t>numérique: </a:t>
            </a:r>
            <a:endParaRPr lang="fr-FR" sz="2200" dirty="0"/>
          </a:p>
          <a:p>
            <a:pPr marL="342900" indent="-342900">
              <a:buFont typeface="Arial" panose="020B0604020202020204" pitchFamily="34" charset="0"/>
              <a:buChar char="•"/>
            </a:pPr>
            <a:r>
              <a:rPr lang="fr-FR" sz="2200" dirty="0" smtClean="0"/>
              <a:t>« Directement et </a:t>
            </a:r>
            <a:r>
              <a:rPr lang="fr-FR" sz="2200" dirty="0"/>
              <a:t>indirectement consommateur d’énergie et émetteur de Gaz à Effet de Serre, le numérique constitue </a:t>
            </a:r>
            <a:r>
              <a:rPr lang="fr-FR" sz="2200" dirty="0" smtClean="0"/>
              <a:t>un important </a:t>
            </a:r>
            <a:r>
              <a:rPr lang="fr-FR" sz="2200" dirty="0"/>
              <a:t>levier de progrès en termes de réduction des émissions et de maîtrise des consommations énergétiques</a:t>
            </a:r>
            <a:r>
              <a:rPr lang="fr-FR" sz="2200" dirty="0" smtClean="0"/>
              <a:t>. »</a:t>
            </a:r>
            <a:endParaRPr lang="fr-FR" sz="2200" dirty="0"/>
          </a:p>
          <a:p>
            <a:pPr marL="342900" indent="-342900">
              <a:buFont typeface="Arial" panose="020B0604020202020204" pitchFamily="34" charset="0"/>
              <a:buChar char="•"/>
            </a:pPr>
            <a:r>
              <a:rPr lang="fr-FR" sz="2200" dirty="0" smtClean="0"/>
              <a:t>« [Le numérique] (il) </a:t>
            </a:r>
            <a:r>
              <a:rPr lang="fr-FR" sz="2200" dirty="0"/>
              <a:t>représente un formidable potentiel en termes d’innovations pour les autres secteurs </a:t>
            </a:r>
            <a:r>
              <a:rPr lang="fr-FR" sz="2200" dirty="0" smtClean="0"/>
              <a:t>: smart </a:t>
            </a:r>
            <a:r>
              <a:rPr lang="fr-FR" sz="2200" dirty="0" err="1"/>
              <a:t>grids</a:t>
            </a:r>
            <a:r>
              <a:rPr lang="fr-FR" sz="2200" dirty="0"/>
              <a:t>, </a:t>
            </a:r>
            <a:r>
              <a:rPr lang="fr-FR" sz="2200" dirty="0" smtClean="0"/>
              <a:t>smart buildings</a:t>
            </a:r>
            <a:r>
              <a:rPr lang="fr-FR" sz="2200" dirty="0"/>
              <a:t>, smart home, télétravail, visioconférence, optimisation des transports, </a:t>
            </a:r>
            <a:r>
              <a:rPr lang="fr-FR" sz="2200" dirty="0" smtClean="0"/>
              <a:t>… »</a:t>
            </a:r>
            <a:endParaRPr lang="fr-FR" sz="2200" dirty="0"/>
          </a:p>
        </p:txBody>
      </p:sp>
      <p:sp>
        <p:nvSpPr>
          <p:cNvPr id="2" name="Rectangle 1"/>
          <p:cNvSpPr/>
          <p:nvPr/>
        </p:nvSpPr>
        <p:spPr>
          <a:xfrm>
            <a:off x="539552" y="5805264"/>
            <a:ext cx="8064896" cy="576064"/>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r>
              <a:rPr lang="fr-FR" dirty="0" smtClean="0">
                <a:solidFill>
                  <a:srgbClr val="002060"/>
                </a:solidFill>
              </a:rPr>
              <a:t>Source: « Guide </a:t>
            </a:r>
            <a:r>
              <a:rPr lang="fr-FR" dirty="0">
                <a:solidFill>
                  <a:srgbClr val="002060"/>
                </a:solidFill>
              </a:rPr>
              <a:t>pour le bilan des E</a:t>
            </a:r>
            <a:r>
              <a:rPr lang="fr-FR" dirty="0" smtClean="0">
                <a:solidFill>
                  <a:srgbClr val="002060"/>
                </a:solidFill>
              </a:rPr>
              <a:t>missions </a:t>
            </a:r>
            <a:r>
              <a:rPr lang="fr-FR" dirty="0">
                <a:solidFill>
                  <a:srgbClr val="002060"/>
                </a:solidFill>
              </a:rPr>
              <a:t>de Gaz </a:t>
            </a:r>
            <a:r>
              <a:rPr lang="fr-FR" dirty="0" smtClean="0">
                <a:solidFill>
                  <a:srgbClr val="002060"/>
                </a:solidFill>
              </a:rPr>
              <a:t>à </a:t>
            </a:r>
            <a:r>
              <a:rPr lang="fr-FR" dirty="0">
                <a:solidFill>
                  <a:srgbClr val="002060"/>
                </a:solidFill>
              </a:rPr>
              <a:t>Effet de </a:t>
            </a:r>
            <a:r>
              <a:rPr lang="fr-FR" dirty="0" smtClean="0">
                <a:solidFill>
                  <a:srgbClr val="002060"/>
                </a:solidFill>
              </a:rPr>
              <a:t>Serre des </a:t>
            </a:r>
            <a:r>
              <a:rPr lang="fr-FR" dirty="0">
                <a:solidFill>
                  <a:srgbClr val="002060"/>
                </a:solidFill>
              </a:rPr>
              <a:t>organisations du secteur des </a:t>
            </a:r>
            <a:r>
              <a:rPr lang="fr-FR" dirty="0" smtClean="0">
                <a:solidFill>
                  <a:srgbClr val="002060"/>
                </a:solidFill>
              </a:rPr>
              <a:t>TNIC »</a:t>
            </a:r>
            <a:endParaRPr lang="fr-FR" dirty="0">
              <a:solidFill>
                <a:srgbClr val="002060"/>
              </a:solidFill>
            </a:endParaRPr>
          </a:p>
        </p:txBody>
      </p:sp>
      <p:sp>
        <p:nvSpPr>
          <p:cNvPr id="11" name="AutoShape 2"/>
          <p:cNvSpPr txBox="1">
            <a:spLocks noChangeArrowheads="1"/>
          </p:cNvSpPr>
          <p:nvPr/>
        </p:nvSpPr>
        <p:spPr>
          <a:xfrm>
            <a:off x="609600" y="4270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smtClean="0">
                <a:solidFill>
                  <a:schemeClr val="accent1"/>
                </a:solidFill>
              </a:rPr>
              <a:t>GREEN IT</a:t>
            </a:r>
          </a:p>
        </p:txBody>
      </p:sp>
    </p:spTree>
    <p:extLst>
      <p:ext uri="{BB962C8B-B14F-4D97-AF65-F5344CB8AC3E}">
        <p14:creationId xmlns:p14="http://schemas.microsoft.com/office/powerpoint/2010/main" val="2086457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blinds(horizontal)">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linds(horizont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ppt_x"/>
                                          </p:val>
                                        </p:tav>
                                        <p:tav tm="100000">
                                          <p:val>
                                            <p:strVal val="#ppt_x"/>
                                          </p:val>
                                        </p:tav>
                                      </p:tavLst>
                                    </p:anim>
                                    <p:anim calcmode="lin" valueType="num">
                                      <p:cBhvr additive="base">
                                        <p:cTn id="2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2" grpId="0" animBg="1"/>
      <p:bldP spid="11" grpId="0"/>
      <p:bldP spid="11" grpId="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à coins arrondis 3"/>
          <p:cNvSpPr/>
          <p:nvPr/>
        </p:nvSpPr>
        <p:spPr>
          <a:xfrm>
            <a:off x="467544" y="188640"/>
            <a:ext cx="7887820" cy="86409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eaLnBrk="1" hangingPunct="1">
              <a:lnSpc>
                <a:spcPct val="90000"/>
              </a:lnSpc>
              <a:defRPr/>
            </a:pPr>
            <a:r>
              <a:rPr lang="fr-FR" sz="2400" b="1" dirty="0" smtClean="0">
                <a:solidFill>
                  <a:schemeClr val="bg1"/>
                </a:solidFill>
              </a:rPr>
              <a:t>Questions éthiques pour le numérique</a:t>
            </a:r>
          </a:p>
        </p:txBody>
      </p:sp>
      <p:sp>
        <p:nvSpPr>
          <p:cNvPr id="5" name="Rectangle 4"/>
          <p:cNvSpPr/>
          <p:nvPr/>
        </p:nvSpPr>
        <p:spPr>
          <a:xfrm>
            <a:off x="4572000" y="4149080"/>
            <a:ext cx="3816424" cy="25202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smtClean="0">
                <a:solidFill>
                  <a:srgbClr val="002060"/>
                </a:solidFill>
              </a:rPr>
              <a:t>Cybercriminalité</a:t>
            </a:r>
          </a:p>
          <a:p>
            <a:pPr algn="ctr"/>
            <a:endParaRPr lang="fr-FR" sz="2400" b="1" dirty="0" smtClean="0">
              <a:solidFill>
                <a:srgbClr val="002060"/>
              </a:solidFill>
            </a:endParaRPr>
          </a:p>
          <a:p>
            <a:pPr algn="just">
              <a:buFont typeface="Arial" pitchFamily="34" charset="0"/>
              <a:buChar char="•"/>
            </a:pPr>
            <a:r>
              <a:rPr lang="fr-FR" sz="2400" dirty="0" err="1" smtClean="0">
                <a:solidFill>
                  <a:srgbClr val="002060"/>
                </a:solidFill>
              </a:rPr>
              <a:t>Darknet</a:t>
            </a:r>
            <a:r>
              <a:rPr lang="fr-FR" sz="2400" dirty="0" smtClean="0">
                <a:solidFill>
                  <a:srgbClr val="002060"/>
                </a:solidFill>
              </a:rPr>
              <a:t> </a:t>
            </a:r>
          </a:p>
          <a:p>
            <a:pPr algn="just">
              <a:buFont typeface="Arial" pitchFamily="34" charset="0"/>
              <a:buChar char="•"/>
            </a:pPr>
            <a:r>
              <a:rPr lang="fr-FR" sz="2400" dirty="0" smtClean="0">
                <a:solidFill>
                  <a:srgbClr val="002060"/>
                </a:solidFill>
              </a:rPr>
              <a:t>Bitcoins</a:t>
            </a:r>
          </a:p>
        </p:txBody>
      </p:sp>
      <p:sp>
        <p:nvSpPr>
          <p:cNvPr id="2" name="Espace réservé du numéro de diapositive 1"/>
          <p:cNvSpPr>
            <a:spLocks noGrp="1"/>
          </p:cNvSpPr>
          <p:nvPr>
            <p:ph type="sldNum" sz="quarter" idx="12"/>
          </p:nvPr>
        </p:nvSpPr>
        <p:spPr/>
        <p:txBody>
          <a:bodyPr/>
          <a:lstStyle/>
          <a:p>
            <a:pPr>
              <a:defRPr/>
            </a:pPr>
            <a:fld id="{8A9C7DE7-41DF-4FDE-8DD1-2334AA4C71B1}" type="slidenum">
              <a:rPr lang="fr-FR" smtClean="0"/>
              <a:pPr>
                <a:defRPr/>
              </a:pPr>
              <a:t>2</a:t>
            </a:fld>
            <a:endParaRPr lang="fr-FR"/>
          </a:p>
        </p:txBody>
      </p:sp>
      <p:sp>
        <p:nvSpPr>
          <p:cNvPr id="6" name="Rectangle 5"/>
          <p:cNvSpPr/>
          <p:nvPr/>
        </p:nvSpPr>
        <p:spPr>
          <a:xfrm>
            <a:off x="467544" y="1196752"/>
            <a:ext cx="7920880" cy="2808312"/>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smtClean="0">
                <a:solidFill>
                  <a:srgbClr val="002060"/>
                </a:solidFill>
              </a:rPr>
              <a:t>Social </a:t>
            </a:r>
          </a:p>
          <a:p>
            <a:pPr algn="just">
              <a:buFont typeface="Arial" pitchFamily="34" charset="0"/>
              <a:buChar char="•"/>
            </a:pPr>
            <a:r>
              <a:rPr lang="fr-FR" sz="2400" dirty="0" smtClean="0">
                <a:solidFill>
                  <a:srgbClr val="002060"/>
                </a:solidFill>
              </a:rPr>
              <a:t>Infobésité</a:t>
            </a:r>
          </a:p>
          <a:p>
            <a:pPr algn="just">
              <a:buFont typeface="Arial" pitchFamily="34" charset="0"/>
              <a:buChar char="•"/>
            </a:pPr>
            <a:r>
              <a:rPr lang="fr-FR" sz="2400" dirty="0">
                <a:solidFill>
                  <a:srgbClr val="002060"/>
                </a:solidFill>
              </a:rPr>
              <a:t>Dématérialisation du lien social</a:t>
            </a:r>
          </a:p>
          <a:p>
            <a:pPr algn="just">
              <a:buFont typeface="Arial" pitchFamily="34" charset="0"/>
              <a:buChar char="•"/>
            </a:pPr>
            <a:r>
              <a:rPr lang="fr-FR" sz="2400" dirty="0" smtClean="0">
                <a:solidFill>
                  <a:srgbClr val="002060"/>
                </a:solidFill>
              </a:rPr>
              <a:t>Droit à la déconnexion</a:t>
            </a:r>
          </a:p>
          <a:p>
            <a:pPr algn="just">
              <a:buFont typeface="Arial" pitchFamily="34" charset="0"/>
              <a:buChar char="•"/>
            </a:pPr>
            <a:r>
              <a:rPr lang="fr-FR" sz="2400" dirty="0" smtClean="0">
                <a:solidFill>
                  <a:srgbClr val="002060"/>
                </a:solidFill>
              </a:rPr>
              <a:t>Droit à l’oubli</a:t>
            </a:r>
          </a:p>
          <a:p>
            <a:pPr algn="just">
              <a:buFont typeface="Arial" pitchFamily="34" charset="0"/>
              <a:buChar char="•"/>
            </a:pPr>
            <a:r>
              <a:rPr lang="fr-FR" sz="2400" dirty="0" err="1" smtClean="0">
                <a:solidFill>
                  <a:srgbClr val="002060"/>
                </a:solidFill>
              </a:rPr>
              <a:t>Big</a:t>
            </a:r>
            <a:r>
              <a:rPr lang="fr-FR" sz="2400" dirty="0" smtClean="0">
                <a:solidFill>
                  <a:srgbClr val="002060"/>
                </a:solidFill>
              </a:rPr>
              <a:t> data et confidentialité des données personnelles, anonymat « algorithmiquement impossible »</a:t>
            </a:r>
          </a:p>
        </p:txBody>
      </p:sp>
      <p:sp>
        <p:nvSpPr>
          <p:cNvPr id="7" name="Rectangle 6"/>
          <p:cNvSpPr/>
          <p:nvPr/>
        </p:nvSpPr>
        <p:spPr>
          <a:xfrm>
            <a:off x="467544" y="4149080"/>
            <a:ext cx="3960440" cy="2520280"/>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fr-FR" sz="2400" b="1" dirty="0" smtClean="0">
                <a:solidFill>
                  <a:srgbClr val="002060"/>
                </a:solidFill>
              </a:rPr>
              <a:t>Environnement / écologie</a:t>
            </a:r>
          </a:p>
          <a:p>
            <a:pPr algn="ctr"/>
            <a:endParaRPr lang="fr-FR" sz="2400" b="1" dirty="0" smtClean="0">
              <a:solidFill>
                <a:srgbClr val="002060"/>
              </a:solidFill>
            </a:endParaRPr>
          </a:p>
          <a:p>
            <a:pPr algn="just">
              <a:buFont typeface="Arial" pitchFamily="34" charset="0"/>
              <a:buChar char="•"/>
            </a:pPr>
            <a:r>
              <a:rPr lang="fr-FR" sz="2400" dirty="0" smtClean="0">
                <a:solidFill>
                  <a:srgbClr val="002060"/>
                </a:solidFill>
              </a:rPr>
              <a:t>Consommation énergétique</a:t>
            </a:r>
          </a:p>
          <a:p>
            <a:pPr algn="just">
              <a:buFont typeface="Arial" pitchFamily="34" charset="0"/>
              <a:buChar char="•"/>
            </a:pPr>
            <a:r>
              <a:rPr lang="fr-FR" sz="2400" dirty="0" smtClean="0">
                <a:solidFill>
                  <a:srgbClr val="002060"/>
                </a:solidFill>
              </a:rPr>
              <a:t>Déchets électroniques</a:t>
            </a:r>
          </a:p>
        </p:txBody>
      </p:sp>
    </p:spTree>
    <p:extLst>
      <p:ext uri="{BB962C8B-B14F-4D97-AF65-F5344CB8AC3E}">
        <p14:creationId xmlns:p14="http://schemas.microsoft.com/office/powerpoint/2010/main" val="817135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20</a:t>
            </a:fld>
            <a:endParaRPr lang="fr-FR" dirty="0"/>
          </a:p>
        </p:txBody>
      </p:sp>
      <p:sp>
        <p:nvSpPr>
          <p:cNvPr id="6" name="Rectangle 2"/>
          <p:cNvSpPr txBox="1">
            <a:spLocks noChangeArrowheads="1"/>
          </p:cNvSpPr>
          <p:nvPr/>
        </p:nvSpPr>
        <p:spPr>
          <a:xfrm>
            <a:off x="500034" y="428604"/>
            <a:ext cx="8229600" cy="9398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fr-FR" sz="4000" b="1" i="0" strike="noStrike" kern="1200" cap="none" spc="0" normalizeH="0" baseline="0" noProof="0" dirty="0" smtClean="0">
                <a:ln>
                  <a:noFill/>
                </a:ln>
                <a:solidFill>
                  <a:schemeClr val="accent1"/>
                </a:solidFill>
                <a:uLnTx/>
                <a:uFillTx/>
                <a:latin typeface="+mj-lt"/>
                <a:ea typeface="+mj-ea"/>
                <a:cs typeface="+mj-cs"/>
              </a:rPr>
              <a:t>Le « smart </a:t>
            </a:r>
            <a:r>
              <a:rPr kumimoji="0" lang="fr-FR" sz="4000" b="1" i="0" strike="noStrike" kern="1200" cap="none" spc="0" normalizeH="0" baseline="0" noProof="0" dirty="0" err="1" smtClean="0">
                <a:ln>
                  <a:noFill/>
                </a:ln>
                <a:solidFill>
                  <a:schemeClr val="accent1"/>
                </a:solidFill>
                <a:uLnTx/>
                <a:uFillTx/>
                <a:latin typeface="+mj-lt"/>
                <a:ea typeface="+mj-ea"/>
                <a:cs typeface="+mj-cs"/>
              </a:rPr>
              <a:t>grid</a:t>
            </a:r>
            <a:r>
              <a:rPr kumimoji="0" lang="fr-FR" sz="4000" b="1" i="0" strike="noStrike" kern="1200" cap="none" spc="0" normalizeH="0" baseline="0" noProof="0" dirty="0" smtClean="0">
                <a:ln>
                  <a:noFill/>
                </a:ln>
                <a:solidFill>
                  <a:schemeClr val="accent1"/>
                </a:solidFill>
                <a:uLnTx/>
                <a:uFillTx/>
                <a:latin typeface="+mj-lt"/>
                <a:ea typeface="+mj-ea"/>
                <a:cs typeface="+mj-cs"/>
              </a:rPr>
              <a:t> », de quoi s’agit-il</a:t>
            </a:r>
            <a:r>
              <a:rPr lang="fr-FR" sz="4000" b="1" dirty="0" smtClean="0">
                <a:solidFill>
                  <a:schemeClr val="accent1"/>
                </a:solidFill>
                <a:latin typeface="+mj-lt"/>
                <a:ea typeface="+mj-ea"/>
                <a:cs typeface="+mj-cs"/>
              </a:rPr>
              <a:t>?</a:t>
            </a:r>
            <a:endParaRPr kumimoji="0" lang="fr-FR" sz="4000" b="1" i="0" strike="noStrike" kern="1200" cap="none" spc="0" normalizeH="0" baseline="0" noProof="0" dirty="0" smtClean="0">
              <a:ln>
                <a:noFill/>
              </a:ln>
              <a:solidFill>
                <a:schemeClr val="accent1"/>
              </a:solidFill>
              <a:uLnTx/>
              <a:uFillTx/>
              <a:latin typeface="+mj-lt"/>
              <a:ea typeface="+mj-ea"/>
              <a:cs typeface="+mj-cs"/>
            </a:endParaRPr>
          </a:p>
        </p:txBody>
      </p:sp>
      <p:sp>
        <p:nvSpPr>
          <p:cNvPr id="8" name="Rectangle à coins arrondis 7"/>
          <p:cNvSpPr/>
          <p:nvPr/>
        </p:nvSpPr>
        <p:spPr>
          <a:xfrm>
            <a:off x="323528" y="1484784"/>
            <a:ext cx="8215370" cy="482453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fontAlgn="auto" hangingPunct="1">
              <a:spcBef>
                <a:spcPts val="580"/>
              </a:spcBef>
              <a:spcAft>
                <a:spcPts val="0"/>
              </a:spcAft>
              <a:defRPr/>
            </a:pPr>
            <a:r>
              <a:rPr lang="fr-FR" sz="2400" b="1" u="sng" dirty="0" smtClean="0">
                <a:solidFill>
                  <a:schemeClr val="bg1"/>
                </a:solidFill>
              </a:rPr>
              <a:t>Définition</a:t>
            </a:r>
          </a:p>
          <a:p>
            <a:pPr algn="ctr" eaLnBrk="1" fontAlgn="auto" hangingPunct="1">
              <a:spcBef>
                <a:spcPts val="580"/>
              </a:spcBef>
              <a:spcAft>
                <a:spcPts val="0"/>
              </a:spcAft>
              <a:defRPr/>
            </a:pPr>
            <a:endParaRPr lang="fr-FR" sz="2400" b="1" u="sng" dirty="0" smtClean="0">
              <a:solidFill>
                <a:schemeClr val="bg1"/>
              </a:solidFill>
            </a:endParaRPr>
          </a:p>
          <a:p>
            <a:pPr algn="just"/>
            <a:r>
              <a:rPr lang="fr-FR" sz="2400" b="1" dirty="0" smtClean="0">
                <a:solidFill>
                  <a:schemeClr val="bg1"/>
                </a:solidFill>
              </a:rPr>
              <a:t>« </a:t>
            </a:r>
            <a:r>
              <a:rPr lang="fr-FR" sz="2400" b="1" dirty="0" smtClean="0"/>
              <a:t> Réseau de distribution d'électricité dit « intelligent » qui utilise des technologies informatiques et de télécommunication avec l'objectif d'optimiser le transport d'énergie des points de production à ceux de distribution. Ces réseaux doivent donc permettre de faciliter la mise en relation de l'offre et de la demande entre les producteurs, (notamment d'</a:t>
            </a:r>
            <a:r>
              <a:rPr lang="fr-FR" sz="2400" b="1" dirty="0" err="1" smtClean="0"/>
              <a:t>EnR</a:t>
            </a:r>
            <a:r>
              <a:rPr lang="fr-FR" sz="2400" b="1" dirty="0" smtClean="0"/>
              <a:t>) et les consommateurs d'électricité.  »</a:t>
            </a:r>
          </a:p>
          <a:p>
            <a:endParaRPr lang="fr-FR" sz="2400" b="1" dirty="0" smtClean="0"/>
          </a:p>
          <a:p>
            <a:pPr algn="r"/>
            <a:r>
              <a:rPr lang="fr-FR" b="1" dirty="0" smtClean="0">
                <a:solidFill>
                  <a:schemeClr val="bg1"/>
                </a:solidFill>
              </a:rPr>
              <a:t> </a:t>
            </a:r>
            <a:r>
              <a:rPr lang="fr-FR" dirty="0" smtClean="0">
                <a:solidFill>
                  <a:schemeClr val="bg1"/>
                </a:solidFill>
              </a:rPr>
              <a:t>Source Actu-environnement (Ministère du développement durable)</a:t>
            </a:r>
            <a:endParaRPr lang="fr-FR" b="1" dirty="0" smtClean="0">
              <a:solidFill>
                <a:schemeClr val="bg1"/>
              </a:solidFill>
            </a:endParaRPr>
          </a:p>
          <a:p>
            <a:pPr algn="just" eaLnBrk="1" fontAlgn="auto" hangingPunct="1">
              <a:spcBef>
                <a:spcPts val="580"/>
              </a:spcBef>
              <a:spcAft>
                <a:spcPts val="0"/>
              </a:spcAft>
              <a:buFont typeface="Arial" pitchFamily="34" charset="0"/>
              <a:buChar char="•"/>
              <a:defRPr/>
            </a:pPr>
            <a:endParaRPr lang="fr-FR" sz="2400" b="1" dirty="0" smtClean="0">
              <a:solidFill>
                <a:schemeClr val="bg1"/>
              </a:solidFill>
            </a:endParaRPr>
          </a:p>
        </p:txBody>
      </p:sp>
    </p:spTree>
    <p:extLst>
      <p:ext uri="{BB962C8B-B14F-4D97-AF65-F5344CB8AC3E}">
        <p14:creationId xmlns:p14="http://schemas.microsoft.com/office/powerpoint/2010/main" val="2444503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linds(horizontal)">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8"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17DDDE65-AFB7-4333-96E9-1700E76972C8}" type="slidenum">
              <a:rPr lang="fr-FR" smtClean="0"/>
              <a:pPr>
                <a:defRPr/>
              </a:pPr>
              <a:t>21</a:t>
            </a:fld>
            <a:endParaRPr lang="fr-FR"/>
          </a:p>
        </p:txBody>
      </p:sp>
      <p:sp>
        <p:nvSpPr>
          <p:cNvPr id="7" name="AutoShape 2"/>
          <p:cNvSpPr txBox="1">
            <a:spLocks noChangeArrowheads="1"/>
          </p:cNvSpPr>
          <p:nvPr/>
        </p:nvSpPr>
        <p:spPr>
          <a:xfrm>
            <a:off x="285720" y="-171400"/>
            <a:ext cx="885828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tab pos="185738" algn="l"/>
                <a:tab pos="4746625" algn="l"/>
                <a:tab pos="4848225" algn="l"/>
                <a:tab pos="5108575" algn="l"/>
                <a:tab pos="7886700" algn="l"/>
                <a:tab pos="8158163" algn="l"/>
                <a:tab pos="8343900" algn="l"/>
              </a:tabLst>
              <a:defRPr/>
            </a:pPr>
            <a:r>
              <a:rPr kumimoji="0" lang="fr-FR"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fr-FR" sz="3600" b="1" i="0" u="none" strike="noStrike" kern="1200" cap="none" spc="0" normalizeH="0" baseline="0" noProof="0" dirty="0" smtClean="0">
                <a:ln>
                  <a:noFill/>
                </a:ln>
                <a:solidFill>
                  <a:schemeClr val="accent1"/>
                </a:solidFill>
                <a:effectLst>
                  <a:outerShdw blurRad="31750" dist="25400" dir="5400000" algn="tl" rotWithShape="0">
                    <a:srgbClr val="000000">
                      <a:alpha val="25000"/>
                    </a:srgbClr>
                  </a:outerShdw>
                </a:effectLst>
                <a:uLnTx/>
                <a:uFillTx/>
                <a:latin typeface="+mj-lt"/>
                <a:ea typeface="+mj-ea"/>
                <a:cs typeface="+mj-cs"/>
              </a:rPr>
              <a:t>Les entreprises et la RSE</a:t>
            </a:r>
            <a:endParaRPr kumimoji="0" lang="fr-FR"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0" name="Ellipse 9"/>
          <p:cNvSpPr/>
          <p:nvPr/>
        </p:nvSpPr>
        <p:spPr>
          <a:xfrm>
            <a:off x="571472" y="692696"/>
            <a:ext cx="800105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bg1"/>
                </a:solidFill>
              </a:rPr>
              <a:t>Le secteur de l’informatique et la RSE</a:t>
            </a:r>
            <a:endParaRPr lang="fr-FR" sz="2400" b="1" dirty="0">
              <a:solidFill>
                <a:schemeClr val="bg1"/>
              </a:solidFill>
            </a:endParaRPr>
          </a:p>
        </p:txBody>
      </p:sp>
      <p:sp>
        <p:nvSpPr>
          <p:cNvPr id="12" name="Rectangle à coins arrondis 11"/>
          <p:cNvSpPr/>
          <p:nvPr/>
        </p:nvSpPr>
        <p:spPr>
          <a:xfrm>
            <a:off x="323528" y="1556792"/>
            <a:ext cx="8496944" cy="50405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bg1"/>
                </a:solidFill>
              </a:rPr>
              <a:t>IBM: construire une planète intelligente</a:t>
            </a:r>
          </a:p>
          <a:p>
            <a:pPr algn="ctr"/>
            <a:endParaRPr lang="fr-FR" sz="800" b="1" dirty="0" smtClean="0">
              <a:solidFill>
                <a:schemeClr val="bg1"/>
              </a:solidFill>
            </a:endParaRPr>
          </a:p>
          <a:p>
            <a:pPr algn="just">
              <a:buFont typeface="Arial" pitchFamily="34" charset="0"/>
              <a:buChar char="•"/>
            </a:pPr>
            <a:r>
              <a:rPr lang="fr-FR" sz="2400" dirty="0" err="1" smtClean="0">
                <a:solidFill>
                  <a:schemeClr val="bg1"/>
                </a:solidFill>
              </a:rPr>
              <a:t>Corporate</a:t>
            </a:r>
            <a:r>
              <a:rPr lang="fr-FR" sz="2400" dirty="0" smtClean="0">
                <a:solidFill>
                  <a:schemeClr val="bg1"/>
                </a:solidFill>
              </a:rPr>
              <a:t> </a:t>
            </a:r>
            <a:r>
              <a:rPr lang="fr-FR" sz="2400" dirty="0" err="1" smtClean="0">
                <a:solidFill>
                  <a:schemeClr val="bg1"/>
                </a:solidFill>
              </a:rPr>
              <a:t>responsibility</a:t>
            </a:r>
            <a:r>
              <a:rPr lang="fr-FR" sz="2400" dirty="0" smtClean="0">
                <a:solidFill>
                  <a:schemeClr val="bg1"/>
                </a:solidFill>
              </a:rPr>
              <a:t> report</a:t>
            </a:r>
          </a:p>
          <a:p>
            <a:pPr algn="just">
              <a:buFont typeface="Arial" pitchFamily="34" charset="0"/>
              <a:buChar char="•"/>
            </a:pPr>
            <a:r>
              <a:rPr lang="fr-FR" sz="2400" dirty="0" smtClean="0">
                <a:solidFill>
                  <a:schemeClr val="bg1"/>
                </a:solidFill>
              </a:rPr>
              <a:t>« </a:t>
            </a:r>
            <a:r>
              <a:rPr lang="en-US" sz="2400" dirty="0" smtClean="0"/>
              <a:t>IBM’s corporate environmental programs date back to the 1960s. In 1971, Thomas J. Watson Jr., IBM’s CEO at the time, formalized the company’s commitment to environmental protection with our Corporate Policy on IBM’s Environmental Responsibilities”</a:t>
            </a:r>
          </a:p>
          <a:p>
            <a:pPr algn="just">
              <a:buFont typeface="Arial" pitchFamily="34" charset="0"/>
              <a:buChar char="•"/>
            </a:pPr>
            <a:r>
              <a:rPr lang="en-US" sz="2400" dirty="0" smtClean="0">
                <a:solidFill>
                  <a:schemeClr val="bg1"/>
                </a:solidFill>
              </a:rPr>
              <a:t>Engagement </a:t>
            </a:r>
            <a:r>
              <a:rPr lang="en-US" sz="2400" dirty="0" err="1" smtClean="0">
                <a:solidFill>
                  <a:schemeClr val="bg1"/>
                </a:solidFill>
              </a:rPr>
              <a:t>dans</a:t>
            </a:r>
            <a:r>
              <a:rPr lang="en-US" sz="2400" dirty="0" smtClean="0">
                <a:solidFill>
                  <a:schemeClr val="bg1"/>
                </a:solidFill>
              </a:rPr>
              <a:t> </a:t>
            </a:r>
            <a:r>
              <a:rPr lang="en-US" sz="2400" dirty="0" err="1" smtClean="0">
                <a:solidFill>
                  <a:schemeClr val="bg1"/>
                </a:solidFill>
              </a:rPr>
              <a:t>différents</a:t>
            </a:r>
            <a:r>
              <a:rPr lang="en-US" sz="2400" dirty="0" smtClean="0">
                <a:solidFill>
                  <a:schemeClr val="bg1"/>
                </a:solidFill>
              </a:rPr>
              <a:t> </a:t>
            </a:r>
            <a:r>
              <a:rPr lang="en-US" sz="2400" dirty="0" err="1" smtClean="0">
                <a:solidFill>
                  <a:schemeClr val="bg1"/>
                </a:solidFill>
              </a:rPr>
              <a:t>programmes</a:t>
            </a:r>
            <a:r>
              <a:rPr lang="en-US" sz="2400" dirty="0" smtClean="0">
                <a:solidFill>
                  <a:schemeClr val="bg1"/>
                </a:solidFill>
              </a:rPr>
              <a:t>, </a:t>
            </a:r>
            <a:r>
              <a:rPr lang="en-US" sz="2400" dirty="0" err="1" smtClean="0">
                <a:solidFill>
                  <a:schemeClr val="bg1"/>
                </a:solidFill>
              </a:rPr>
              <a:t>dont</a:t>
            </a:r>
            <a:r>
              <a:rPr lang="en-US" sz="2400" dirty="0" smtClean="0">
                <a:solidFill>
                  <a:schemeClr val="bg1"/>
                </a:solidFill>
              </a:rPr>
              <a:t> Energy star</a:t>
            </a:r>
          </a:p>
          <a:p>
            <a:pPr algn="just">
              <a:buFont typeface="Arial" pitchFamily="34" charset="0"/>
              <a:buChar char="•"/>
            </a:pPr>
            <a:r>
              <a:rPr lang="en-US" sz="2400" dirty="0" err="1" smtClean="0">
                <a:solidFill>
                  <a:schemeClr val="bg1"/>
                </a:solidFill>
              </a:rPr>
              <a:t>Participe</a:t>
            </a:r>
            <a:r>
              <a:rPr lang="en-US" sz="2400" dirty="0" smtClean="0">
                <a:solidFill>
                  <a:schemeClr val="bg1"/>
                </a:solidFill>
              </a:rPr>
              <a:t> au Asia Green IT Forum </a:t>
            </a:r>
            <a:endParaRPr lang="fr-FR" sz="2400" dirty="0" smtClean="0">
              <a:solidFill>
                <a:schemeClr val="bg1"/>
              </a:solidFill>
            </a:endParaRPr>
          </a:p>
          <a:p>
            <a:pPr algn="just">
              <a:buFont typeface="Arial" pitchFamily="34" charset="0"/>
              <a:buChar char="•"/>
            </a:pPr>
            <a:r>
              <a:rPr lang="fr-FR" sz="2400" dirty="0" smtClean="0">
                <a:solidFill>
                  <a:schemeClr val="bg1"/>
                </a:solidFill>
              </a:rPr>
              <a:t>Choisir ses cookies….</a:t>
            </a:r>
          </a:p>
        </p:txBody>
      </p:sp>
    </p:spTree>
    <p:extLst>
      <p:ext uri="{BB962C8B-B14F-4D97-AF65-F5344CB8AC3E}">
        <p14:creationId xmlns:p14="http://schemas.microsoft.com/office/powerpoint/2010/main" val="3076545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17DDDE65-AFB7-4333-96E9-1700E76972C8}" type="slidenum">
              <a:rPr lang="fr-FR" smtClean="0"/>
              <a:pPr>
                <a:defRPr/>
              </a:pPr>
              <a:t>22</a:t>
            </a:fld>
            <a:endParaRPr lang="fr-FR"/>
          </a:p>
        </p:txBody>
      </p:sp>
      <p:sp>
        <p:nvSpPr>
          <p:cNvPr id="7" name="AutoShape 2"/>
          <p:cNvSpPr txBox="1">
            <a:spLocks noChangeArrowheads="1"/>
          </p:cNvSpPr>
          <p:nvPr/>
        </p:nvSpPr>
        <p:spPr>
          <a:xfrm>
            <a:off x="285720" y="-171400"/>
            <a:ext cx="885828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tab pos="185738" algn="l"/>
                <a:tab pos="4746625" algn="l"/>
                <a:tab pos="4848225" algn="l"/>
                <a:tab pos="5108575" algn="l"/>
                <a:tab pos="7886700" algn="l"/>
                <a:tab pos="8158163" algn="l"/>
                <a:tab pos="8343900" algn="l"/>
              </a:tabLst>
              <a:defRPr/>
            </a:pPr>
            <a:r>
              <a:rPr kumimoji="0" lang="fr-FR"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fr-FR" sz="3600" b="1" i="0" u="none" strike="noStrike" kern="1200" cap="none" spc="0" normalizeH="0" baseline="0" noProof="0" dirty="0" smtClean="0">
                <a:ln>
                  <a:noFill/>
                </a:ln>
                <a:solidFill>
                  <a:schemeClr val="accent1"/>
                </a:solidFill>
                <a:effectLst>
                  <a:outerShdw blurRad="31750" dist="25400" dir="5400000" algn="tl" rotWithShape="0">
                    <a:srgbClr val="000000">
                      <a:alpha val="25000"/>
                    </a:srgbClr>
                  </a:outerShdw>
                </a:effectLst>
                <a:uLnTx/>
                <a:uFillTx/>
                <a:latin typeface="+mj-lt"/>
                <a:ea typeface="+mj-ea"/>
                <a:cs typeface="+mj-cs"/>
              </a:rPr>
              <a:t>Les entreprises et la RSE</a:t>
            </a:r>
            <a:endParaRPr kumimoji="0" lang="fr-FR"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0" name="Ellipse 9"/>
          <p:cNvSpPr/>
          <p:nvPr/>
        </p:nvSpPr>
        <p:spPr>
          <a:xfrm>
            <a:off x="571472" y="647564"/>
            <a:ext cx="8001056" cy="648072"/>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bg1"/>
                </a:solidFill>
              </a:rPr>
              <a:t>Le secteur de l’informatique et la RSE</a:t>
            </a:r>
            <a:endParaRPr lang="fr-FR" sz="2400" b="1" dirty="0">
              <a:solidFill>
                <a:schemeClr val="bg1"/>
              </a:solidFill>
            </a:endParaRPr>
          </a:p>
        </p:txBody>
      </p:sp>
      <p:sp>
        <p:nvSpPr>
          <p:cNvPr id="12" name="Rectangle à coins arrondis 11"/>
          <p:cNvSpPr/>
          <p:nvPr/>
        </p:nvSpPr>
        <p:spPr>
          <a:xfrm>
            <a:off x="323528" y="1556792"/>
            <a:ext cx="8496944" cy="504056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solidFill>
                  <a:schemeClr val="bg1"/>
                </a:solidFill>
              </a:rPr>
              <a:t>Microsoft France</a:t>
            </a:r>
          </a:p>
          <a:p>
            <a:pPr algn="ctr"/>
            <a:endParaRPr lang="fr-FR" sz="800" b="1" dirty="0" smtClean="0">
              <a:solidFill>
                <a:schemeClr val="bg1"/>
              </a:solidFill>
            </a:endParaRPr>
          </a:p>
          <a:p>
            <a:pPr>
              <a:buFont typeface="Arial" pitchFamily="34" charset="0"/>
              <a:buChar char="•"/>
            </a:pPr>
            <a:r>
              <a:rPr lang="fr-FR" sz="2400" i="1" dirty="0" smtClean="0"/>
              <a:t>« Regards sur le numérique</a:t>
            </a:r>
            <a:r>
              <a:rPr lang="fr-FR" sz="2400" dirty="0" smtClean="0"/>
              <a:t>, le labo d'idées de Microsoft France, répond à notre volonté de susciter et de recueillir une réflexion collective sur les enjeux du numérique, qu’ils soient culturels, économiques ou sociétaux »</a:t>
            </a:r>
          </a:p>
          <a:p>
            <a:pPr algn="just">
              <a:buFont typeface="Arial" pitchFamily="34" charset="0"/>
              <a:buChar char="•"/>
            </a:pPr>
            <a:r>
              <a:rPr lang="fr-FR" sz="2400" dirty="0" smtClean="0">
                <a:solidFill>
                  <a:schemeClr val="bg1"/>
                </a:solidFill>
              </a:rPr>
              <a:t>« </a:t>
            </a:r>
            <a:r>
              <a:rPr lang="fr-FR" sz="2400" dirty="0" err="1" smtClean="0"/>
              <a:t>Citynext</a:t>
            </a:r>
            <a:r>
              <a:rPr lang="fr-FR" sz="2400" dirty="0" smtClean="0"/>
              <a:t> : le numérique pour créer la ville de demain » = « un espace « agile » capable d’interagir avec les citadins pour faciliter leur quotidien et stimuler l’innovation au niveau local »</a:t>
            </a:r>
          </a:p>
          <a:p>
            <a:pPr lvl="1" algn="just">
              <a:buFont typeface="Arial" pitchFamily="34" charset="0"/>
              <a:buChar char="•"/>
            </a:pPr>
            <a:r>
              <a:rPr lang="fr-FR" sz="2400" dirty="0" smtClean="0"/>
              <a:t>Surtout du « </a:t>
            </a:r>
            <a:r>
              <a:rPr lang="fr-FR" sz="2400" dirty="0" err="1" smtClean="0"/>
              <a:t>grid</a:t>
            </a:r>
            <a:r>
              <a:rPr lang="fr-FR" sz="2400" dirty="0" smtClean="0"/>
              <a:t> »</a:t>
            </a:r>
          </a:p>
        </p:txBody>
      </p:sp>
    </p:spTree>
    <p:extLst>
      <p:ext uri="{BB962C8B-B14F-4D97-AF65-F5344CB8AC3E}">
        <p14:creationId xmlns:p14="http://schemas.microsoft.com/office/powerpoint/2010/main" val="9263145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17DDDE65-AFB7-4333-96E9-1700E76972C8}" type="slidenum">
              <a:rPr lang="fr-FR" smtClean="0"/>
              <a:pPr>
                <a:defRPr/>
              </a:pPr>
              <a:t>23</a:t>
            </a:fld>
            <a:endParaRPr lang="fr-FR"/>
          </a:p>
        </p:txBody>
      </p:sp>
      <p:sp>
        <p:nvSpPr>
          <p:cNvPr id="7" name="AutoShape 2"/>
          <p:cNvSpPr txBox="1">
            <a:spLocks noChangeArrowheads="1"/>
          </p:cNvSpPr>
          <p:nvPr/>
        </p:nvSpPr>
        <p:spPr>
          <a:xfrm>
            <a:off x="285720" y="-171400"/>
            <a:ext cx="885828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tab pos="185738" algn="l"/>
                <a:tab pos="4746625" algn="l"/>
                <a:tab pos="4848225" algn="l"/>
                <a:tab pos="5108575" algn="l"/>
                <a:tab pos="7886700" algn="l"/>
                <a:tab pos="8158163" algn="l"/>
                <a:tab pos="8343900" algn="l"/>
              </a:tabLst>
              <a:defRPr/>
            </a:pPr>
            <a:r>
              <a:rPr kumimoji="0" lang="fr-FR"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fr-FR" sz="3600" b="1" i="0" u="none" strike="noStrike" kern="1200" cap="none" spc="0" normalizeH="0" baseline="0" noProof="0" dirty="0" smtClean="0">
                <a:ln>
                  <a:noFill/>
                </a:ln>
                <a:solidFill>
                  <a:schemeClr val="accent1"/>
                </a:solidFill>
                <a:effectLst>
                  <a:outerShdw blurRad="31750" dist="25400" dir="5400000" algn="tl" rotWithShape="0">
                    <a:srgbClr val="000000">
                      <a:alpha val="25000"/>
                    </a:srgbClr>
                  </a:outerShdw>
                </a:effectLst>
                <a:uLnTx/>
                <a:uFillTx/>
                <a:latin typeface="+mj-lt"/>
                <a:ea typeface="+mj-ea"/>
                <a:cs typeface="+mj-cs"/>
              </a:rPr>
              <a:t>Les entreprises et la RSE</a:t>
            </a:r>
            <a:endParaRPr kumimoji="0" lang="fr-FR"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0" name="Ellipse 9"/>
          <p:cNvSpPr/>
          <p:nvPr/>
        </p:nvSpPr>
        <p:spPr>
          <a:xfrm>
            <a:off x="571472" y="692696"/>
            <a:ext cx="8001056" cy="6480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bg1"/>
                </a:solidFill>
              </a:rPr>
              <a:t>Le secteur de l’informatique et la RSE</a:t>
            </a:r>
            <a:endParaRPr lang="fr-FR" sz="2400" b="1" dirty="0">
              <a:solidFill>
                <a:schemeClr val="bg1"/>
              </a:solidFill>
            </a:endParaRPr>
          </a:p>
        </p:txBody>
      </p:sp>
      <p:sp>
        <p:nvSpPr>
          <p:cNvPr id="12" name="Rectangle à coins arrondis 11"/>
          <p:cNvSpPr/>
          <p:nvPr/>
        </p:nvSpPr>
        <p:spPr>
          <a:xfrm>
            <a:off x="323528" y="1556792"/>
            <a:ext cx="8496944" cy="50405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bg1"/>
                </a:solidFill>
              </a:rPr>
              <a:t>LENOVO et sa « Responsabilité sociétale »</a:t>
            </a:r>
          </a:p>
          <a:p>
            <a:pPr algn="ctr"/>
            <a:endParaRPr lang="fr-FR" sz="800" b="1" dirty="0" smtClean="0">
              <a:solidFill>
                <a:schemeClr val="bg1"/>
              </a:solidFill>
            </a:endParaRPr>
          </a:p>
          <a:p>
            <a:pPr algn="just">
              <a:buFont typeface="Arial" pitchFamily="34" charset="0"/>
              <a:buChar char="•"/>
            </a:pPr>
            <a:r>
              <a:rPr lang="fr-FR" sz="2400" dirty="0" smtClean="0"/>
              <a:t>« En 2013, Lenovo a été sélectionné pour faire partie des </a:t>
            </a:r>
            <a:r>
              <a:rPr lang="fr-FR" sz="2400" b="1" dirty="0" smtClean="0"/>
              <a:t>valeurs constitutives de l'indice HSCSI</a:t>
            </a:r>
            <a:r>
              <a:rPr lang="fr-FR" sz="2400" dirty="0" smtClean="0"/>
              <a:t> (Hang </a:t>
            </a:r>
            <a:r>
              <a:rPr lang="fr-FR" sz="2400" dirty="0" err="1" smtClean="0"/>
              <a:t>Seng</a:t>
            </a:r>
            <a:r>
              <a:rPr lang="fr-FR" sz="2400" dirty="0" smtClean="0"/>
              <a:t> </a:t>
            </a:r>
            <a:r>
              <a:rPr lang="fr-FR" sz="2400" dirty="0" err="1" smtClean="0"/>
              <a:t>Corporate</a:t>
            </a:r>
            <a:r>
              <a:rPr lang="fr-FR" sz="2400" dirty="0" smtClean="0"/>
              <a:t> </a:t>
            </a:r>
            <a:r>
              <a:rPr lang="fr-FR" sz="2400" dirty="0" err="1" smtClean="0"/>
              <a:t>Sustainability</a:t>
            </a:r>
            <a:r>
              <a:rPr lang="fr-FR" sz="2400" dirty="0" smtClean="0"/>
              <a:t> Index). (…) Pour la troisième année consécutive, Lenovo a décroché une place au </a:t>
            </a:r>
            <a:r>
              <a:rPr lang="fr-FR" sz="2400" b="1" dirty="0" smtClean="0"/>
              <a:t>tableau d'honneur établi par </a:t>
            </a:r>
            <a:r>
              <a:rPr lang="fr-FR" sz="2400" b="1" dirty="0" err="1" smtClean="0"/>
              <a:t>RepuTex</a:t>
            </a:r>
            <a:r>
              <a:rPr lang="fr-FR" sz="2400" b="1" dirty="0" smtClean="0"/>
              <a:t> Hong Kong ESG</a:t>
            </a:r>
            <a:r>
              <a:rPr lang="fr-FR" sz="2400" dirty="0" smtClean="0"/>
              <a:t>, ce qui le place dans le top 5 des 353 entreprises dont les performances en matière de durabilité ont été passées en revue. »</a:t>
            </a:r>
          </a:p>
          <a:p>
            <a:pPr algn="just">
              <a:buFont typeface="Arial" pitchFamily="34" charset="0"/>
              <a:buChar char="•"/>
            </a:pPr>
            <a:r>
              <a:rPr lang="fr-FR" sz="2400" dirty="0" smtClean="0"/>
              <a:t>« Lenovo a participé au projet </a:t>
            </a:r>
            <a:r>
              <a:rPr lang="fr-FR" sz="2400" b="1" dirty="0" smtClean="0"/>
              <a:t>China </a:t>
            </a:r>
            <a:r>
              <a:rPr lang="fr-FR" sz="2400" b="1" dirty="0" err="1" smtClean="0"/>
              <a:t>Greentech</a:t>
            </a:r>
            <a:r>
              <a:rPr lang="fr-FR" sz="2400" b="1" dirty="0" smtClean="0"/>
              <a:t> Initiative</a:t>
            </a:r>
            <a:r>
              <a:rPr lang="fr-FR" sz="2400" dirty="0" smtClean="0"/>
              <a:t> visant à élaborer “une vision et une feuille de route susceptibles de permettre d'atteindre les objectifs de durabilité environnementale chinois”. »</a:t>
            </a:r>
            <a:endParaRPr lang="fr-FR" sz="2400" dirty="0" smtClean="0">
              <a:solidFill>
                <a:schemeClr val="bg1"/>
              </a:solidFill>
            </a:endParaRPr>
          </a:p>
        </p:txBody>
      </p:sp>
    </p:spTree>
    <p:extLst>
      <p:ext uri="{BB962C8B-B14F-4D97-AF65-F5344CB8AC3E}">
        <p14:creationId xmlns:p14="http://schemas.microsoft.com/office/powerpoint/2010/main" val="37663723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17DDDE65-AFB7-4333-96E9-1700E76972C8}" type="slidenum">
              <a:rPr lang="fr-FR" smtClean="0"/>
              <a:pPr>
                <a:defRPr/>
              </a:pPr>
              <a:t>24</a:t>
            </a:fld>
            <a:endParaRPr lang="fr-FR"/>
          </a:p>
        </p:txBody>
      </p:sp>
      <p:sp>
        <p:nvSpPr>
          <p:cNvPr id="7" name="AutoShape 2"/>
          <p:cNvSpPr txBox="1">
            <a:spLocks noChangeArrowheads="1"/>
          </p:cNvSpPr>
          <p:nvPr/>
        </p:nvSpPr>
        <p:spPr>
          <a:xfrm>
            <a:off x="285720" y="-171400"/>
            <a:ext cx="8858280" cy="1143000"/>
          </a:xfrm>
          <a:prstGeom prst="rect">
            <a:avLst/>
          </a:prstGeom>
        </p:spPr>
        <p:txBody>
          <a:bodyPr vert="horz" rtlCol="0" anchor="ctr">
            <a:normAutofit/>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tab pos="185738" algn="l"/>
                <a:tab pos="4746625" algn="l"/>
                <a:tab pos="4848225" algn="l"/>
                <a:tab pos="5108575" algn="l"/>
                <a:tab pos="7886700" algn="l"/>
                <a:tab pos="8158163" algn="l"/>
                <a:tab pos="8343900" algn="l"/>
              </a:tabLst>
              <a:defRPr/>
            </a:pPr>
            <a:r>
              <a:rPr kumimoji="0" lang="fr-FR"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 </a:t>
            </a:r>
            <a:r>
              <a:rPr kumimoji="0" lang="fr-FR" sz="3600" b="1" i="0" u="none" strike="noStrike" kern="1200" cap="none" spc="0" normalizeH="0" baseline="0" noProof="0" dirty="0" smtClean="0">
                <a:ln>
                  <a:noFill/>
                </a:ln>
                <a:solidFill>
                  <a:schemeClr val="accent1"/>
                </a:solidFill>
                <a:effectLst>
                  <a:outerShdw blurRad="31750" dist="25400" dir="5400000" algn="tl" rotWithShape="0">
                    <a:srgbClr val="000000">
                      <a:alpha val="25000"/>
                    </a:srgbClr>
                  </a:outerShdw>
                </a:effectLst>
                <a:uLnTx/>
                <a:uFillTx/>
                <a:latin typeface="+mj-lt"/>
                <a:ea typeface="+mj-ea"/>
                <a:cs typeface="+mj-cs"/>
              </a:rPr>
              <a:t>Les entreprises et la RSE</a:t>
            </a:r>
            <a:endParaRPr kumimoji="0" lang="fr-FR"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endParaRPr>
          </a:p>
        </p:txBody>
      </p:sp>
      <p:sp>
        <p:nvSpPr>
          <p:cNvPr id="10" name="Ellipse 9"/>
          <p:cNvSpPr/>
          <p:nvPr/>
        </p:nvSpPr>
        <p:spPr>
          <a:xfrm>
            <a:off x="571472" y="692696"/>
            <a:ext cx="8001056" cy="648072"/>
          </a:xfrm>
          <a:prstGeom prst="ellips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solidFill>
                  <a:schemeClr val="bg1"/>
                </a:solidFill>
              </a:rPr>
              <a:t>Le secteur de l’informatique et la RSE</a:t>
            </a:r>
            <a:endParaRPr lang="fr-FR" sz="2400" b="1" dirty="0">
              <a:solidFill>
                <a:schemeClr val="bg1"/>
              </a:solidFill>
            </a:endParaRPr>
          </a:p>
        </p:txBody>
      </p:sp>
      <p:sp>
        <p:nvSpPr>
          <p:cNvPr id="12" name="Rectangle à coins arrondis 11"/>
          <p:cNvSpPr/>
          <p:nvPr/>
        </p:nvSpPr>
        <p:spPr>
          <a:xfrm>
            <a:off x="323528" y="1556792"/>
            <a:ext cx="8496944" cy="504056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fr-FR" sz="2400" b="1" dirty="0" smtClean="0"/>
              <a:t>L’Alliance Green IT (AGIT)</a:t>
            </a:r>
          </a:p>
          <a:p>
            <a:pPr algn="ctr"/>
            <a:endParaRPr lang="fr-FR" sz="2400" b="1" dirty="0" smtClean="0"/>
          </a:p>
          <a:p>
            <a:pPr>
              <a:buFont typeface="Arial" pitchFamily="34" charset="0"/>
              <a:buChar char="•"/>
            </a:pPr>
            <a:r>
              <a:rPr lang="fr-FR" sz="2400" b="1" i="1" dirty="0" smtClean="0"/>
              <a:t>«</a:t>
            </a:r>
            <a:r>
              <a:rPr lang="fr-FR" sz="2400" i="1" dirty="0" smtClean="0"/>
              <a:t> Groupement professionnel pour une informatique éco-responsable"</a:t>
            </a:r>
            <a:endParaRPr lang="fr-FR" sz="2400" dirty="0" smtClean="0"/>
          </a:p>
          <a:p>
            <a:pPr>
              <a:buFont typeface="Arial" pitchFamily="34" charset="0"/>
              <a:buChar char="•"/>
            </a:pPr>
            <a:r>
              <a:rPr lang="fr-FR" sz="2400" i="1" dirty="0" smtClean="0"/>
              <a:t>« L’AGIT a pour mission de fédérer les acteurs du green IT pour contribuer au débat public sur la place des TIC dans le développement durable, promouvoir le développement des compétences dans les organisations et les accompagner dans l’identification et le partage des bonnes pratiques. »</a:t>
            </a:r>
          </a:p>
          <a:p>
            <a:pPr>
              <a:buFont typeface="Arial" pitchFamily="34" charset="0"/>
              <a:buChar char="•"/>
            </a:pPr>
            <a:r>
              <a:rPr lang="fr-FR" sz="2400" i="1" dirty="0" smtClean="0"/>
              <a:t>Lutte contre l’obsolescence programmée</a:t>
            </a:r>
            <a:endParaRPr lang="fr-FR" sz="2400" dirty="0" smtClean="0"/>
          </a:p>
          <a:p>
            <a:pPr algn="ctr"/>
            <a:endParaRPr lang="fr-FR" sz="2400" dirty="0" smtClean="0">
              <a:solidFill>
                <a:schemeClr val="bg1"/>
              </a:solidFill>
            </a:endParaRPr>
          </a:p>
        </p:txBody>
      </p:sp>
    </p:spTree>
    <p:extLst>
      <p:ext uri="{BB962C8B-B14F-4D97-AF65-F5344CB8AC3E}">
        <p14:creationId xmlns:p14="http://schemas.microsoft.com/office/powerpoint/2010/main" val="19837607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linds(horizont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linds(horizontal)">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0"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64293"/>
            <a:ext cx="7560840" cy="6760752"/>
          </a:xfrm>
          <a:prstGeom prst="rect">
            <a:avLst/>
          </a:prstGeom>
        </p:spPr>
      </p:pic>
      <p:sp>
        <p:nvSpPr>
          <p:cNvPr id="6" name="Espace réservé du pied de page 5"/>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17DDDE65-AFB7-4333-96E9-1700E76972C8}" type="slidenum">
              <a:rPr lang="fr-FR" smtClean="0"/>
              <a:pPr>
                <a:defRPr/>
              </a:pPr>
              <a:t>25</a:t>
            </a:fld>
            <a:endParaRPr lang="fr-FR"/>
          </a:p>
        </p:txBody>
      </p:sp>
      <p:sp>
        <p:nvSpPr>
          <p:cNvPr id="7" name="AutoShape 2"/>
          <p:cNvSpPr txBox="1">
            <a:spLocks noChangeArrowheads="1"/>
          </p:cNvSpPr>
          <p:nvPr/>
        </p:nvSpPr>
        <p:spPr>
          <a:xfrm>
            <a:off x="-36512" y="-27384"/>
            <a:ext cx="2160240" cy="692696"/>
          </a:xfrm>
          <a:prstGeom prst="rect">
            <a:avLst/>
          </a:prstGeom>
        </p:spPr>
        <p:txBody>
          <a:bodyPr vert="horz" rtlCol="0" anchor="ctr">
            <a:normAutofit fontScale="70000" lnSpcReduction="20000"/>
            <a:scene3d>
              <a:camera prst="orthographicFront"/>
              <a:lightRig rig="soft" dir="t"/>
            </a:scene3d>
            <a:sp3d prstMaterial="softEdge">
              <a:bevelT w="25400" h="25400"/>
            </a:sp3d>
          </a:bodyPr>
          <a:lstStyle/>
          <a:p>
            <a:pPr marL="0" marR="0" lvl="0" indent="0" algn="l" defTabSz="914400" rtl="0" eaLnBrk="1" fontAlgn="auto" latinLnBrk="0" hangingPunct="1">
              <a:lnSpc>
                <a:spcPct val="100000"/>
              </a:lnSpc>
              <a:spcBef>
                <a:spcPct val="0"/>
              </a:spcBef>
              <a:spcAft>
                <a:spcPts val="0"/>
              </a:spcAft>
              <a:buClrTx/>
              <a:buSzTx/>
              <a:buFontTx/>
              <a:buNone/>
              <a:tabLst>
                <a:tab pos="185738" algn="l"/>
                <a:tab pos="4746625" algn="l"/>
                <a:tab pos="4848225" algn="l"/>
                <a:tab pos="5108575" algn="l"/>
                <a:tab pos="7886700" algn="l"/>
                <a:tab pos="8158163" algn="l"/>
                <a:tab pos="8343900" algn="l"/>
              </a:tabLst>
              <a:defRPr/>
            </a:pPr>
            <a:r>
              <a:rPr kumimoji="0" lang="fr-FR" sz="3200" b="1" i="0" u="none" strike="noStrike" kern="1200" cap="none" spc="0" normalizeH="0" baseline="0" noProof="0" dirty="0" smtClean="0">
                <a:ln>
                  <a:noFill/>
                </a:ln>
                <a:solidFill>
                  <a:schemeClr val="tx2"/>
                </a:solidFill>
                <a:effectLst>
                  <a:outerShdw blurRad="31750" dist="25400" dir="5400000" algn="tl" rotWithShape="0">
                    <a:srgbClr val="000000">
                      <a:alpha val="25000"/>
                    </a:srgbClr>
                  </a:outerShdw>
                </a:effectLst>
                <a:uLnTx/>
                <a:uFillTx/>
                <a:latin typeface="+mj-lt"/>
                <a:ea typeface="+mj-ea"/>
                <a:cs typeface="+mj-cs"/>
              </a:rPr>
              <a:t>Greenpeace 2014</a:t>
            </a:r>
          </a:p>
        </p:txBody>
      </p:sp>
    </p:spTree>
    <p:extLst>
      <p:ext uri="{BB962C8B-B14F-4D97-AF65-F5344CB8AC3E}">
        <p14:creationId xmlns:p14="http://schemas.microsoft.com/office/powerpoint/2010/main" val="184202540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ox(i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p:txBody>
          <a:bodyPr>
            <a:normAutofit/>
          </a:bodyPr>
          <a:lstStyle/>
          <a:p>
            <a:r>
              <a:rPr lang="fr-FR" sz="2400" dirty="0" smtClean="0">
                <a:solidFill>
                  <a:schemeClr val="accent1"/>
                </a:solidFill>
              </a:rPr>
              <a:t>Ecologie / environnement : le GREEN IT</a:t>
            </a: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DDDE65-AFB7-4333-96E9-1700E76972C8}" type="slidenum">
              <a:rPr lang="fr-FR" smtClean="0"/>
              <a:pPr/>
              <a:t>26</a:t>
            </a:fld>
            <a:endParaRPr lang="fr-FR"/>
          </a:p>
        </p:txBody>
      </p:sp>
      <p:sp>
        <p:nvSpPr>
          <p:cNvPr id="12" name="Rectangle 11"/>
          <p:cNvSpPr/>
          <p:nvPr/>
        </p:nvSpPr>
        <p:spPr>
          <a:xfrm>
            <a:off x="395536" y="5877272"/>
            <a:ext cx="86056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lvl="1" indent="-90488" fontAlgn="auto">
              <a:lnSpc>
                <a:spcPct val="90000"/>
              </a:lnSpc>
              <a:spcBef>
                <a:spcPts val="370"/>
              </a:spcBef>
              <a:spcAft>
                <a:spcPts val="0"/>
              </a:spcAft>
              <a:defRPr/>
            </a:pPr>
            <a:r>
              <a:rPr lang="fr-FR" sz="1600" dirty="0" smtClean="0">
                <a:solidFill>
                  <a:schemeClr val="tx2"/>
                </a:solidFill>
              </a:rPr>
              <a:t>Observatoire du numérique</a:t>
            </a:r>
            <a:endParaRPr lang="fr-FR" sz="1600" dirty="0">
              <a:solidFill>
                <a:schemeClr val="tx2"/>
              </a:solidFill>
            </a:endParaRPr>
          </a:p>
        </p:txBody>
      </p:sp>
      <p:sp>
        <p:nvSpPr>
          <p:cNvPr id="11" name="Rectangle à coins arrondis 10"/>
          <p:cNvSpPr/>
          <p:nvPr/>
        </p:nvSpPr>
        <p:spPr>
          <a:xfrm>
            <a:off x="323528" y="1700808"/>
            <a:ext cx="8352928" cy="122413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u="sng" dirty="0" smtClean="0"/>
              <a:t>Engouement pour la RSE ou souci d’économie? </a:t>
            </a:r>
          </a:p>
        </p:txBody>
      </p:sp>
      <p:sp>
        <p:nvSpPr>
          <p:cNvPr id="8" name="Rectangle à coins arrondis 7"/>
          <p:cNvSpPr/>
          <p:nvPr/>
        </p:nvSpPr>
        <p:spPr>
          <a:xfrm>
            <a:off x="323528" y="3140968"/>
            <a:ext cx="8352928" cy="237626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t>« les plans d’action Green IT ne sont pas lancés pour sauver la planète, mais pour des questions de réduction de coûts et d’image »</a:t>
            </a:r>
            <a:endParaRPr lang="fr-FR" sz="2400" dirty="0"/>
          </a:p>
        </p:txBody>
      </p:sp>
    </p:spTree>
    <p:extLst>
      <p:ext uri="{BB962C8B-B14F-4D97-AF65-F5344CB8AC3E}">
        <p14:creationId xmlns:p14="http://schemas.microsoft.com/office/powerpoint/2010/main" val="88830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linds(horizontal)">
                                      <p:cBhvr>
                                        <p:cTn id="12" dur="500"/>
                                        <p:tgtEl>
                                          <p:spTgt spid="358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blinds(horizontal)">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2" grpId="1"/>
      <p:bldP spid="12" grpId="0" animBg="1"/>
      <p:bldP spid="11" grpId="0" animBg="1"/>
      <p:bldP spid="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27</a:t>
            </a:fld>
            <a:endParaRPr lang="fr-FR"/>
          </a:p>
        </p:txBody>
      </p:sp>
      <p:sp>
        <p:nvSpPr>
          <p:cNvPr id="6" name="AutoShape 2"/>
          <p:cNvSpPr txBox="1">
            <a:spLocks noChangeArrowheads="1"/>
          </p:cNvSpPr>
          <p:nvPr/>
        </p:nvSpPr>
        <p:spPr>
          <a:xfrm>
            <a:off x="112740" y="357166"/>
            <a:ext cx="838835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fontAlgn="auto">
              <a:spcAft>
                <a:spcPts val="0"/>
              </a:spcAft>
              <a:defRPr/>
            </a:pPr>
            <a:r>
              <a:rPr kumimoji="0" lang="fr-FR" sz="3200" b="1" i="0" u="none" strike="noStrike" kern="1200" cap="none" spc="0" normalizeH="0" baseline="0" noProof="0" dirty="0" smtClean="0">
                <a:ln>
                  <a:noFill/>
                </a:ln>
                <a:solidFill>
                  <a:schemeClr val="accent1"/>
                </a:solidFill>
                <a:effectLst>
                  <a:outerShdw blurRad="38100" dist="38100" dir="2700000" algn="tl">
                    <a:srgbClr val="C0C0C0"/>
                  </a:outerShdw>
                </a:effectLst>
                <a:uLnTx/>
                <a:uFillTx/>
                <a:latin typeface="+mj-lt"/>
                <a:ea typeface="+mj-ea"/>
                <a:cs typeface="+mj-cs"/>
              </a:rPr>
              <a:t>Indignation des </a:t>
            </a:r>
            <a:r>
              <a:rPr lang="fr-FR" sz="3200" b="1" dirty="0" smtClean="0">
                <a:solidFill>
                  <a:schemeClr val="accent1"/>
                </a:solidFill>
                <a:effectLst>
                  <a:outerShdw blurRad="38100" dist="38100" dir="2700000" algn="tl">
                    <a:srgbClr val="C0C0C0"/>
                  </a:outerShdw>
                </a:effectLst>
                <a:latin typeface="+mj-lt"/>
              </a:rPr>
              <a:t>associations</a:t>
            </a:r>
            <a:endParaRPr kumimoji="0" lang="fr-FR" sz="3200" b="1" i="0" u="none" strike="noStrike" kern="1200" cap="none" spc="0" normalizeH="0" baseline="0" noProof="0" dirty="0" smtClean="0">
              <a:ln>
                <a:noFill/>
              </a:ln>
              <a:solidFill>
                <a:schemeClr val="accent1"/>
              </a:solidFill>
              <a:effectLst>
                <a:outerShdw blurRad="38100" dist="38100" dir="2700000" algn="tl">
                  <a:srgbClr val="C0C0C0"/>
                </a:outerShdw>
              </a:effectLst>
              <a:uLnTx/>
              <a:uFillTx/>
              <a:latin typeface="+mj-lt"/>
              <a:ea typeface="+mj-ea"/>
              <a:cs typeface="+mj-cs"/>
            </a:endParaRPr>
          </a:p>
        </p:txBody>
      </p:sp>
      <p:sp>
        <p:nvSpPr>
          <p:cNvPr id="8" name="Rectangle à coins arrondis 7"/>
          <p:cNvSpPr/>
          <p:nvPr/>
        </p:nvSpPr>
        <p:spPr>
          <a:xfrm>
            <a:off x="571472" y="2276872"/>
            <a:ext cx="7929618" cy="4248472"/>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eaLnBrk="1" hangingPunct="1"/>
            <a:r>
              <a:rPr lang="fr-FR" sz="2400" b="1" dirty="0" smtClean="0">
                <a:solidFill>
                  <a:schemeClr val="bg1"/>
                </a:solidFill>
              </a:rPr>
              <a:t>« </a:t>
            </a:r>
            <a:r>
              <a:rPr lang="fr-FR" sz="1600" i="1" dirty="0"/>
              <a:t> </a:t>
            </a:r>
            <a:r>
              <a:rPr lang="fr-FR" sz="2200" i="1" dirty="0"/>
              <a:t>Qu’elle soit esthétique, technologique, technique ou logicielle, </a:t>
            </a:r>
            <a:r>
              <a:rPr lang="fr-FR" sz="2200" b="1" i="1" dirty="0"/>
              <a:t>l’obsolescence programmée regroupe l’ensemble des techniques visant à </a:t>
            </a:r>
            <a:r>
              <a:rPr lang="fr-FR" sz="2200" b="1" i="1" u="sng" dirty="0"/>
              <a:t>réduire délibérément la durée de vie ou d’utilisation d’un produit</a:t>
            </a:r>
            <a:r>
              <a:rPr lang="fr-FR" sz="2200" b="1" i="1" dirty="0"/>
              <a:t> afin d’en augmenter le taux de remplacement</a:t>
            </a:r>
            <a:r>
              <a:rPr lang="fr-FR" sz="2200" i="1" dirty="0"/>
              <a:t>. Elle est devenue l’outil de plus en plus répandu d’une société de consommation insoutenable. En plus de déposséder les individus de leurs droits à un usage durable des biens, ce système de production et de consommation s’appuie sur une extraction de matières premières, d’exploitation de terres et de ressources qui arrive à ses limites</a:t>
            </a:r>
            <a:r>
              <a:rPr lang="fr-FR" sz="2200" i="1" dirty="0" smtClean="0"/>
              <a:t>. » </a:t>
            </a:r>
            <a:endParaRPr lang="fr-FR" sz="2200" dirty="0" smtClean="0">
              <a:solidFill>
                <a:schemeClr val="bg1"/>
              </a:solidFill>
            </a:endParaRPr>
          </a:p>
        </p:txBody>
      </p:sp>
      <p:sp>
        <p:nvSpPr>
          <p:cNvPr id="7" name="Ellipse 6"/>
          <p:cNvSpPr/>
          <p:nvPr/>
        </p:nvSpPr>
        <p:spPr>
          <a:xfrm>
            <a:off x="395536" y="1214422"/>
            <a:ext cx="7962678" cy="92869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a:solidFill>
                  <a:schemeClr val="bg1"/>
                </a:solidFill>
              </a:rPr>
              <a:t>Association HOP</a:t>
            </a:r>
          </a:p>
          <a:p>
            <a:pPr algn="ctr"/>
            <a:r>
              <a:rPr lang="fr-FR" sz="2400" b="1" dirty="0">
                <a:solidFill>
                  <a:schemeClr val="bg1"/>
                </a:solidFill>
              </a:rPr>
              <a:t>Halte à l’obsolescence programmée</a:t>
            </a:r>
          </a:p>
        </p:txBody>
      </p:sp>
    </p:spTree>
    <p:extLst>
      <p:ext uri="{BB962C8B-B14F-4D97-AF65-F5344CB8AC3E}">
        <p14:creationId xmlns:p14="http://schemas.microsoft.com/office/powerpoint/2010/main" val="146960806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6" grpId="1"/>
      <p:bldP spid="8" grpId="0" animBg="1"/>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C32C2735-A1A2-4BC2-999C-10010713B7A5}" type="slidenum">
              <a:rPr lang="fr-FR" smtClean="0"/>
              <a:pPr>
                <a:defRPr/>
              </a:pPr>
              <a:t>28</a:t>
            </a:fld>
            <a:endParaRPr lang="fr-FR"/>
          </a:p>
        </p:txBody>
      </p:sp>
      <p:sp>
        <p:nvSpPr>
          <p:cNvPr id="9" name="Ellipse 8"/>
          <p:cNvSpPr/>
          <p:nvPr/>
        </p:nvSpPr>
        <p:spPr>
          <a:xfrm>
            <a:off x="395536" y="1214422"/>
            <a:ext cx="7962678" cy="92869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t>France Nature Environnement</a:t>
            </a:r>
            <a:endParaRPr lang="fr-FR" sz="2400" b="1" dirty="0">
              <a:solidFill>
                <a:schemeClr val="bg1"/>
              </a:solidFill>
            </a:endParaRPr>
          </a:p>
        </p:txBody>
      </p:sp>
      <p:sp>
        <p:nvSpPr>
          <p:cNvPr id="11" name="Rectangle à coins arrondis 10"/>
          <p:cNvSpPr/>
          <p:nvPr/>
        </p:nvSpPr>
        <p:spPr>
          <a:xfrm>
            <a:off x="395536" y="2420888"/>
            <a:ext cx="8280920" cy="3816424"/>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lgn="just">
              <a:tabLst>
                <a:tab pos="0" algn="l"/>
              </a:tabLst>
            </a:pPr>
            <a:r>
              <a:rPr lang="fr-FR" sz="2400" dirty="0" smtClean="0"/>
              <a:t>« </a:t>
            </a:r>
            <a:r>
              <a:rPr lang="fr-FR" sz="2400" i="1" dirty="0" smtClean="0"/>
              <a:t>La fabrication de produits robustes et le développement de la réparation permettent non seulement de prélever moins de ressources et de produire moins de déchets, mais en plus ils sont créateurs d’emplois locaux. »</a:t>
            </a:r>
            <a:r>
              <a:rPr lang="fr-FR" sz="2400" dirty="0"/>
              <a:t> Pénélope </a:t>
            </a:r>
            <a:r>
              <a:rPr lang="fr-FR" sz="2400" dirty="0" smtClean="0"/>
              <a:t>Vincent-</a:t>
            </a:r>
            <a:r>
              <a:rPr lang="fr-FR" sz="2400" dirty="0" err="1" smtClean="0"/>
              <a:t>Sweet</a:t>
            </a:r>
            <a:r>
              <a:rPr lang="fr-FR" sz="2400" dirty="0" smtClean="0"/>
              <a:t>, FNE</a:t>
            </a:r>
            <a:endParaRPr lang="fr-FR" sz="2400" i="1" dirty="0" smtClean="0"/>
          </a:p>
        </p:txBody>
      </p:sp>
      <p:sp>
        <p:nvSpPr>
          <p:cNvPr id="8" name="AutoShape 2"/>
          <p:cNvSpPr txBox="1">
            <a:spLocks noChangeArrowheads="1"/>
          </p:cNvSpPr>
          <p:nvPr/>
        </p:nvSpPr>
        <p:spPr>
          <a:xfrm>
            <a:off x="112740" y="357166"/>
            <a:ext cx="838835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fontAlgn="auto">
              <a:spcAft>
                <a:spcPts val="0"/>
              </a:spcAft>
              <a:defRPr/>
            </a:pPr>
            <a:r>
              <a:rPr kumimoji="0" lang="fr-FR" sz="3200" b="1" i="0" u="none" strike="noStrike" kern="1200" cap="none" spc="0" normalizeH="0" baseline="0" noProof="0" dirty="0" smtClean="0">
                <a:ln>
                  <a:noFill/>
                </a:ln>
                <a:solidFill>
                  <a:schemeClr val="accent1"/>
                </a:solidFill>
                <a:effectLst>
                  <a:outerShdw blurRad="38100" dist="38100" dir="2700000" algn="tl">
                    <a:srgbClr val="C0C0C0"/>
                  </a:outerShdw>
                </a:effectLst>
                <a:uLnTx/>
                <a:uFillTx/>
                <a:latin typeface="+mj-lt"/>
                <a:ea typeface="+mj-ea"/>
                <a:cs typeface="+mj-cs"/>
              </a:rPr>
              <a:t>Indignation des </a:t>
            </a:r>
            <a:r>
              <a:rPr lang="fr-FR" sz="3200" b="1" dirty="0" smtClean="0">
                <a:solidFill>
                  <a:schemeClr val="accent1"/>
                </a:solidFill>
                <a:effectLst>
                  <a:outerShdw blurRad="38100" dist="38100" dir="2700000" algn="tl">
                    <a:srgbClr val="C0C0C0"/>
                  </a:outerShdw>
                </a:effectLst>
                <a:latin typeface="+mj-lt"/>
              </a:rPr>
              <a:t>associations</a:t>
            </a:r>
            <a:endParaRPr kumimoji="0" lang="fr-FR" sz="3200" b="1" i="0" u="none" strike="noStrike" kern="1200" cap="none" spc="0" normalizeH="0" baseline="0" noProof="0" dirty="0" smtClean="0">
              <a:ln>
                <a:noFill/>
              </a:ln>
              <a:solidFill>
                <a:schemeClr val="accent1"/>
              </a:solidFill>
              <a:effectLst>
                <a:outerShdw blurRad="38100" dist="38100" dir="2700000" algn="tl">
                  <a:srgbClr val="C0C0C0"/>
                </a:outerShdw>
              </a:effectLst>
              <a:uLnTx/>
              <a:uFillTx/>
              <a:latin typeface="+mj-lt"/>
              <a:ea typeface="+mj-ea"/>
              <a:cs typeface="+mj-cs"/>
            </a:endParaRPr>
          </a:p>
        </p:txBody>
      </p:sp>
    </p:spTree>
    <p:extLst>
      <p:ext uri="{BB962C8B-B14F-4D97-AF65-F5344CB8AC3E}">
        <p14:creationId xmlns:p14="http://schemas.microsoft.com/office/powerpoint/2010/main" val="3657218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blinds(horizontal)">
                                      <p:cBhvr>
                                        <p:cTn id="2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8" grpId="0"/>
      <p:bldP spid="8" grpId="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pied de page 5"/>
          <p:cNvSpPr>
            <a:spLocks noGrp="1"/>
          </p:cNvSpPr>
          <p:nvPr>
            <p:ph type="ftr" sz="quarter" idx="11"/>
          </p:nvPr>
        </p:nvSpPr>
        <p:spPr/>
        <p:txBody>
          <a:bodyPr/>
          <a:lstStyle/>
          <a:p>
            <a:pPr>
              <a:defRPr/>
            </a:pPr>
            <a:endParaRPr lang="fr-FR"/>
          </a:p>
        </p:txBody>
      </p:sp>
      <p:sp>
        <p:nvSpPr>
          <p:cNvPr id="5" name="Espace réservé du numéro de diapositive 4"/>
          <p:cNvSpPr>
            <a:spLocks noGrp="1"/>
          </p:cNvSpPr>
          <p:nvPr>
            <p:ph type="sldNum" sz="quarter" idx="12"/>
          </p:nvPr>
        </p:nvSpPr>
        <p:spPr/>
        <p:txBody>
          <a:bodyPr/>
          <a:lstStyle/>
          <a:p>
            <a:pPr>
              <a:defRPr/>
            </a:pPr>
            <a:fld id="{C32C2735-A1A2-4BC2-999C-10010713B7A5}" type="slidenum">
              <a:rPr lang="fr-FR" smtClean="0"/>
              <a:pPr>
                <a:defRPr/>
              </a:pPr>
              <a:t>29</a:t>
            </a:fld>
            <a:endParaRPr lang="fr-FR"/>
          </a:p>
        </p:txBody>
      </p:sp>
      <p:sp>
        <p:nvSpPr>
          <p:cNvPr id="9" name="Ellipse 8"/>
          <p:cNvSpPr/>
          <p:nvPr/>
        </p:nvSpPr>
        <p:spPr>
          <a:xfrm>
            <a:off x="395536" y="1214422"/>
            <a:ext cx="7962678" cy="928694"/>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b="1" dirty="0" smtClean="0"/>
              <a:t>France Nature Environnement</a:t>
            </a:r>
            <a:endParaRPr lang="fr-FR" sz="2400" b="1" dirty="0">
              <a:solidFill>
                <a:schemeClr val="bg1"/>
              </a:solidFill>
            </a:endParaRPr>
          </a:p>
        </p:txBody>
      </p:sp>
      <p:sp>
        <p:nvSpPr>
          <p:cNvPr id="8" name="AutoShape 2"/>
          <p:cNvSpPr txBox="1">
            <a:spLocks noChangeArrowheads="1"/>
          </p:cNvSpPr>
          <p:nvPr/>
        </p:nvSpPr>
        <p:spPr>
          <a:xfrm>
            <a:off x="112740" y="357166"/>
            <a:ext cx="8388350" cy="1143000"/>
          </a:xfrm>
          <a:prstGeom prst="rect">
            <a:avLst/>
          </a:prstGeom>
        </p:spPr>
        <p:txBody>
          <a:bodyPr vert="horz" rtlCol="0" anchor="ctr">
            <a:normAutofit/>
            <a:scene3d>
              <a:camera prst="orthographicFront"/>
              <a:lightRig rig="soft" dir="t"/>
            </a:scene3d>
            <a:sp3d prstMaterial="softEdge">
              <a:bevelT w="25400" h="25400"/>
            </a:sp3d>
          </a:bodyPr>
          <a:lstStyle/>
          <a:p>
            <a:pPr lvl="0" algn="ctr" fontAlgn="auto">
              <a:spcAft>
                <a:spcPts val="0"/>
              </a:spcAft>
              <a:defRPr/>
            </a:pPr>
            <a:r>
              <a:rPr kumimoji="0" lang="fr-FR" sz="3200" b="1" i="0" u="none" strike="noStrike" kern="1200" cap="none" spc="0" normalizeH="0" baseline="0" noProof="0" dirty="0" smtClean="0">
                <a:ln>
                  <a:noFill/>
                </a:ln>
                <a:solidFill>
                  <a:schemeClr val="accent1"/>
                </a:solidFill>
                <a:effectLst>
                  <a:outerShdw blurRad="38100" dist="38100" dir="2700000" algn="tl">
                    <a:srgbClr val="C0C0C0"/>
                  </a:outerShdw>
                </a:effectLst>
                <a:uLnTx/>
                <a:uFillTx/>
                <a:latin typeface="+mj-lt"/>
                <a:ea typeface="+mj-ea"/>
                <a:cs typeface="+mj-cs"/>
              </a:rPr>
              <a:t>Indignation des </a:t>
            </a:r>
            <a:r>
              <a:rPr lang="fr-FR" sz="3200" b="1" dirty="0" smtClean="0">
                <a:solidFill>
                  <a:schemeClr val="accent1"/>
                </a:solidFill>
                <a:effectLst>
                  <a:outerShdw blurRad="38100" dist="38100" dir="2700000" algn="tl">
                    <a:srgbClr val="C0C0C0"/>
                  </a:outerShdw>
                </a:effectLst>
                <a:latin typeface="+mj-lt"/>
              </a:rPr>
              <a:t>associations</a:t>
            </a:r>
            <a:endParaRPr kumimoji="0" lang="fr-FR" sz="3200" b="1" i="0" u="none" strike="noStrike" kern="1200" cap="none" spc="0" normalizeH="0" baseline="0" noProof="0" dirty="0" smtClean="0">
              <a:ln>
                <a:noFill/>
              </a:ln>
              <a:solidFill>
                <a:schemeClr val="accent1"/>
              </a:solidFill>
              <a:effectLst>
                <a:outerShdw blurRad="38100" dist="38100" dir="2700000" algn="tl">
                  <a:srgbClr val="C0C0C0"/>
                </a:outerShdw>
              </a:effectLst>
              <a:uLnTx/>
              <a:uFillTx/>
              <a:latin typeface="+mj-lt"/>
              <a:ea typeface="+mj-ea"/>
              <a:cs typeface="+mj-cs"/>
            </a:endParaRPr>
          </a:p>
        </p:txBody>
      </p:sp>
      <p:sp>
        <p:nvSpPr>
          <p:cNvPr id="7" name="Rectangle à coins arrondis 6"/>
          <p:cNvSpPr/>
          <p:nvPr/>
        </p:nvSpPr>
        <p:spPr>
          <a:xfrm>
            <a:off x="395536" y="2420888"/>
            <a:ext cx="8280920" cy="3744416"/>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algn="just">
              <a:tabLst>
                <a:tab pos="0" algn="l"/>
              </a:tabLst>
            </a:pPr>
            <a:r>
              <a:rPr lang="fr-FR" sz="2400" dirty="0"/>
              <a:t>«« </a:t>
            </a:r>
            <a:r>
              <a:rPr lang="fr-FR" sz="2400" i="1" dirty="0"/>
              <a:t>On voit bien que ce débat sur la consommation débouche inévitablement sur la question d’un glissement nécessaire de notre économie consumériste, reposant sur la </a:t>
            </a:r>
            <a:r>
              <a:rPr lang="fr-FR" sz="2400" i="1" dirty="0" err="1"/>
              <a:t>sur-consommation</a:t>
            </a:r>
            <a:r>
              <a:rPr lang="fr-FR" sz="2400" i="1" dirty="0"/>
              <a:t>, au détriment de la planète et des consommateurs, vers une économie de la fonctionnalité où les objets doivent durer le plus possible pour servir au plus grand nombre possible de personnes en répondant plus au besoin qu’au sentiment de possession.</a:t>
            </a:r>
            <a:r>
              <a:rPr lang="fr-FR" sz="2400" dirty="0"/>
              <a:t> » </a:t>
            </a:r>
            <a:endParaRPr lang="fr-FR" sz="2400" dirty="0" smtClean="0"/>
          </a:p>
          <a:p>
            <a:pPr marL="0" lvl="1" algn="r">
              <a:tabLst>
                <a:tab pos="0" algn="l"/>
              </a:tabLst>
            </a:pPr>
            <a:r>
              <a:rPr lang="fr-FR" sz="2400" dirty="0" smtClean="0"/>
              <a:t>Bruno </a:t>
            </a:r>
            <a:r>
              <a:rPr lang="fr-FR" sz="2400" dirty="0"/>
              <a:t>Genty, président de FNE</a:t>
            </a:r>
          </a:p>
        </p:txBody>
      </p:sp>
    </p:spTree>
    <p:extLst>
      <p:ext uri="{BB962C8B-B14F-4D97-AF65-F5344CB8AC3E}">
        <p14:creationId xmlns:p14="http://schemas.microsoft.com/office/powerpoint/2010/main" val="1507845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1"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20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blinds(horizontal)">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3" presetClass="entr" presetSubtype="1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linds(horizontal)">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8" grpId="0"/>
      <p:bldP spid="8" grpId="1"/>
      <p:bldP spid="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AutoShape 2"/>
          <p:cNvSpPr>
            <a:spLocks noGrp="1" noChangeArrowheads="1"/>
          </p:cNvSpPr>
          <p:nvPr>
            <p:ph type="title"/>
          </p:nvPr>
        </p:nvSpPr>
        <p:spPr>
          <a:xfrm>
            <a:off x="755650" y="620713"/>
            <a:ext cx="8388350" cy="1143000"/>
          </a:xfrm>
        </p:spPr>
        <p:txBody>
          <a:bodyPr>
            <a:normAutofit/>
          </a:bodyPr>
          <a:lstStyle/>
          <a:p>
            <a:pPr eaLnBrk="1" hangingPunct="1"/>
            <a:r>
              <a:rPr lang="fr-FR" sz="3200" b="1" u="sng" dirty="0" smtClean="0">
                <a:solidFill>
                  <a:schemeClr val="accent1"/>
                </a:solidFill>
              </a:rPr>
              <a:t>Données d’enquête:</a:t>
            </a:r>
            <a:r>
              <a:rPr lang="fr-FR" sz="3200" b="1" dirty="0" smtClean="0">
                <a:solidFill>
                  <a:schemeClr val="accent1"/>
                </a:solidFill>
              </a:rPr>
              <a:t/>
            </a:r>
            <a:br>
              <a:rPr lang="fr-FR" sz="3200" b="1" dirty="0" smtClean="0">
                <a:solidFill>
                  <a:schemeClr val="accent1"/>
                </a:solidFill>
              </a:rPr>
            </a:br>
            <a:r>
              <a:rPr lang="fr-FR" sz="3200" b="1" dirty="0" smtClean="0">
                <a:solidFill>
                  <a:schemeClr val="accent1"/>
                </a:solidFill>
              </a:rPr>
              <a:t>Ethique numérique</a:t>
            </a:r>
          </a:p>
        </p:txBody>
      </p:sp>
      <p:sp>
        <p:nvSpPr>
          <p:cNvPr id="302083" name="Rectangle 3"/>
          <p:cNvSpPr>
            <a:spLocks noGrp="1" noChangeArrowheads="1"/>
          </p:cNvSpPr>
          <p:nvPr>
            <p:ph idx="1"/>
          </p:nvPr>
        </p:nvSpPr>
        <p:spPr>
          <a:xfrm>
            <a:off x="684213" y="2132856"/>
            <a:ext cx="7888315" cy="4248472"/>
          </a:xfrm>
        </p:spPr>
        <p:style>
          <a:lnRef idx="1">
            <a:schemeClr val="accent1"/>
          </a:lnRef>
          <a:fillRef idx="2">
            <a:schemeClr val="accent1"/>
          </a:fillRef>
          <a:effectRef idx="1">
            <a:schemeClr val="accent1"/>
          </a:effectRef>
          <a:fontRef idx="minor">
            <a:schemeClr val="dk1"/>
          </a:fontRef>
        </p:style>
        <p:txBody>
          <a:bodyPr anchor="ctr">
            <a:normAutofit/>
          </a:bodyPr>
          <a:lstStyle/>
          <a:p>
            <a:pPr marL="274320" indent="-274320">
              <a:lnSpc>
                <a:spcPct val="80000"/>
              </a:lnSpc>
              <a:spcBef>
                <a:spcPts val="580"/>
              </a:spcBef>
              <a:buFont typeface="Wingdings 2"/>
              <a:buChar char=""/>
              <a:defRPr/>
            </a:pPr>
            <a:r>
              <a:rPr lang="fr-FR" sz="2000" b="1" dirty="0" smtClean="0">
                <a:solidFill>
                  <a:srgbClr val="002060"/>
                </a:solidFill>
              </a:rPr>
              <a:t>Enquête européenne Green IT 2010</a:t>
            </a:r>
            <a:r>
              <a:rPr lang="fr-FR" sz="2000" dirty="0" smtClean="0">
                <a:solidFill>
                  <a:srgbClr val="002060"/>
                </a:solidFill>
              </a:rPr>
              <a:t> , </a:t>
            </a:r>
            <a:r>
              <a:rPr lang="fr-FR" sz="2000" dirty="0" err="1" smtClean="0">
                <a:solidFill>
                  <a:srgbClr val="002060"/>
                </a:solidFill>
              </a:rPr>
              <a:t>Devoteam</a:t>
            </a:r>
            <a:endParaRPr lang="fr-FR" sz="2000" dirty="0" smtClean="0">
              <a:solidFill>
                <a:srgbClr val="002060"/>
              </a:solidFill>
            </a:endParaRPr>
          </a:p>
          <a:p>
            <a:pPr marL="0" indent="0">
              <a:lnSpc>
                <a:spcPct val="80000"/>
              </a:lnSpc>
              <a:spcBef>
                <a:spcPts val="580"/>
              </a:spcBef>
              <a:buNone/>
              <a:defRPr/>
            </a:pPr>
            <a:endParaRPr lang="fr-FR" sz="2000" dirty="0" smtClean="0">
              <a:solidFill>
                <a:srgbClr val="002060"/>
              </a:solidFill>
            </a:endParaRPr>
          </a:p>
          <a:p>
            <a:pPr marL="274320" indent="-274320">
              <a:lnSpc>
                <a:spcPct val="80000"/>
              </a:lnSpc>
              <a:spcBef>
                <a:spcPts val="580"/>
              </a:spcBef>
              <a:buFont typeface="Wingdings 2"/>
              <a:buChar char=""/>
              <a:defRPr/>
            </a:pPr>
            <a:r>
              <a:rPr lang="fr-FR" sz="2000" b="1" dirty="0" smtClean="0">
                <a:solidFill>
                  <a:srgbClr val="002060"/>
                </a:solidFill>
              </a:rPr>
              <a:t>Observatoire du numérique: données diverses</a:t>
            </a:r>
          </a:p>
          <a:p>
            <a:pPr marL="0" indent="0">
              <a:lnSpc>
                <a:spcPct val="80000"/>
              </a:lnSpc>
              <a:spcBef>
                <a:spcPts val="580"/>
              </a:spcBef>
              <a:buNone/>
              <a:defRPr/>
            </a:pPr>
            <a:endParaRPr lang="fr-FR" sz="2000" b="1" dirty="0" smtClean="0">
              <a:solidFill>
                <a:srgbClr val="002060"/>
              </a:solidFill>
            </a:endParaRPr>
          </a:p>
          <a:p>
            <a:pPr marL="274320" indent="-274320">
              <a:lnSpc>
                <a:spcPct val="80000"/>
              </a:lnSpc>
              <a:spcBef>
                <a:spcPts val="580"/>
              </a:spcBef>
              <a:buFont typeface="Wingdings 2"/>
              <a:buChar char=""/>
              <a:defRPr/>
            </a:pPr>
            <a:r>
              <a:rPr lang="fr-FR" sz="2000" b="1" dirty="0" smtClean="0">
                <a:solidFill>
                  <a:srgbClr val="002060"/>
                </a:solidFill>
              </a:rPr>
              <a:t>Conseil National du Numérique </a:t>
            </a:r>
          </a:p>
          <a:p>
            <a:pPr marL="0" indent="0">
              <a:lnSpc>
                <a:spcPct val="80000"/>
              </a:lnSpc>
              <a:spcBef>
                <a:spcPts val="580"/>
              </a:spcBef>
              <a:buNone/>
              <a:defRPr/>
            </a:pPr>
            <a:endParaRPr lang="fr-FR" sz="2000" b="1" dirty="0" smtClean="0">
              <a:solidFill>
                <a:srgbClr val="002060"/>
              </a:solidFill>
            </a:endParaRPr>
          </a:p>
          <a:p>
            <a:pPr marL="274320" indent="-274320">
              <a:lnSpc>
                <a:spcPct val="80000"/>
              </a:lnSpc>
              <a:spcBef>
                <a:spcPts val="580"/>
              </a:spcBef>
              <a:buFont typeface="Wingdings 2"/>
              <a:buChar char=""/>
              <a:defRPr/>
            </a:pPr>
            <a:r>
              <a:rPr lang="fr-FR" sz="2000" b="1" dirty="0" smtClean="0">
                <a:solidFill>
                  <a:srgbClr val="002060"/>
                </a:solidFill>
              </a:rPr>
              <a:t>La diffusion des technologies  de l’information et de la communication dans la société française</a:t>
            </a:r>
            <a:r>
              <a:rPr lang="fr-FR" sz="2000" dirty="0" smtClean="0">
                <a:solidFill>
                  <a:srgbClr val="002060"/>
                </a:solidFill>
              </a:rPr>
              <a:t> (juin 2014) - </a:t>
            </a:r>
            <a:r>
              <a:rPr lang="fr-FR" sz="2000" dirty="0">
                <a:solidFill>
                  <a:srgbClr val="002060"/>
                </a:solidFill>
              </a:rPr>
              <a:t>Rapport réalisé à la demande </a:t>
            </a:r>
            <a:r>
              <a:rPr lang="fr-FR" sz="2000" dirty="0" smtClean="0">
                <a:solidFill>
                  <a:srgbClr val="002060"/>
                </a:solidFill>
              </a:rPr>
              <a:t>du </a:t>
            </a:r>
            <a:r>
              <a:rPr lang="fr-FR" sz="2000" dirty="0">
                <a:solidFill>
                  <a:srgbClr val="002060"/>
                </a:solidFill>
              </a:rPr>
              <a:t>Conseil Général de l’Economie, de </a:t>
            </a:r>
            <a:r>
              <a:rPr lang="fr-FR" sz="2000" dirty="0" smtClean="0">
                <a:solidFill>
                  <a:srgbClr val="002060"/>
                </a:solidFill>
              </a:rPr>
              <a:t>l’Industrie</a:t>
            </a:r>
            <a:r>
              <a:rPr lang="fr-FR" sz="2000" dirty="0">
                <a:solidFill>
                  <a:srgbClr val="002060"/>
                </a:solidFill>
              </a:rPr>
              <a:t>, de l’Energie et des Technologies, (Ministère de </a:t>
            </a:r>
            <a:r>
              <a:rPr lang="fr-FR" sz="2000" dirty="0" smtClean="0">
                <a:solidFill>
                  <a:srgbClr val="002060"/>
                </a:solidFill>
              </a:rPr>
              <a:t>l’Economie </a:t>
            </a:r>
            <a:r>
              <a:rPr lang="fr-FR" sz="2000" dirty="0">
                <a:solidFill>
                  <a:srgbClr val="002060"/>
                </a:solidFill>
              </a:rPr>
              <a:t>et des </a:t>
            </a:r>
            <a:r>
              <a:rPr lang="fr-FR" sz="2000" dirty="0" smtClean="0">
                <a:solidFill>
                  <a:srgbClr val="002060"/>
                </a:solidFill>
              </a:rPr>
              <a:t>Finances) et </a:t>
            </a:r>
            <a:r>
              <a:rPr lang="fr-FR" sz="2000" dirty="0">
                <a:solidFill>
                  <a:srgbClr val="002060"/>
                </a:solidFill>
              </a:rPr>
              <a:t>de l’Autorité de Régulation des </a:t>
            </a:r>
            <a:r>
              <a:rPr lang="fr-FR" sz="2000" dirty="0" smtClean="0">
                <a:solidFill>
                  <a:srgbClr val="002060"/>
                </a:solidFill>
              </a:rPr>
              <a:t> Communications </a:t>
            </a:r>
            <a:r>
              <a:rPr lang="fr-FR" sz="2000" dirty="0">
                <a:solidFill>
                  <a:srgbClr val="002060"/>
                </a:solidFill>
              </a:rPr>
              <a:t>Electroniques et des </a:t>
            </a:r>
            <a:r>
              <a:rPr lang="fr-FR" sz="2000" dirty="0" smtClean="0">
                <a:solidFill>
                  <a:srgbClr val="002060"/>
                </a:solidFill>
              </a:rPr>
              <a:t>Postes – rédigé par Régis </a:t>
            </a:r>
            <a:r>
              <a:rPr lang="fr-FR" sz="2000" dirty="0">
                <a:solidFill>
                  <a:srgbClr val="002060"/>
                </a:solidFill>
              </a:rPr>
              <a:t>Bigot et </a:t>
            </a:r>
            <a:r>
              <a:rPr lang="fr-FR" sz="2000" dirty="0" smtClean="0">
                <a:solidFill>
                  <a:srgbClr val="002060"/>
                </a:solidFill>
              </a:rPr>
              <a:t>Patricia </a:t>
            </a:r>
            <a:r>
              <a:rPr lang="fr-FR" sz="2000" dirty="0" err="1" smtClean="0">
                <a:solidFill>
                  <a:srgbClr val="002060"/>
                </a:solidFill>
              </a:rPr>
              <a:t>Croutte</a:t>
            </a:r>
            <a:r>
              <a:rPr lang="fr-FR" sz="2000" dirty="0" smtClean="0">
                <a:solidFill>
                  <a:srgbClr val="002060"/>
                </a:solidFill>
              </a:rPr>
              <a:t> - </a:t>
            </a:r>
            <a:r>
              <a:rPr lang="fr-FR" sz="1800" dirty="0">
                <a:solidFill>
                  <a:srgbClr val="002060"/>
                </a:solidFill>
              </a:rPr>
              <a:t>2.220 personnes ont été interrogées </a:t>
            </a:r>
            <a:r>
              <a:rPr lang="fr-FR" sz="1800" dirty="0" smtClean="0">
                <a:solidFill>
                  <a:srgbClr val="002060"/>
                </a:solidFill>
              </a:rPr>
              <a:t>«en face </a:t>
            </a:r>
            <a:r>
              <a:rPr lang="fr-FR" sz="1800" dirty="0">
                <a:solidFill>
                  <a:srgbClr val="002060"/>
                </a:solidFill>
              </a:rPr>
              <a:t>à </a:t>
            </a:r>
            <a:r>
              <a:rPr lang="fr-FR" sz="1800" dirty="0" smtClean="0">
                <a:solidFill>
                  <a:srgbClr val="002060"/>
                </a:solidFill>
              </a:rPr>
              <a:t>face» </a:t>
            </a:r>
            <a:r>
              <a:rPr lang="fr-FR" sz="1800" dirty="0">
                <a:solidFill>
                  <a:srgbClr val="002060"/>
                </a:solidFill>
              </a:rPr>
              <a:t>à leur </a:t>
            </a:r>
            <a:r>
              <a:rPr lang="fr-FR" sz="1800" dirty="0" smtClean="0">
                <a:solidFill>
                  <a:srgbClr val="002060"/>
                </a:solidFill>
              </a:rPr>
              <a:t>domicile</a:t>
            </a:r>
            <a:endParaRPr lang="fr-FR" sz="2000" b="1" dirty="0" smtClean="0">
              <a:solidFill>
                <a:srgbClr val="002060"/>
              </a:solidFill>
            </a:endParaRPr>
          </a:p>
        </p:txBody>
      </p:sp>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3</a:t>
            </a:fld>
            <a:endParaRPr lang="fr-FR"/>
          </a:p>
        </p:txBody>
      </p:sp>
      <p:sp>
        <p:nvSpPr>
          <p:cNvPr id="6" name="ZoneTexte 5"/>
          <p:cNvSpPr txBox="1"/>
          <p:nvPr/>
        </p:nvSpPr>
        <p:spPr>
          <a:xfrm>
            <a:off x="0" y="0"/>
            <a:ext cx="2915816" cy="461665"/>
          </a:xfrm>
          <a:prstGeom prst="rect">
            <a:avLst/>
          </a:prstGeom>
          <a:noFill/>
        </p:spPr>
        <p:txBody>
          <a:bodyPr wrap="square" rtlCol="0">
            <a:spAutoFit/>
          </a:bodyPr>
          <a:lstStyle/>
          <a:p>
            <a:r>
              <a:rPr lang="fr-FR" sz="2400" b="1" dirty="0" smtClean="0">
                <a:solidFill>
                  <a:schemeClr val="accent1"/>
                </a:solidFill>
              </a:rPr>
              <a:t>Enquêtes</a:t>
            </a:r>
            <a:endParaRPr lang="fr-FR" sz="2400" b="1" dirty="0">
              <a:solidFill>
                <a:schemeClr val="accent1"/>
              </a:solidFill>
            </a:endParaRPr>
          </a:p>
        </p:txBody>
      </p:sp>
    </p:spTree>
    <p:extLst>
      <p:ext uri="{BB962C8B-B14F-4D97-AF65-F5344CB8AC3E}">
        <p14:creationId xmlns:p14="http://schemas.microsoft.com/office/powerpoint/2010/main" val="21791225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626"/>
                                        </p:tgtEl>
                                        <p:attrNameLst>
                                          <p:attrName>style.visibility</p:attrName>
                                        </p:attrNameLst>
                                      </p:cBhvr>
                                      <p:to>
                                        <p:strVal val="visible"/>
                                      </p:to>
                                    </p:set>
                                    <p:animEffect transition="in" filter="blinds(horizontal)">
                                      <p:cBhvr>
                                        <p:cTn id="7" dur="500"/>
                                        <p:tgtEl>
                                          <p:spTgt spid="2662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2083">
                                            <p:bg/>
                                          </p:spTgt>
                                        </p:tgtEl>
                                        <p:attrNameLst>
                                          <p:attrName>style.visibility</p:attrName>
                                        </p:attrNameLst>
                                      </p:cBhvr>
                                      <p:to>
                                        <p:strVal val="visible"/>
                                      </p:to>
                                    </p:set>
                                    <p:animEffect transition="in" filter="blinds(horizontal)">
                                      <p:cBhvr>
                                        <p:cTn id="12" dur="500"/>
                                        <p:tgtEl>
                                          <p:spTgt spid="302083">
                                            <p:bg/>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02083">
                                            <p:txEl>
                                              <p:pRg st="0" end="0"/>
                                            </p:txEl>
                                          </p:spTgt>
                                        </p:tgtEl>
                                        <p:attrNameLst>
                                          <p:attrName>style.visibility</p:attrName>
                                        </p:attrNameLst>
                                      </p:cBhvr>
                                      <p:to>
                                        <p:strVal val="visible"/>
                                      </p:to>
                                    </p:set>
                                    <p:animEffect transition="in" filter="blinds(horizontal)">
                                      <p:cBhvr>
                                        <p:cTn id="17" dur="500"/>
                                        <p:tgtEl>
                                          <p:spTgt spid="302083">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02083">
                                            <p:txEl>
                                              <p:pRg st="2" end="2"/>
                                            </p:txEl>
                                          </p:spTgt>
                                        </p:tgtEl>
                                        <p:attrNameLst>
                                          <p:attrName>style.visibility</p:attrName>
                                        </p:attrNameLst>
                                      </p:cBhvr>
                                      <p:to>
                                        <p:strVal val="visible"/>
                                      </p:to>
                                    </p:set>
                                    <p:animEffect transition="in" filter="blinds(horizontal)">
                                      <p:cBhvr>
                                        <p:cTn id="22" dur="500"/>
                                        <p:tgtEl>
                                          <p:spTgt spid="30208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02083">
                                            <p:txEl>
                                              <p:pRg st="4" end="4"/>
                                            </p:txEl>
                                          </p:spTgt>
                                        </p:tgtEl>
                                        <p:attrNameLst>
                                          <p:attrName>style.visibility</p:attrName>
                                        </p:attrNameLst>
                                      </p:cBhvr>
                                      <p:to>
                                        <p:strVal val="visible"/>
                                      </p:to>
                                    </p:set>
                                    <p:animEffect transition="in" filter="blinds(horizontal)">
                                      <p:cBhvr>
                                        <p:cTn id="27" dur="500"/>
                                        <p:tgtEl>
                                          <p:spTgt spid="30208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02083">
                                            <p:txEl>
                                              <p:pRg st="6" end="6"/>
                                            </p:txEl>
                                          </p:spTgt>
                                        </p:tgtEl>
                                        <p:attrNameLst>
                                          <p:attrName>style.visibility</p:attrName>
                                        </p:attrNameLst>
                                      </p:cBhvr>
                                      <p:to>
                                        <p:strVal val="visible"/>
                                      </p:to>
                                    </p:set>
                                    <p:animEffect transition="in" filter="blinds(horizontal)">
                                      <p:cBhvr>
                                        <p:cTn id="32" dur="500"/>
                                        <p:tgtEl>
                                          <p:spTgt spid="30208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6" grpId="0"/>
      <p:bldP spid="302083" grpId="0" build="p"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395536" y="44624"/>
            <a:ext cx="8229600" cy="778098"/>
          </a:xfrm>
        </p:spPr>
        <p:txBody>
          <a:bodyPr>
            <a:normAutofit/>
          </a:bodyPr>
          <a:lstStyle/>
          <a:p>
            <a:r>
              <a:rPr lang="fr-FR" sz="3600" dirty="0" smtClean="0">
                <a:solidFill>
                  <a:schemeClr val="accent1"/>
                </a:solidFill>
              </a:rPr>
              <a:t>Economie du numérique</a:t>
            </a: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DDDE65-AFB7-4333-96E9-1700E76972C8}" type="slidenum">
              <a:rPr lang="fr-FR" smtClean="0"/>
              <a:pPr/>
              <a:t>4</a:t>
            </a:fld>
            <a:endParaRPr lang="fr-FR"/>
          </a:p>
        </p:txBody>
      </p:sp>
      <p:sp>
        <p:nvSpPr>
          <p:cNvPr id="15" name="ZoneTexte 14"/>
          <p:cNvSpPr txBox="1"/>
          <p:nvPr/>
        </p:nvSpPr>
        <p:spPr>
          <a:xfrm>
            <a:off x="0" y="0"/>
            <a:ext cx="2915816" cy="461665"/>
          </a:xfrm>
          <a:prstGeom prst="rect">
            <a:avLst/>
          </a:prstGeom>
          <a:noFill/>
        </p:spPr>
        <p:txBody>
          <a:bodyPr wrap="square" rtlCol="0">
            <a:spAutoFit/>
          </a:bodyPr>
          <a:lstStyle/>
          <a:p>
            <a:r>
              <a:rPr lang="fr-FR" sz="2400" b="1" dirty="0" smtClean="0">
                <a:solidFill>
                  <a:schemeClr val="accent1"/>
                </a:solidFill>
              </a:rPr>
              <a:t>Enquêtes</a:t>
            </a:r>
            <a:endParaRPr lang="fr-FR" sz="2400" b="1" dirty="0">
              <a:solidFill>
                <a:schemeClr val="accent1"/>
              </a:solidFill>
            </a:endParaRPr>
          </a:p>
        </p:txBody>
      </p:sp>
      <p:sp>
        <p:nvSpPr>
          <p:cNvPr id="12" name="Rectangle 11"/>
          <p:cNvSpPr/>
          <p:nvPr/>
        </p:nvSpPr>
        <p:spPr>
          <a:xfrm>
            <a:off x="395536" y="5877272"/>
            <a:ext cx="86056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lvl="1" indent="-90488" fontAlgn="auto">
              <a:lnSpc>
                <a:spcPct val="90000"/>
              </a:lnSpc>
              <a:spcBef>
                <a:spcPts val="370"/>
              </a:spcBef>
              <a:spcAft>
                <a:spcPts val="0"/>
              </a:spcAft>
              <a:defRPr/>
            </a:pPr>
            <a:r>
              <a:rPr lang="fr-FR" sz="1600" dirty="0" smtClean="0">
                <a:solidFill>
                  <a:schemeClr val="tx2"/>
                </a:solidFill>
              </a:rPr>
              <a:t>Source: Enquête européenne Green IT 2010, </a:t>
            </a:r>
            <a:r>
              <a:rPr lang="fr-FR" sz="1600" dirty="0" err="1" smtClean="0">
                <a:solidFill>
                  <a:schemeClr val="tx2"/>
                </a:solidFill>
              </a:rPr>
              <a:t>Devoteam</a:t>
            </a:r>
            <a:r>
              <a:rPr lang="fr-FR" sz="1600" dirty="0" smtClean="0">
                <a:solidFill>
                  <a:schemeClr val="tx2"/>
                </a:solidFill>
              </a:rPr>
              <a:t> + informations régionales</a:t>
            </a:r>
            <a:endParaRPr lang="fr-FR" sz="1600" dirty="0">
              <a:solidFill>
                <a:schemeClr val="tx2"/>
              </a:solidFill>
            </a:endParaRPr>
          </a:p>
        </p:txBody>
      </p:sp>
      <p:sp>
        <p:nvSpPr>
          <p:cNvPr id="16" name="Ellipse 15"/>
          <p:cNvSpPr/>
          <p:nvPr/>
        </p:nvSpPr>
        <p:spPr>
          <a:xfrm>
            <a:off x="395536" y="1412776"/>
            <a:ext cx="8605620" cy="2885256"/>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t>Environ 660 000 salariés</a:t>
            </a:r>
          </a:p>
          <a:p>
            <a:pPr algn="ctr"/>
            <a:endParaRPr lang="fr-FR" sz="2400" dirty="0"/>
          </a:p>
          <a:p>
            <a:pPr algn="ctr"/>
            <a:endParaRPr lang="fr-FR" sz="2400" dirty="0" smtClean="0"/>
          </a:p>
          <a:p>
            <a:pPr algn="ctr"/>
            <a:r>
              <a:rPr lang="fr-FR" sz="2000" dirty="0" smtClean="0"/>
              <a:t>du fabricant de composants au réparateur, en passant par le programmeur</a:t>
            </a:r>
            <a:endParaRPr lang="fr-FR" sz="2000" dirty="0"/>
          </a:p>
        </p:txBody>
      </p:sp>
      <p:sp>
        <p:nvSpPr>
          <p:cNvPr id="8" name="Ellipse 7"/>
          <p:cNvSpPr/>
          <p:nvPr/>
        </p:nvSpPr>
        <p:spPr>
          <a:xfrm>
            <a:off x="2051720" y="4077072"/>
            <a:ext cx="5616624" cy="159502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t>Environ 55 000 salariés dans la nouvelle région </a:t>
            </a:r>
            <a:r>
              <a:rPr lang="fr-FR" sz="2000" dirty="0" smtClean="0"/>
              <a:t>Languedoc Roussillon Midi Pyrénées</a:t>
            </a:r>
          </a:p>
        </p:txBody>
      </p:sp>
    </p:spTree>
    <p:extLst>
      <p:ext uri="{BB962C8B-B14F-4D97-AF65-F5344CB8AC3E}">
        <p14:creationId xmlns:p14="http://schemas.microsoft.com/office/powerpoint/2010/main" val="1197030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linds(horizontal)">
                                      <p:cBhvr>
                                        <p:cTn id="12" dur="500"/>
                                        <p:tgtEl>
                                          <p:spTgt spid="35842"/>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blinds(horizontal)">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8" presetClass="entr" presetSubtype="16"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amond(in)">
                                      <p:cBhvr>
                                        <p:cTn id="2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2" grpId="1"/>
      <p:bldP spid="12" grpId="0" animBg="1"/>
      <p:bldP spid="16" grpId="0" animBg="1"/>
      <p:bldP spid="8"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DDDE65-AFB7-4333-96E9-1700E76972C8}" type="slidenum">
              <a:rPr lang="fr-FR" smtClean="0"/>
              <a:pPr/>
              <a:t>5</a:t>
            </a:fld>
            <a:endParaRPr lang="fr-FR"/>
          </a:p>
        </p:txBody>
      </p:sp>
      <p:sp>
        <p:nvSpPr>
          <p:cNvPr id="15" name="ZoneTexte 14"/>
          <p:cNvSpPr txBox="1"/>
          <p:nvPr/>
        </p:nvSpPr>
        <p:spPr>
          <a:xfrm>
            <a:off x="0" y="0"/>
            <a:ext cx="2915816" cy="461665"/>
          </a:xfrm>
          <a:prstGeom prst="rect">
            <a:avLst/>
          </a:prstGeom>
          <a:noFill/>
        </p:spPr>
        <p:txBody>
          <a:bodyPr wrap="square" rtlCol="0">
            <a:spAutoFit/>
          </a:bodyPr>
          <a:lstStyle/>
          <a:p>
            <a:r>
              <a:rPr lang="fr-FR" sz="2400" b="1" dirty="0" smtClean="0">
                <a:solidFill>
                  <a:schemeClr val="accent1"/>
                </a:solidFill>
              </a:rPr>
              <a:t>Enquêtes</a:t>
            </a:r>
            <a:endParaRPr lang="fr-FR" sz="2400" b="1" dirty="0">
              <a:solidFill>
                <a:schemeClr val="accent1"/>
              </a:solidFill>
            </a:endParaRPr>
          </a:p>
        </p:txBody>
      </p:sp>
      <p:sp>
        <p:nvSpPr>
          <p:cNvPr id="12" name="Rectangle 11"/>
          <p:cNvSpPr/>
          <p:nvPr/>
        </p:nvSpPr>
        <p:spPr>
          <a:xfrm>
            <a:off x="395536" y="5877272"/>
            <a:ext cx="86056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lvl="1" indent="-90488" fontAlgn="auto">
              <a:lnSpc>
                <a:spcPct val="90000"/>
              </a:lnSpc>
              <a:spcBef>
                <a:spcPts val="370"/>
              </a:spcBef>
              <a:spcAft>
                <a:spcPts val="0"/>
              </a:spcAft>
              <a:defRPr/>
            </a:pPr>
            <a:r>
              <a:rPr lang="fr-FR" sz="1600" dirty="0" smtClean="0">
                <a:solidFill>
                  <a:schemeClr val="tx2"/>
                </a:solidFill>
              </a:rPr>
              <a:t>Source: Enquête européenne Green IT 2010, </a:t>
            </a:r>
            <a:r>
              <a:rPr lang="fr-FR" sz="1600" dirty="0" err="1" smtClean="0">
                <a:solidFill>
                  <a:schemeClr val="tx2"/>
                </a:solidFill>
              </a:rPr>
              <a:t>Devoteam</a:t>
            </a:r>
            <a:endParaRPr lang="fr-FR" sz="1600" dirty="0">
              <a:solidFill>
                <a:schemeClr val="tx2"/>
              </a:solidFill>
            </a:endParaRPr>
          </a:p>
        </p:txBody>
      </p:sp>
      <p:sp>
        <p:nvSpPr>
          <p:cNvPr id="11" name="Rectangle à coins arrondis 10"/>
          <p:cNvSpPr/>
          <p:nvPr/>
        </p:nvSpPr>
        <p:spPr>
          <a:xfrm>
            <a:off x="323528" y="4005064"/>
            <a:ext cx="8352928" cy="1512168"/>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fr-FR" sz="2400" dirty="0" smtClean="0"/>
              <a:t>Augmentation de 50% de l’utilisation des outils permettant de réduire les déplacements : visioconférence, </a:t>
            </a:r>
            <a:r>
              <a:rPr lang="fr-FR" sz="2400" dirty="0" err="1" smtClean="0"/>
              <a:t>téléprésence</a:t>
            </a:r>
            <a:r>
              <a:rPr lang="fr-FR" sz="2400" dirty="0" smtClean="0"/>
              <a:t>, travail à domicile, </a:t>
            </a:r>
            <a:r>
              <a:rPr lang="fr-FR" sz="2400" dirty="0" err="1" smtClean="0"/>
              <a:t>webmeeting</a:t>
            </a:r>
            <a:r>
              <a:rPr lang="fr-FR" sz="2400" dirty="0" smtClean="0"/>
              <a:t>…</a:t>
            </a:r>
            <a:endParaRPr lang="fr-FR" sz="2400" dirty="0"/>
          </a:p>
        </p:txBody>
      </p:sp>
      <p:sp>
        <p:nvSpPr>
          <p:cNvPr id="13" name="Ellipse 12"/>
          <p:cNvSpPr/>
          <p:nvPr/>
        </p:nvSpPr>
        <p:spPr>
          <a:xfrm>
            <a:off x="395536" y="2420888"/>
            <a:ext cx="8352928" cy="1440160"/>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pPr marL="0" lvl="1" fontAlgn="auto">
              <a:lnSpc>
                <a:spcPct val="90000"/>
              </a:lnSpc>
              <a:spcBef>
                <a:spcPts val="370"/>
              </a:spcBef>
              <a:spcAft>
                <a:spcPts val="0"/>
              </a:spcAft>
              <a:defRPr/>
            </a:pPr>
            <a:r>
              <a:rPr lang="fr-FR" sz="2400" dirty="0" smtClean="0"/>
              <a:t>50% des émissions de CO2 des entreprises = déplacements professionnels (source:  WWF)</a:t>
            </a:r>
            <a:endParaRPr lang="fr-FR" sz="2400" dirty="0">
              <a:solidFill>
                <a:schemeClr val="tx2"/>
              </a:solidFill>
            </a:endParaRPr>
          </a:p>
        </p:txBody>
      </p:sp>
      <p:sp>
        <p:nvSpPr>
          <p:cNvPr id="14" name="Flèche vers le bas 13"/>
          <p:cNvSpPr/>
          <p:nvPr/>
        </p:nvSpPr>
        <p:spPr>
          <a:xfrm>
            <a:off x="4211960" y="3573016"/>
            <a:ext cx="504056" cy="648072"/>
          </a:xfrm>
          <a:prstGeom prst="downArrow">
            <a:avLst/>
          </a:prstGeom>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6" name="Ellipse 15"/>
          <p:cNvSpPr/>
          <p:nvPr/>
        </p:nvSpPr>
        <p:spPr>
          <a:xfrm>
            <a:off x="395536" y="764704"/>
            <a:ext cx="8208912" cy="1512168"/>
          </a:xfrm>
          <a:prstGeom prst="ellipse">
            <a:avLst/>
          </a:prstGeom>
        </p:spPr>
        <p:style>
          <a:lnRef idx="0">
            <a:schemeClr val="accent1"/>
          </a:lnRef>
          <a:fillRef idx="3">
            <a:schemeClr val="accent1"/>
          </a:fillRef>
          <a:effectRef idx="3">
            <a:schemeClr val="accent1"/>
          </a:effectRef>
          <a:fontRef idx="minor">
            <a:schemeClr val="lt1"/>
          </a:fontRef>
        </p:style>
        <p:txBody>
          <a:bodyPr rtlCol="0" anchor="ctr"/>
          <a:lstStyle/>
          <a:p>
            <a:r>
              <a:rPr lang="fr-FR" sz="2400" dirty="0" smtClean="0"/>
              <a:t>71 % des salariés utilisent l’informatique (2013 ) - (60 % en 2005, 51 % en 1998)</a:t>
            </a:r>
          </a:p>
          <a:p>
            <a:pPr algn="ctr"/>
            <a:r>
              <a:rPr lang="fr-FR" sz="2400" dirty="0" smtClean="0"/>
              <a:t>= plus de 90 % des cadres</a:t>
            </a:r>
            <a:endParaRPr lang="fr-FR" sz="2400" dirty="0"/>
          </a:p>
        </p:txBody>
      </p:sp>
      <p:sp>
        <p:nvSpPr>
          <p:cNvPr id="17" name="AutoShape 2"/>
          <p:cNvSpPr txBox="1">
            <a:spLocks noChangeArrowheads="1"/>
          </p:cNvSpPr>
          <p:nvPr/>
        </p:nvSpPr>
        <p:spPr>
          <a:xfrm>
            <a:off x="395536" y="44624"/>
            <a:ext cx="8229600" cy="778098"/>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fr-FR" sz="3600" dirty="0" smtClean="0">
                <a:solidFill>
                  <a:schemeClr val="accent1"/>
                </a:solidFill>
              </a:rPr>
              <a:t>Economie du numérique</a:t>
            </a:r>
          </a:p>
        </p:txBody>
      </p:sp>
    </p:spTree>
    <p:extLst>
      <p:ext uri="{BB962C8B-B14F-4D97-AF65-F5344CB8AC3E}">
        <p14:creationId xmlns:p14="http://schemas.microsoft.com/office/powerpoint/2010/main" val="3795474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blinds(horizontal)">
                                      <p:cBhvr>
                                        <p:cTn id="12" dur="500"/>
                                        <p:tgtEl>
                                          <p:spTgt spid="1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blinds(horizontal)">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blinds(horizontal)">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linds(horizont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linds(horizont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8" presetClass="entr" presetSubtype="16" fill="hold" grpId="0" nodeType="click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diamond(in)">
                                      <p:cBhvr>
                                        <p:cTn id="3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1" grpId="0" animBg="1"/>
      <p:bldP spid="13" grpId="0" animBg="1"/>
      <p:bldP spid="14" grpId="0" animBg="1"/>
      <p:bldP spid="16" grpId="0" animBg="1"/>
      <p:bldP spid="17" grpId="0"/>
      <p:bldP spid="17"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395536" y="44624"/>
            <a:ext cx="8229600" cy="778098"/>
          </a:xfrm>
        </p:spPr>
        <p:txBody>
          <a:bodyPr>
            <a:normAutofit/>
          </a:bodyPr>
          <a:lstStyle/>
          <a:p>
            <a:r>
              <a:rPr lang="fr-FR" sz="3600" dirty="0" smtClean="0">
                <a:solidFill>
                  <a:schemeClr val="accent1"/>
                </a:solidFill>
              </a:rPr>
              <a:t>Ressenti des français et numérique</a:t>
            </a: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DDDE65-AFB7-4333-96E9-1700E76972C8}" type="slidenum">
              <a:rPr lang="fr-FR" smtClean="0"/>
              <a:pPr/>
              <a:t>6</a:t>
            </a:fld>
            <a:endParaRPr lang="fr-FR"/>
          </a:p>
        </p:txBody>
      </p:sp>
      <p:sp>
        <p:nvSpPr>
          <p:cNvPr id="15" name="ZoneTexte 14"/>
          <p:cNvSpPr txBox="1"/>
          <p:nvPr/>
        </p:nvSpPr>
        <p:spPr>
          <a:xfrm>
            <a:off x="0" y="0"/>
            <a:ext cx="2915816" cy="461665"/>
          </a:xfrm>
          <a:prstGeom prst="rect">
            <a:avLst/>
          </a:prstGeom>
          <a:noFill/>
        </p:spPr>
        <p:txBody>
          <a:bodyPr wrap="square" rtlCol="0">
            <a:spAutoFit/>
          </a:bodyPr>
          <a:lstStyle/>
          <a:p>
            <a:r>
              <a:rPr lang="fr-FR" sz="2400" b="1" dirty="0" smtClean="0">
                <a:solidFill>
                  <a:schemeClr val="accent1"/>
                </a:solidFill>
              </a:rPr>
              <a:t>Enquêtes</a:t>
            </a:r>
            <a:endParaRPr lang="fr-FR" sz="2400" b="1" dirty="0">
              <a:solidFill>
                <a:schemeClr val="accent1"/>
              </a:solidFill>
            </a:endParaRPr>
          </a:p>
        </p:txBody>
      </p:sp>
      <p:sp>
        <p:nvSpPr>
          <p:cNvPr id="12" name="Rectangle 11"/>
          <p:cNvSpPr/>
          <p:nvPr/>
        </p:nvSpPr>
        <p:spPr>
          <a:xfrm>
            <a:off x="395536" y="5877272"/>
            <a:ext cx="86056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lvl="1" indent="-90488" fontAlgn="auto">
              <a:lnSpc>
                <a:spcPct val="90000"/>
              </a:lnSpc>
              <a:spcBef>
                <a:spcPts val="370"/>
              </a:spcBef>
              <a:spcAft>
                <a:spcPts val="0"/>
              </a:spcAft>
              <a:defRPr/>
            </a:pPr>
            <a:r>
              <a:rPr lang="fr-FR" sz="1600" dirty="0" smtClean="0">
                <a:solidFill>
                  <a:srgbClr val="002060"/>
                </a:solidFill>
              </a:rPr>
              <a:t>Source: </a:t>
            </a:r>
            <a:r>
              <a:rPr lang="fr-FR" sz="1600" dirty="0">
                <a:solidFill>
                  <a:srgbClr val="002060"/>
                </a:solidFill>
              </a:rPr>
              <a:t>LA DIFFUSION DES </a:t>
            </a:r>
            <a:r>
              <a:rPr lang="fr-FR" sz="1600" dirty="0" smtClean="0">
                <a:solidFill>
                  <a:srgbClr val="002060"/>
                </a:solidFill>
              </a:rPr>
              <a:t>TECHNOLOGIES </a:t>
            </a:r>
            <a:r>
              <a:rPr lang="fr-FR" sz="1600" dirty="0">
                <a:solidFill>
                  <a:srgbClr val="002060"/>
                </a:solidFill>
              </a:rPr>
              <a:t>DE L’INFORMATION ET DE LA COMMUNICATION DANS LA SOCIÉTÉ FRANÇAISE (JUIN 2014)</a:t>
            </a:r>
          </a:p>
        </p:txBody>
      </p:sp>
      <p:sp>
        <p:nvSpPr>
          <p:cNvPr id="2" name="Rectangle à coins arrondis 1"/>
          <p:cNvSpPr/>
          <p:nvPr/>
        </p:nvSpPr>
        <p:spPr>
          <a:xfrm>
            <a:off x="395536" y="1340768"/>
            <a:ext cx="8605620" cy="39604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just"/>
            <a:r>
              <a:rPr lang="fr-FR" sz="2400" dirty="0" smtClean="0"/>
              <a:t>« Les Français </a:t>
            </a:r>
            <a:r>
              <a:rPr lang="fr-FR" sz="2400" dirty="0"/>
              <a:t>se montrent </a:t>
            </a:r>
            <a:r>
              <a:rPr lang="fr-FR" sz="2400" dirty="0" smtClean="0"/>
              <a:t>relativement inquiets face </a:t>
            </a:r>
            <a:r>
              <a:rPr lang="fr-FR" sz="2400" dirty="0"/>
              <a:t>à la nocivité supposée des </a:t>
            </a:r>
            <a:r>
              <a:rPr lang="fr-FR" sz="2400" dirty="0" smtClean="0"/>
              <a:t>nouvelles </a:t>
            </a:r>
            <a:r>
              <a:rPr lang="fr-FR" sz="2400" dirty="0"/>
              <a:t>technologies. </a:t>
            </a:r>
            <a:r>
              <a:rPr lang="fr-FR" sz="2400" dirty="0" smtClean="0"/>
              <a:t>Ces </a:t>
            </a:r>
            <a:r>
              <a:rPr lang="fr-FR" sz="2400" dirty="0"/>
              <a:t>différents équipements sont jugés sûrs par une proportion </a:t>
            </a:r>
            <a:r>
              <a:rPr lang="fr-FR" sz="2400" dirty="0" smtClean="0"/>
              <a:t>assez </a:t>
            </a:r>
            <a:r>
              <a:rPr lang="fr-FR" sz="2400" dirty="0"/>
              <a:t>faible, variant de </a:t>
            </a:r>
            <a:r>
              <a:rPr lang="fr-FR" sz="2400" dirty="0" smtClean="0"/>
              <a:t>21% </a:t>
            </a:r>
            <a:r>
              <a:rPr lang="fr-FR" sz="2400" dirty="0"/>
              <a:t>(</a:t>
            </a:r>
            <a:r>
              <a:rPr lang="fr-FR" sz="2400" dirty="0" smtClean="0"/>
              <a:t>les antennes-relais</a:t>
            </a:r>
            <a:r>
              <a:rPr lang="fr-FR" sz="2400" dirty="0"/>
              <a:t>) à </a:t>
            </a:r>
            <a:r>
              <a:rPr lang="fr-FR" sz="2400" dirty="0" smtClean="0"/>
              <a:t>30% </a:t>
            </a:r>
            <a:r>
              <a:rPr lang="fr-FR" sz="2400" dirty="0"/>
              <a:t>(les champs </a:t>
            </a:r>
            <a:r>
              <a:rPr lang="fr-FR" sz="2400" dirty="0" smtClean="0"/>
              <a:t>magnétiques générés </a:t>
            </a:r>
            <a:r>
              <a:rPr lang="fr-FR" sz="2400" dirty="0"/>
              <a:t>par les différents appareils </a:t>
            </a:r>
            <a:r>
              <a:rPr lang="fr-FR" sz="2400" dirty="0" smtClean="0"/>
              <a:t>domestiques). » </a:t>
            </a:r>
          </a:p>
          <a:p>
            <a:pPr algn="just"/>
            <a:r>
              <a:rPr lang="fr-FR" sz="2400" dirty="0" smtClean="0"/>
              <a:t>Les jeunes sont les moins inquiets</a:t>
            </a:r>
            <a:endParaRPr lang="fr-FR" sz="2400" dirty="0"/>
          </a:p>
        </p:txBody>
      </p:sp>
    </p:spTree>
    <p:extLst>
      <p:ext uri="{BB962C8B-B14F-4D97-AF65-F5344CB8AC3E}">
        <p14:creationId xmlns:p14="http://schemas.microsoft.com/office/powerpoint/2010/main" val="617190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linds(horizontal)">
                                      <p:cBhvr>
                                        <p:cTn id="12" dur="500"/>
                                        <p:tgtEl>
                                          <p:spTgt spid="358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2" grpId="1"/>
      <p:bldP spid="12" grpId="0"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395536" y="44624"/>
            <a:ext cx="8229600" cy="778098"/>
          </a:xfrm>
        </p:spPr>
        <p:txBody>
          <a:bodyPr>
            <a:normAutofit/>
          </a:bodyPr>
          <a:lstStyle/>
          <a:p>
            <a:r>
              <a:rPr lang="fr-FR" sz="3600" dirty="0" smtClean="0">
                <a:solidFill>
                  <a:schemeClr val="accent1"/>
                </a:solidFill>
              </a:rPr>
              <a:t>Ressenti des français et numérique</a:t>
            </a: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DDDE65-AFB7-4333-96E9-1700E76972C8}" type="slidenum">
              <a:rPr lang="fr-FR" smtClean="0"/>
              <a:pPr/>
              <a:t>7</a:t>
            </a:fld>
            <a:endParaRPr lang="fr-FR"/>
          </a:p>
        </p:txBody>
      </p:sp>
      <p:sp>
        <p:nvSpPr>
          <p:cNvPr id="15" name="ZoneTexte 14"/>
          <p:cNvSpPr txBox="1"/>
          <p:nvPr/>
        </p:nvSpPr>
        <p:spPr>
          <a:xfrm>
            <a:off x="0" y="0"/>
            <a:ext cx="2915816" cy="461665"/>
          </a:xfrm>
          <a:prstGeom prst="rect">
            <a:avLst/>
          </a:prstGeom>
          <a:noFill/>
        </p:spPr>
        <p:txBody>
          <a:bodyPr wrap="square" rtlCol="0">
            <a:spAutoFit/>
          </a:bodyPr>
          <a:lstStyle/>
          <a:p>
            <a:r>
              <a:rPr lang="fr-FR" sz="2400" b="1" dirty="0" smtClean="0">
                <a:solidFill>
                  <a:schemeClr val="accent1"/>
                </a:solidFill>
              </a:rPr>
              <a:t>Enquêtes</a:t>
            </a:r>
            <a:endParaRPr lang="fr-FR" sz="2400" b="1" dirty="0">
              <a:solidFill>
                <a:schemeClr val="accent1"/>
              </a:solidFill>
            </a:endParaRPr>
          </a:p>
        </p:txBody>
      </p:sp>
      <p:sp>
        <p:nvSpPr>
          <p:cNvPr id="12" name="Rectangle 11"/>
          <p:cNvSpPr/>
          <p:nvPr/>
        </p:nvSpPr>
        <p:spPr>
          <a:xfrm>
            <a:off x="395536" y="5877272"/>
            <a:ext cx="86056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lvl="1" indent="-90488" fontAlgn="auto">
              <a:lnSpc>
                <a:spcPct val="90000"/>
              </a:lnSpc>
              <a:spcBef>
                <a:spcPts val="370"/>
              </a:spcBef>
              <a:spcAft>
                <a:spcPts val="0"/>
              </a:spcAft>
              <a:defRPr/>
            </a:pPr>
            <a:r>
              <a:rPr lang="fr-FR" sz="1600" dirty="0" smtClean="0">
                <a:solidFill>
                  <a:srgbClr val="002060"/>
                </a:solidFill>
              </a:rPr>
              <a:t>Source: </a:t>
            </a:r>
            <a:r>
              <a:rPr lang="fr-FR" sz="1600" dirty="0">
                <a:solidFill>
                  <a:srgbClr val="002060"/>
                </a:solidFill>
              </a:rPr>
              <a:t>LA DIFFUSION DES </a:t>
            </a:r>
            <a:r>
              <a:rPr lang="fr-FR" sz="1600" dirty="0" smtClean="0">
                <a:solidFill>
                  <a:srgbClr val="002060"/>
                </a:solidFill>
              </a:rPr>
              <a:t>TECHNOLOGIES </a:t>
            </a:r>
            <a:r>
              <a:rPr lang="fr-FR" sz="1600" dirty="0">
                <a:solidFill>
                  <a:srgbClr val="002060"/>
                </a:solidFill>
              </a:rPr>
              <a:t>DE L’INFORMATION ET DE LA COMMUNICATION DANS LA SOCIÉTÉ FRANÇAISE (JUIN 2014)</a:t>
            </a:r>
          </a:p>
        </p:txBody>
      </p:sp>
      <p:sp>
        <p:nvSpPr>
          <p:cNvPr id="2" name="Rectangle à coins arrondis 1"/>
          <p:cNvSpPr/>
          <p:nvPr/>
        </p:nvSpPr>
        <p:spPr>
          <a:xfrm>
            <a:off x="395536" y="1340768"/>
            <a:ext cx="8605620" cy="39604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Arial" panose="020B0604020202020204" pitchFamily="34" charset="0"/>
              <a:buChar char="•"/>
            </a:pPr>
            <a:r>
              <a:rPr lang="fr-FR" sz="2400" dirty="0" smtClean="0"/>
              <a:t>« L’insuffisance </a:t>
            </a:r>
            <a:r>
              <a:rPr lang="fr-FR" sz="2400" dirty="0"/>
              <a:t>de protection des données personnelles est toujours </a:t>
            </a:r>
            <a:r>
              <a:rPr lang="fr-FR" sz="2400" dirty="0" smtClean="0"/>
              <a:t>perçue comme </a:t>
            </a:r>
            <a:r>
              <a:rPr lang="fr-FR" sz="2400" dirty="0"/>
              <a:t>le principal frein à la diffusion </a:t>
            </a:r>
            <a:r>
              <a:rPr lang="fr-FR" sz="2400" dirty="0" smtClean="0"/>
              <a:t>d’internet »</a:t>
            </a:r>
          </a:p>
          <a:p>
            <a:pPr marL="285750" indent="-285750" algn="just">
              <a:buFont typeface="Arial" panose="020B0604020202020204" pitchFamily="34" charset="0"/>
              <a:buChar char="•"/>
            </a:pPr>
            <a:r>
              <a:rPr lang="fr-FR" sz="2400" dirty="0" smtClean="0"/>
              <a:t>« 86% des </a:t>
            </a:r>
            <a:r>
              <a:rPr lang="fr-FR" sz="2400" dirty="0"/>
              <a:t>personnes interrogées pensent que des logiciels peuvent transmettre des </a:t>
            </a:r>
            <a:r>
              <a:rPr lang="fr-FR" sz="2400" dirty="0" smtClean="0"/>
              <a:t>informations </a:t>
            </a:r>
            <a:r>
              <a:rPr lang="fr-FR" sz="2400" dirty="0"/>
              <a:t>présentes sur les téléphones mobiles (comme le carnet d’adresse, la </a:t>
            </a:r>
            <a:r>
              <a:rPr lang="fr-FR" sz="2400" dirty="0" smtClean="0"/>
              <a:t>localisation</a:t>
            </a:r>
            <a:r>
              <a:rPr lang="fr-FR" sz="2400" dirty="0"/>
              <a:t>, etc.) </a:t>
            </a:r>
            <a:r>
              <a:rPr lang="fr-FR" sz="2400" dirty="0" smtClean="0"/>
              <a:t>sans que l’usager en </a:t>
            </a:r>
            <a:r>
              <a:rPr lang="fr-FR" sz="2400" dirty="0"/>
              <a:t>soit </a:t>
            </a:r>
            <a:r>
              <a:rPr lang="fr-FR" sz="2400" dirty="0" smtClean="0"/>
              <a:t>averti. »</a:t>
            </a:r>
            <a:endParaRPr lang="fr-FR" sz="2400" dirty="0"/>
          </a:p>
        </p:txBody>
      </p:sp>
    </p:spTree>
    <p:extLst>
      <p:ext uri="{BB962C8B-B14F-4D97-AF65-F5344CB8AC3E}">
        <p14:creationId xmlns:p14="http://schemas.microsoft.com/office/powerpoint/2010/main" val="1479272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linds(horizontal)">
                                      <p:cBhvr>
                                        <p:cTn id="12" dur="500"/>
                                        <p:tgtEl>
                                          <p:spTgt spid="358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2" grpId="1"/>
      <p:bldP spid="12" grpId="0" animBg="1"/>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AutoShape 2"/>
          <p:cNvSpPr>
            <a:spLocks noGrp="1" noChangeArrowheads="1"/>
          </p:cNvSpPr>
          <p:nvPr>
            <p:ph type="title"/>
          </p:nvPr>
        </p:nvSpPr>
        <p:spPr>
          <a:xfrm>
            <a:off x="395536" y="44624"/>
            <a:ext cx="8229600" cy="778098"/>
          </a:xfrm>
        </p:spPr>
        <p:txBody>
          <a:bodyPr>
            <a:normAutofit/>
          </a:bodyPr>
          <a:lstStyle/>
          <a:p>
            <a:r>
              <a:rPr lang="fr-FR" sz="3600" dirty="0" smtClean="0">
                <a:solidFill>
                  <a:schemeClr val="accent1"/>
                </a:solidFill>
              </a:rPr>
              <a:t>Ressenti des français et numérique</a:t>
            </a:r>
          </a:p>
        </p:txBody>
      </p:sp>
      <p:sp>
        <p:nvSpPr>
          <p:cNvPr id="5" name="Espace réservé du pied de page 4"/>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17DDDE65-AFB7-4333-96E9-1700E76972C8}" type="slidenum">
              <a:rPr lang="fr-FR" smtClean="0"/>
              <a:pPr/>
              <a:t>8</a:t>
            </a:fld>
            <a:endParaRPr lang="fr-FR"/>
          </a:p>
        </p:txBody>
      </p:sp>
      <p:sp>
        <p:nvSpPr>
          <p:cNvPr id="15" name="ZoneTexte 14"/>
          <p:cNvSpPr txBox="1"/>
          <p:nvPr/>
        </p:nvSpPr>
        <p:spPr>
          <a:xfrm>
            <a:off x="0" y="0"/>
            <a:ext cx="2915816" cy="461665"/>
          </a:xfrm>
          <a:prstGeom prst="rect">
            <a:avLst/>
          </a:prstGeom>
          <a:noFill/>
        </p:spPr>
        <p:txBody>
          <a:bodyPr wrap="square" rtlCol="0">
            <a:spAutoFit/>
          </a:bodyPr>
          <a:lstStyle/>
          <a:p>
            <a:r>
              <a:rPr lang="fr-FR" sz="2400" b="1" dirty="0" smtClean="0">
                <a:solidFill>
                  <a:schemeClr val="accent1"/>
                </a:solidFill>
              </a:rPr>
              <a:t>Enquêtes</a:t>
            </a:r>
            <a:endParaRPr lang="fr-FR" sz="2400" b="1" dirty="0">
              <a:solidFill>
                <a:schemeClr val="accent1"/>
              </a:solidFill>
            </a:endParaRPr>
          </a:p>
        </p:txBody>
      </p:sp>
      <p:sp>
        <p:nvSpPr>
          <p:cNvPr id="12" name="Rectangle 11"/>
          <p:cNvSpPr/>
          <p:nvPr/>
        </p:nvSpPr>
        <p:spPr>
          <a:xfrm>
            <a:off x="395536" y="5877272"/>
            <a:ext cx="8605620" cy="576064"/>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90488" lvl="1" indent="-90488" fontAlgn="auto">
              <a:lnSpc>
                <a:spcPct val="90000"/>
              </a:lnSpc>
              <a:spcBef>
                <a:spcPts val="370"/>
              </a:spcBef>
              <a:spcAft>
                <a:spcPts val="0"/>
              </a:spcAft>
              <a:defRPr/>
            </a:pPr>
            <a:r>
              <a:rPr lang="fr-FR" sz="1600" dirty="0" smtClean="0">
                <a:solidFill>
                  <a:srgbClr val="002060"/>
                </a:solidFill>
              </a:rPr>
              <a:t>Source: </a:t>
            </a:r>
            <a:r>
              <a:rPr lang="fr-FR" sz="1600" dirty="0">
                <a:solidFill>
                  <a:srgbClr val="002060"/>
                </a:solidFill>
              </a:rPr>
              <a:t>LA DIFFUSION DES </a:t>
            </a:r>
            <a:r>
              <a:rPr lang="fr-FR" sz="1600" dirty="0" smtClean="0">
                <a:solidFill>
                  <a:srgbClr val="002060"/>
                </a:solidFill>
              </a:rPr>
              <a:t>TECHNOLOGIES </a:t>
            </a:r>
            <a:r>
              <a:rPr lang="fr-FR" sz="1600" dirty="0">
                <a:solidFill>
                  <a:srgbClr val="002060"/>
                </a:solidFill>
              </a:rPr>
              <a:t>DE L’INFORMATION ET DE LA COMMUNICATION DANS LA SOCIÉTÉ FRANÇAISE (JUIN 2014)</a:t>
            </a:r>
          </a:p>
        </p:txBody>
      </p:sp>
      <p:sp>
        <p:nvSpPr>
          <p:cNvPr id="2" name="Rectangle à coins arrondis 1"/>
          <p:cNvSpPr/>
          <p:nvPr/>
        </p:nvSpPr>
        <p:spPr>
          <a:xfrm>
            <a:off x="395536" y="1340768"/>
            <a:ext cx="8605620" cy="396044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marL="285750" indent="-285750">
              <a:buFont typeface="Arial" panose="020B0604020202020204" pitchFamily="34" charset="0"/>
              <a:buChar char="•"/>
            </a:pPr>
            <a:r>
              <a:rPr lang="fr-FR" sz="2400" dirty="0" smtClean="0"/>
              <a:t>« Près </a:t>
            </a:r>
            <a:r>
              <a:rPr lang="fr-FR" sz="2400" dirty="0"/>
              <a:t>d’une personne sur deux pense avoir déjà été victime d’un accès </a:t>
            </a:r>
            <a:r>
              <a:rPr lang="fr-FR" sz="2400" dirty="0" smtClean="0"/>
              <a:t>indésirable </a:t>
            </a:r>
            <a:r>
              <a:rPr lang="fr-FR" sz="2400" dirty="0"/>
              <a:t>à ses données personnelles </a:t>
            </a:r>
            <a:r>
              <a:rPr lang="fr-FR" sz="2400" dirty="0" smtClean="0"/>
              <a:t>numériques. »</a:t>
            </a:r>
            <a:endParaRPr lang="fr-FR" sz="2400" dirty="0"/>
          </a:p>
          <a:p>
            <a:pPr marL="285750" indent="-285750">
              <a:buFont typeface="Arial" panose="020B0604020202020204" pitchFamily="34" charset="0"/>
              <a:buChar char="•"/>
            </a:pPr>
            <a:r>
              <a:rPr lang="fr-FR" sz="2400" dirty="0" smtClean="0"/>
              <a:t>« 21% des Français de 12 ans et plus ont été gênés du fait de la présence d’éléments de leur vie privée sur internet (que ces éléments aient été publiés par eux-mêmes ou par d’autres). Au sein des internautes, la proportion s’établit à 25%.»</a:t>
            </a:r>
            <a:endParaRPr lang="fr-FR" sz="2400" dirty="0"/>
          </a:p>
        </p:txBody>
      </p:sp>
    </p:spTree>
    <p:extLst>
      <p:ext uri="{BB962C8B-B14F-4D97-AF65-F5344CB8AC3E}">
        <p14:creationId xmlns:p14="http://schemas.microsoft.com/office/powerpoint/2010/main" val="1113220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5842"/>
                                        </p:tgtEl>
                                        <p:attrNameLst>
                                          <p:attrName>style.visibility</p:attrName>
                                        </p:attrNameLst>
                                      </p:cBhvr>
                                      <p:to>
                                        <p:strVal val="visible"/>
                                      </p:to>
                                    </p:set>
                                    <p:animEffect transition="in" filter="fade">
                                      <p:cBhvr>
                                        <p:cTn id="7" dur="2000"/>
                                        <p:tgtEl>
                                          <p:spTgt spid="3584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1" nodeType="clickEffect">
                                  <p:stCondLst>
                                    <p:cond delay="0"/>
                                  </p:stCondLst>
                                  <p:childTnLst>
                                    <p:set>
                                      <p:cBhvr>
                                        <p:cTn id="11" dur="1" fill="hold">
                                          <p:stCondLst>
                                            <p:cond delay="0"/>
                                          </p:stCondLst>
                                        </p:cTn>
                                        <p:tgtEl>
                                          <p:spTgt spid="35842"/>
                                        </p:tgtEl>
                                        <p:attrNameLst>
                                          <p:attrName>style.visibility</p:attrName>
                                        </p:attrNameLst>
                                      </p:cBhvr>
                                      <p:to>
                                        <p:strVal val="visible"/>
                                      </p:to>
                                    </p:set>
                                    <p:animEffect transition="in" filter="blinds(horizontal)">
                                      <p:cBhvr>
                                        <p:cTn id="12" dur="500"/>
                                        <p:tgtEl>
                                          <p:spTgt spid="35842"/>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8" presetClass="entr" presetSubtype="16"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amond(in)">
                                      <p:cBhvr>
                                        <p:cTn id="22"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842" grpId="0"/>
      <p:bldP spid="35842" grpId="1"/>
      <p:bldP spid="12" grpId="0" animBg="1"/>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pied de page 4"/>
          <p:cNvSpPr>
            <a:spLocks noGrp="1"/>
          </p:cNvSpPr>
          <p:nvPr>
            <p:ph type="ftr" sz="quarter" idx="11"/>
          </p:nvPr>
        </p:nvSpPr>
        <p:spPr/>
        <p:txBody>
          <a:bodyPr/>
          <a:lstStyle/>
          <a:p>
            <a:pPr>
              <a:defRPr/>
            </a:pPr>
            <a:endParaRPr lang="fr-FR"/>
          </a:p>
        </p:txBody>
      </p:sp>
      <p:sp>
        <p:nvSpPr>
          <p:cNvPr id="4" name="Espace réservé du numéro de diapositive 3"/>
          <p:cNvSpPr>
            <a:spLocks noGrp="1"/>
          </p:cNvSpPr>
          <p:nvPr>
            <p:ph type="sldNum" sz="quarter" idx="12"/>
          </p:nvPr>
        </p:nvSpPr>
        <p:spPr/>
        <p:txBody>
          <a:bodyPr/>
          <a:lstStyle/>
          <a:p>
            <a:pPr>
              <a:defRPr/>
            </a:pPr>
            <a:fld id="{17DDDE65-AFB7-4333-96E9-1700E76972C8}" type="slidenum">
              <a:rPr lang="fr-FR" smtClean="0"/>
              <a:pPr>
                <a:defRPr/>
              </a:pPr>
              <a:t>9</a:t>
            </a:fld>
            <a:endParaRPr lang="fr-FR" dirty="0"/>
          </a:p>
        </p:txBody>
      </p:sp>
      <p:sp>
        <p:nvSpPr>
          <p:cNvPr id="6" name="Rectangle 2"/>
          <p:cNvSpPr txBox="1">
            <a:spLocks noChangeArrowheads="1"/>
          </p:cNvSpPr>
          <p:nvPr/>
        </p:nvSpPr>
        <p:spPr>
          <a:xfrm>
            <a:off x="500034" y="428604"/>
            <a:ext cx="8229600" cy="939800"/>
          </a:xfrm>
          <a:prstGeom prst="rect">
            <a:avLst/>
          </a:prstGeom>
        </p:spPr>
        <p:txBody>
          <a:bodyPr vert="horz" rtlCol="0" anchor="ctr">
            <a:noAutofit/>
            <a:scene3d>
              <a:camera prst="orthographicFront"/>
              <a:lightRig rig="soft" dir="t"/>
            </a:scene3d>
            <a:sp3d prstMaterial="softEdge">
              <a:bevelT w="25400" h="25400"/>
            </a:sp3d>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strike="noStrike" kern="1200" cap="none" spc="0" normalizeH="0" baseline="0" noProof="0" dirty="0" smtClean="0">
                <a:ln>
                  <a:noFill/>
                </a:ln>
                <a:solidFill>
                  <a:schemeClr val="accent1"/>
                </a:solidFill>
                <a:uLnTx/>
                <a:uFillTx/>
                <a:latin typeface="+mj-lt"/>
                <a:ea typeface="+mj-ea"/>
                <a:cs typeface="+mj-cs"/>
              </a:rPr>
              <a:t>Le « green IT » </a:t>
            </a:r>
          </a:p>
          <a:p>
            <a:pPr marL="0" marR="0" lvl="0" indent="0" algn="ctr" defTabSz="914400" rtl="0" eaLnBrk="1" fontAlgn="auto" latinLnBrk="0" hangingPunct="1">
              <a:lnSpc>
                <a:spcPct val="100000"/>
              </a:lnSpc>
              <a:spcBef>
                <a:spcPct val="0"/>
              </a:spcBef>
              <a:spcAft>
                <a:spcPts val="0"/>
              </a:spcAft>
              <a:buClrTx/>
              <a:buSzTx/>
              <a:buFontTx/>
              <a:buNone/>
              <a:tabLst/>
              <a:defRPr/>
            </a:pPr>
            <a:r>
              <a:rPr kumimoji="0" lang="fr-FR" sz="4000" b="1" i="0" strike="noStrike" kern="1200" cap="none" spc="0" normalizeH="0" baseline="0" noProof="0" dirty="0" smtClean="0">
                <a:ln>
                  <a:noFill/>
                </a:ln>
                <a:solidFill>
                  <a:schemeClr val="accent1"/>
                </a:solidFill>
                <a:uLnTx/>
                <a:uFillTx/>
                <a:latin typeface="+mj-lt"/>
                <a:ea typeface="+mj-ea"/>
                <a:cs typeface="+mj-cs"/>
              </a:rPr>
              <a:t>ou « informatique verte »</a:t>
            </a:r>
          </a:p>
        </p:txBody>
      </p:sp>
      <p:sp>
        <p:nvSpPr>
          <p:cNvPr id="21" name="Rectangle 20"/>
          <p:cNvSpPr/>
          <p:nvPr/>
        </p:nvSpPr>
        <p:spPr>
          <a:xfrm>
            <a:off x="467544" y="1700808"/>
            <a:ext cx="7992888" cy="4392488"/>
          </a:xfrm>
          <a:prstGeom prst="rect">
            <a:avLst/>
          </a:prstGeom>
        </p:spPr>
        <p:style>
          <a:lnRef idx="1">
            <a:schemeClr val="accent1"/>
          </a:lnRef>
          <a:fillRef idx="2">
            <a:schemeClr val="accent1"/>
          </a:fillRef>
          <a:effectRef idx="1">
            <a:schemeClr val="accent1"/>
          </a:effectRef>
          <a:fontRef idx="minor">
            <a:schemeClr val="dk1"/>
          </a:fontRef>
        </p:style>
        <p:txBody>
          <a:bodyPr rtlCol="0" anchor="ctr"/>
          <a:lstStyle/>
          <a:p>
            <a:pPr algn="just"/>
            <a:r>
              <a:rPr lang="fr-FR" i="1" dirty="0" smtClean="0">
                <a:solidFill>
                  <a:srgbClr val="002060"/>
                </a:solidFill>
              </a:rPr>
              <a:t>	</a:t>
            </a:r>
            <a:r>
              <a:rPr lang="fr-FR" sz="2400" i="1" dirty="0" smtClean="0">
                <a:solidFill>
                  <a:srgbClr val="002060"/>
                </a:solidFill>
              </a:rPr>
              <a:t>« En 2002, lors du sommet de Johannesburg, le Président de la République française avait affirmé : «Notre maison brûle et nous regardons ailleurs ». Dans quelques années sans doute, nous filerons la métaphore : «Le coupable a été retrouvé dans les décombres de l’incendie... notre PC». (…) nous sommes entrés dans une ère où l’informatique hypothèque notre avenir. »</a:t>
            </a:r>
          </a:p>
          <a:p>
            <a:pPr algn="just"/>
            <a:endParaRPr lang="fr-FR" i="1" dirty="0" smtClean="0">
              <a:solidFill>
                <a:srgbClr val="002060"/>
              </a:solidFill>
            </a:endParaRPr>
          </a:p>
          <a:p>
            <a:pPr algn="r"/>
            <a:r>
              <a:rPr lang="fr-FR" dirty="0" smtClean="0">
                <a:solidFill>
                  <a:srgbClr val="002060"/>
                </a:solidFill>
              </a:rPr>
              <a:t>Nathalie Kosciusko-</a:t>
            </a:r>
            <a:r>
              <a:rPr lang="fr-FR" dirty="0" err="1" smtClean="0">
                <a:solidFill>
                  <a:srgbClr val="002060"/>
                </a:solidFill>
              </a:rPr>
              <a:t>Morizet</a:t>
            </a:r>
            <a:r>
              <a:rPr lang="fr-FR" dirty="0" smtClean="0">
                <a:solidFill>
                  <a:srgbClr val="002060"/>
                </a:solidFill>
              </a:rPr>
              <a:t>, </a:t>
            </a:r>
          </a:p>
          <a:p>
            <a:pPr algn="r"/>
            <a:r>
              <a:rPr lang="fr-FR" dirty="0" smtClean="0">
                <a:solidFill>
                  <a:srgbClr val="002060"/>
                </a:solidFill>
              </a:rPr>
              <a:t>In Préface à </a:t>
            </a:r>
            <a:r>
              <a:rPr lang="fr-FR" i="1" dirty="0" smtClean="0">
                <a:solidFill>
                  <a:srgbClr val="002060"/>
                </a:solidFill>
              </a:rPr>
              <a:t>GREEN IT. Les meilleures pratiques pour une informatique verte, </a:t>
            </a:r>
            <a:r>
              <a:rPr lang="fr-FR" dirty="0" err="1" smtClean="0">
                <a:solidFill>
                  <a:srgbClr val="002060"/>
                </a:solidFill>
              </a:rPr>
              <a:t>Dunod</a:t>
            </a:r>
            <a:r>
              <a:rPr lang="fr-FR" dirty="0" smtClean="0">
                <a:solidFill>
                  <a:srgbClr val="002060"/>
                </a:solidFill>
              </a:rPr>
              <a:t>, Management des systèmes d’information, 2009  </a:t>
            </a:r>
            <a:r>
              <a:rPr lang="fr-FR" b="1" dirty="0" smtClean="0">
                <a:solidFill>
                  <a:srgbClr val="002060"/>
                </a:solidFill>
              </a:rPr>
              <a:t> </a:t>
            </a:r>
            <a:endParaRPr lang="fr-FR" dirty="0" smtClean="0">
              <a:solidFill>
                <a:srgbClr val="002060"/>
              </a:solidFill>
            </a:endParaRPr>
          </a:p>
          <a:p>
            <a:endParaRPr lang="fr-FR" i="1" dirty="0">
              <a:solidFill>
                <a:srgbClr val="002060"/>
              </a:solidFill>
            </a:endParaRPr>
          </a:p>
        </p:txBody>
      </p:sp>
    </p:spTree>
    <p:extLst>
      <p:ext uri="{BB962C8B-B14F-4D97-AF65-F5344CB8AC3E}">
        <p14:creationId xmlns:p14="http://schemas.microsoft.com/office/powerpoint/2010/main" val="658391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blinds(horizontal)">
                                      <p:cBhvr>
                                        <p:cTn id="1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1"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1167</TotalTime>
  <Words>2316</Words>
  <Application>Microsoft Office PowerPoint</Application>
  <PresentationFormat>Affichage à l'écran (4:3)</PresentationFormat>
  <Paragraphs>212</Paragraphs>
  <Slides>29</Slides>
  <Notes>8</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29</vt:i4>
      </vt:variant>
    </vt:vector>
  </HeadingPairs>
  <TitlesOfParts>
    <vt:vector size="33" baseType="lpstr">
      <vt:lpstr>Arial</vt:lpstr>
      <vt:lpstr>Calibri</vt:lpstr>
      <vt:lpstr>Wingdings 2</vt:lpstr>
      <vt:lpstr>Thème Office</vt:lpstr>
      <vt:lpstr>Présentation PowerPoint</vt:lpstr>
      <vt:lpstr>Présentation PowerPoint</vt:lpstr>
      <vt:lpstr>Données d’enquête: Ethique numérique</vt:lpstr>
      <vt:lpstr>Economie du numérique</vt:lpstr>
      <vt:lpstr>Présentation PowerPoint</vt:lpstr>
      <vt:lpstr>Ressenti des français et numérique</vt:lpstr>
      <vt:lpstr>Ressenti des français et numérique</vt:lpstr>
      <vt:lpstr>Ressenti des français et numérique</vt:lpstr>
      <vt:lpstr>Présentation PowerPoint</vt:lpstr>
      <vt:lpstr>GREEN IT</vt:lpstr>
      <vt:lpstr>GREEN IT</vt:lpstr>
      <vt:lpstr>Présentation PowerPoint</vt:lpstr>
      <vt:lpstr>GREEN IT</vt:lpstr>
      <vt:lpstr>GREEN IT</vt:lpstr>
      <vt:lpstr>GREEN IT</vt:lpstr>
      <vt:lpstr>GREEN IT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Ecologie / environnement : le GREEN IT</vt:lpstr>
      <vt:lpstr>Présentation PowerPoint</vt:lpstr>
      <vt:lpstr>Présentation PowerPoint</vt:lpstr>
      <vt:lpstr>Présentation PowerPoint</vt:lpstr>
    </vt:vector>
  </TitlesOfParts>
  <Company>INSA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Beatrice Jalenques-Vigouroux</dc:creator>
  <cp:lastModifiedBy>Beatrice Jalenques-Vigouroux</cp:lastModifiedBy>
  <cp:revision>24</cp:revision>
  <dcterms:created xsi:type="dcterms:W3CDTF">2016-05-20T08:13:01Z</dcterms:created>
  <dcterms:modified xsi:type="dcterms:W3CDTF">2020-04-20T08:00:09Z</dcterms:modified>
</cp:coreProperties>
</file>