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3" r:id="rId1"/>
  </p:sldMasterIdLst>
  <p:notesMasterIdLst>
    <p:notesMasterId r:id="rId38"/>
  </p:notesMasterIdLst>
  <p:handoutMasterIdLst>
    <p:handoutMasterId r:id="rId39"/>
  </p:handoutMasterIdLst>
  <p:sldIdLst>
    <p:sldId id="256" r:id="rId2"/>
    <p:sldId id="706" r:id="rId3"/>
    <p:sldId id="778" r:id="rId4"/>
    <p:sldId id="825" r:id="rId5"/>
    <p:sldId id="826" r:id="rId6"/>
    <p:sldId id="827" r:id="rId7"/>
    <p:sldId id="820" r:id="rId8"/>
    <p:sldId id="821" r:id="rId9"/>
    <p:sldId id="824" r:id="rId10"/>
    <p:sldId id="811" r:id="rId11"/>
    <p:sldId id="812" r:id="rId12"/>
    <p:sldId id="813" r:id="rId13"/>
    <p:sldId id="828" r:id="rId14"/>
    <p:sldId id="829" r:id="rId15"/>
    <p:sldId id="815" r:id="rId16"/>
    <p:sldId id="816" r:id="rId17"/>
    <p:sldId id="817" r:id="rId18"/>
    <p:sldId id="818" r:id="rId19"/>
    <p:sldId id="814" r:id="rId20"/>
    <p:sldId id="819" r:id="rId21"/>
    <p:sldId id="797" r:id="rId22"/>
    <p:sldId id="801" r:id="rId23"/>
    <p:sldId id="804" r:id="rId24"/>
    <p:sldId id="806" r:id="rId25"/>
    <p:sldId id="808" r:id="rId26"/>
    <p:sldId id="809" r:id="rId27"/>
    <p:sldId id="810" r:id="rId28"/>
    <p:sldId id="790" r:id="rId29"/>
    <p:sldId id="786" r:id="rId30"/>
    <p:sldId id="787" r:id="rId31"/>
    <p:sldId id="788" r:id="rId32"/>
    <p:sldId id="789" r:id="rId33"/>
    <p:sldId id="794" r:id="rId34"/>
    <p:sldId id="793" r:id="rId35"/>
    <p:sldId id="776" r:id="rId36"/>
    <p:sldId id="704" r:id="rId37"/>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FF0000"/>
    <a:srgbClr val="FF99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0500" autoAdjust="0"/>
  </p:normalViewPr>
  <p:slideViewPr>
    <p:cSldViewPr>
      <p:cViewPr varScale="1">
        <p:scale>
          <a:sx n="67" d="100"/>
          <a:sy n="67" d="100"/>
        </p:scale>
        <p:origin x="1834" y="5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sorterViewPr>
    <p:cViewPr>
      <p:scale>
        <a:sx n="66" d="100"/>
        <a:sy n="66" d="100"/>
      </p:scale>
      <p:origin x="0" y="9510"/>
    </p:cViewPr>
  </p:sorterViewPr>
  <p:notesViewPr>
    <p:cSldViewPr>
      <p:cViewPr varScale="1">
        <p:scale>
          <a:sx n="57" d="100"/>
          <a:sy n="57" d="100"/>
        </p:scale>
        <p:origin x="-252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23.xml"/><Relationship Id="rId7" Type="http://schemas.openxmlformats.org/officeDocument/2006/relationships/slide" Target="slides/slide27.xml"/><Relationship Id="rId2" Type="http://schemas.openxmlformats.org/officeDocument/2006/relationships/slide" Target="slides/slide22.xml"/><Relationship Id="rId1" Type="http://schemas.openxmlformats.org/officeDocument/2006/relationships/slide" Target="slides/slide21.xml"/><Relationship Id="rId6" Type="http://schemas.openxmlformats.org/officeDocument/2006/relationships/slide" Target="slides/slide26.xml"/><Relationship Id="rId5" Type="http://schemas.openxmlformats.org/officeDocument/2006/relationships/slide" Target="slides/slide25.xml"/><Relationship Id="rId4" Type="http://schemas.openxmlformats.org/officeDocument/2006/relationships/slide" Target="slides/slide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6387272-C199-487E-8A64-BB2D02011F03}" type="datetimeFigureOut">
              <a:rPr lang="fr-FR" smtClean="0"/>
              <a:pPr/>
              <a:t>10/05/2021</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54C0F5A-A496-4126-9FD5-F847AD721683}" type="slidenum">
              <a:rPr lang="fr-FR" smtClean="0"/>
              <a:pPr/>
              <a:t>‹N°›</a:t>
            </a:fld>
            <a:endParaRPr lang="fr-FR"/>
          </a:p>
        </p:txBody>
      </p:sp>
    </p:spTree>
    <p:extLst>
      <p:ext uri="{BB962C8B-B14F-4D97-AF65-F5344CB8AC3E}">
        <p14:creationId xmlns:p14="http://schemas.microsoft.com/office/powerpoint/2010/main" val="2904343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128BAEDB-C288-48D2-B83E-FD4FB1778E57}" type="datetimeFigureOut">
              <a:rPr lang="fr-FR"/>
              <a:pPr>
                <a:defRPr/>
              </a:pPr>
              <a:t>10/05/2021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0C1DF00-78EA-4142-ABC4-2C58B8B18B40}" type="slidenum">
              <a:rPr lang="fr-FR"/>
              <a:pPr>
                <a:defRPr/>
              </a:pPr>
              <a:t>‹N°›</a:t>
            </a:fld>
            <a:endParaRPr lang="fr-FR"/>
          </a:p>
        </p:txBody>
      </p:sp>
    </p:spTree>
    <p:extLst>
      <p:ext uri="{BB962C8B-B14F-4D97-AF65-F5344CB8AC3E}">
        <p14:creationId xmlns:p14="http://schemas.microsoft.com/office/powerpoint/2010/main" val="8290303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E238A8E4-B300-43D1-B6FE-C2EA6428C03F}" type="slidenum">
              <a:rPr lang="fr-FR" smtClean="0"/>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5C504278-4B4A-4001-A60E-9BBBEF9E7E7E}" type="slidenum">
              <a:rPr lang="fr-FR" smtClean="0"/>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ECCE4B43-3C12-4294-9D4B-E417E30A6859}" type="slidenum">
              <a:rPr lang="fr-FR" smtClean="0"/>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762000" y="762000"/>
            <a:ext cx="79248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838200" y="2362200"/>
            <a:ext cx="3770313" cy="37242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760913" y="2362200"/>
            <a:ext cx="3770312" cy="37242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2438400" y="6248400"/>
            <a:ext cx="2130425" cy="474663"/>
          </a:xfrm>
        </p:spPr>
        <p:txBody>
          <a:bodyPr/>
          <a:lstStyle>
            <a:lvl1pPr>
              <a:defRPr/>
            </a:lvl1pPr>
          </a:lstStyle>
          <a:p>
            <a:pPr>
              <a:defRPr/>
            </a:pPr>
            <a:endParaRPr lang="fr-FR"/>
          </a:p>
        </p:txBody>
      </p:sp>
      <p:sp>
        <p:nvSpPr>
          <p:cNvPr id="6" name="Espace réservé du pied de page 5"/>
          <p:cNvSpPr>
            <a:spLocks noGrp="1"/>
          </p:cNvSpPr>
          <p:nvPr>
            <p:ph type="ftr" sz="quarter" idx="11"/>
          </p:nvPr>
        </p:nvSpPr>
        <p:spPr>
          <a:xfrm>
            <a:off x="5791200" y="6248400"/>
            <a:ext cx="2897188" cy="474663"/>
          </a:xfrm>
        </p:spPr>
        <p:txBody>
          <a:bodyPr/>
          <a:lstStyle>
            <a:lvl1pPr>
              <a:defRPr/>
            </a:lvl1pPr>
          </a:lstStyle>
          <a:p>
            <a:pPr>
              <a:defRPr/>
            </a:pPr>
            <a:endParaRPr lang="fr-FR"/>
          </a:p>
        </p:txBody>
      </p:sp>
      <p:sp>
        <p:nvSpPr>
          <p:cNvPr id="7" name="Espace réservé du numéro de diapositive 6"/>
          <p:cNvSpPr>
            <a:spLocks noGrp="1"/>
          </p:cNvSpPr>
          <p:nvPr>
            <p:ph type="sldNum" sz="quarter" idx="12"/>
          </p:nvPr>
        </p:nvSpPr>
        <p:spPr>
          <a:xfrm>
            <a:off x="84138" y="6242050"/>
            <a:ext cx="587375" cy="488950"/>
          </a:xfrm>
        </p:spPr>
        <p:txBody>
          <a:bodyPr/>
          <a:lstStyle>
            <a:lvl1pPr>
              <a:defRPr/>
            </a:lvl1pPr>
          </a:lstStyle>
          <a:p>
            <a:pPr>
              <a:defRPr/>
            </a:pPr>
            <a:fld id="{C32C2735-A1A2-4BC2-999C-10010713B7A5}" type="slidenum">
              <a:rPr lang="fr-FR"/>
              <a:pPr>
                <a:defRPr/>
              </a:pPr>
              <a:t>‹N°›</a:t>
            </a:fld>
            <a:endParaRPr lang="fr-FR"/>
          </a:p>
        </p:txBody>
      </p:sp>
    </p:spTree>
    <p:extLst>
      <p:ext uri="{BB962C8B-B14F-4D97-AF65-F5344CB8AC3E}">
        <p14:creationId xmlns:p14="http://schemas.microsoft.com/office/powerpoint/2010/main" val="2010007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17DDDE65-AFB7-4333-96E9-1700E76972C8}" type="slidenum">
              <a:rPr lang="fr-FR" smtClean="0"/>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09B809AD-DFE7-4239-A2CA-39E0DABCCC29}" type="slidenum">
              <a:rPr lang="fr-FR" smtClean="0"/>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pPr>
              <a:defRPr/>
            </a:pPr>
            <a:endParaRPr lang="fr-FR"/>
          </a:p>
        </p:txBody>
      </p:sp>
      <p:sp>
        <p:nvSpPr>
          <p:cNvPr id="6" name="Espace réservé du pied de page 5"/>
          <p:cNvSpPr>
            <a:spLocks noGrp="1"/>
          </p:cNvSpPr>
          <p:nvPr>
            <p:ph type="ftr" sz="quarter" idx="11"/>
          </p:nvPr>
        </p:nvSpPr>
        <p:spPr/>
        <p:txBody>
          <a:bodyPr/>
          <a:lstStyle/>
          <a:p>
            <a:pPr>
              <a:defRPr/>
            </a:pPr>
            <a:endParaRPr lang="fr-FR"/>
          </a:p>
        </p:txBody>
      </p:sp>
      <p:sp>
        <p:nvSpPr>
          <p:cNvPr id="7" name="Espace réservé du numéro de diapositive 6"/>
          <p:cNvSpPr>
            <a:spLocks noGrp="1"/>
          </p:cNvSpPr>
          <p:nvPr>
            <p:ph type="sldNum" sz="quarter" idx="12"/>
          </p:nvPr>
        </p:nvSpPr>
        <p:spPr/>
        <p:txBody>
          <a:bodyPr/>
          <a:lstStyle/>
          <a:p>
            <a:pPr>
              <a:defRPr/>
            </a:pPr>
            <a:fld id="{96CEB0CE-7EAF-4BC3-9ABC-434F9032EFCB}" type="slidenum">
              <a:rPr lang="fr-FR" smtClean="0"/>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pPr>
              <a:defRPr/>
            </a:pPr>
            <a:endParaRPr lang="fr-FR"/>
          </a:p>
        </p:txBody>
      </p:sp>
      <p:sp>
        <p:nvSpPr>
          <p:cNvPr id="8" name="Espace réservé du pied de page 7"/>
          <p:cNvSpPr>
            <a:spLocks noGrp="1"/>
          </p:cNvSpPr>
          <p:nvPr>
            <p:ph type="ftr" sz="quarter" idx="11"/>
          </p:nvPr>
        </p:nvSpPr>
        <p:spPr/>
        <p:txBody>
          <a:bodyPr/>
          <a:lstStyle/>
          <a:p>
            <a:pPr>
              <a:defRPr/>
            </a:pPr>
            <a:endParaRPr lang="fr-FR"/>
          </a:p>
        </p:txBody>
      </p:sp>
      <p:sp>
        <p:nvSpPr>
          <p:cNvPr id="9" name="Espace réservé du numéro de diapositive 8"/>
          <p:cNvSpPr>
            <a:spLocks noGrp="1"/>
          </p:cNvSpPr>
          <p:nvPr>
            <p:ph type="sldNum" sz="quarter" idx="12"/>
          </p:nvPr>
        </p:nvSpPr>
        <p:spPr/>
        <p:txBody>
          <a:bodyPr/>
          <a:lstStyle/>
          <a:p>
            <a:pPr>
              <a:defRPr/>
            </a:pPr>
            <a:fld id="{53373B92-5B1B-4197-B2AA-6BBFE877615F}" type="slidenum">
              <a:rPr lang="fr-FR" smtClean="0"/>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pPr>
              <a:defRPr/>
            </a:pPr>
            <a:endParaRPr lang="fr-FR"/>
          </a:p>
        </p:txBody>
      </p:sp>
      <p:sp>
        <p:nvSpPr>
          <p:cNvPr id="4" name="Espace réservé du pied de page 3"/>
          <p:cNvSpPr>
            <a:spLocks noGrp="1"/>
          </p:cNvSpPr>
          <p:nvPr>
            <p:ph type="ftr" sz="quarter" idx="11"/>
          </p:nvPr>
        </p:nvSpPr>
        <p:spPr/>
        <p:txBody>
          <a:bodyPr/>
          <a:lstStyle/>
          <a:p>
            <a:pPr>
              <a:defRPr/>
            </a:pPr>
            <a:endParaRPr lang="fr-FR"/>
          </a:p>
        </p:txBody>
      </p:sp>
      <p:sp>
        <p:nvSpPr>
          <p:cNvPr id="5" name="Espace réservé du numéro de diapositive 4"/>
          <p:cNvSpPr>
            <a:spLocks noGrp="1"/>
          </p:cNvSpPr>
          <p:nvPr>
            <p:ph type="sldNum" sz="quarter" idx="12"/>
          </p:nvPr>
        </p:nvSpPr>
        <p:spPr/>
        <p:txBody>
          <a:bodyPr/>
          <a:lstStyle/>
          <a:p>
            <a:pPr>
              <a:defRPr/>
            </a:pPr>
            <a:fld id="{05409786-13AF-4C30-9E8B-4A14762F9DD2}" type="slidenum">
              <a:rPr lang="fr-FR" smtClean="0"/>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endParaRPr lang="fr-FR"/>
          </a:p>
        </p:txBody>
      </p:sp>
      <p:sp>
        <p:nvSpPr>
          <p:cNvPr id="3" name="Espace réservé du pied de page 2"/>
          <p:cNvSpPr>
            <a:spLocks noGrp="1"/>
          </p:cNvSpPr>
          <p:nvPr>
            <p:ph type="ftr" sz="quarter" idx="11"/>
          </p:nvPr>
        </p:nvSpPr>
        <p:spPr/>
        <p:txBody>
          <a:bodyPr/>
          <a:lstStyle/>
          <a:p>
            <a:pPr>
              <a:defRPr/>
            </a:pPr>
            <a:endParaRPr lang="fr-FR"/>
          </a:p>
        </p:txBody>
      </p:sp>
      <p:sp>
        <p:nvSpPr>
          <p:cNvPr id="4" name="Espace réservé du numéro de diapositive 3"/>
          <p:cNvSpPr>
            <a:spLocks noGrp="1"/>
          </p:cNvSpPr>
          <p:nvPr>
            <p:ph type="sldNum" sz="quarter" idx="12"/>
          </p:nvPr>
        </p:nvSpPr>
        <p:spPr/>
        <p:txBody>
          <a:bodyPr/>
          <a:lstStyle/>
          <a:p>
            <a:pPr>
              <a:defRPr/>
            </a:pPr>
            <a:fld id="{8A9C7DE7-41DF-4FDE-8DD1-2334AA4C71B1}" type="slidenum">
              <a:rPr lang="fr-FR" smtClean="0"/>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pPr>
              <a:defRPr/>
            </a:pPr>
            <a:endParaRPr lang="fr-FR"/>
          </a:p>
        </p:txBody>
      </p:sp>
      <p:sp>
        <p:nvSpPr>
          <p:cNvPr id="6" name="Espace réservé du pied de page 5"/>
          <p:cNvSpPr>
            <a:spLocks noGrp="1"/>
          </p:cNvSpPr>
          <p:nvPr>
            <p:ph type="ftr" sz="quarter" idx="11"/>
          </p:nvPr>
        </p:nvSpPr>
        <p:spPr/>
        <p:txBody>
          <a:bodyPr/>
          <a:lstStyle/>
          <a:p>
            <a:pPr>
              <a:defRPr/>
            </a:pPr>
            <a:endParaRPr lang="fr-FR"/>
          </a:p>
        </p:txBody>
      </p:sp>
      <p:sp>
        <p:nvSpPr>
          <p:cNvPr id="7" name="Espace réservé du numéro de diapositive 6"/>
          <p:cNvSpPr>
            <a:spLocks noGrp="1"/>
          </p:cNvSpPr>
          <p:nvPr>
            <p:ph type="sldNum" sz="quarter" idx="12"/>
          </p:nvPr>
        </p:nvSpPr>
        <p:spPr/>
        <p:txBody>
          <a:bodyPr/>
          <a:lstStyle/>
          <a:p>
            <a:pPr>
              <a:defRPr/>
            </a:pPr>
            <a:fld id="{C0BC51F3-ED75-4B31-AC6F-1149E2CE9427}" type="slidenum">
              <a:rPr lang="fr-FR" smtClean="0"/>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pPr>
              <a:defRPr/>
            </a:pPr>
            <a:endParaRPr lang="fr-FR"/>
          </a:p>
        </p:txBody>
      </p:sp>
      <p:sp>
        <p:nvSpPr>
          <p:cNvPr id="6" name="Espace réservé du pied de page 5"/>
          <p:cNvSpPr>
            <a:spLocks noGrp="1"/>
          </p:cNvSpPr>
          <p:nvPr>
            <p:ph type="ftr" sz="quarter" idx="11"/>
          </p:nvPr>
        </p:nvSpPr>
        <p:spPr/>
        <p:txBody>
          <a:bodyPr/>
          <a:lstStyle/>
          <a:p>
            <a:pPr>
              <a:defRPr/>
            </a:pPr>
            <a:endParaRPr lang="fr-FR"/>
          </a:p>
        </p:txBody>
      </p:sp>
      <p:sp>
        <p:nvSpPr>
          <p:cNvPr id="7" name="Espace réservé du numéro de diapositive 6"/>
          <p:cNvSpPr>
            <a:spLocks noGrp="1"/>
          </p:cNvSpPr>
          <p:nvPr>
            <p:ph type="sldNum" sz="quarter" idx="12"/>
          </p:nvPr>
        </p:nvSpPr>
        <p:spPr/>
        <p:txBody>
          <a:bodyPr/>
          <a:lstStyle/>
          <a:p>
            <a:pPr>
              <a:defRPr/>
            </a:pPr>
            <a:fld id="{5AA31BC0-EAE6-4A5E-8EB0-DA9F3FC3049D}" type="slidenum">
              <a:rPr lang="fr-FR" smtClean="0"/>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DEC88E0-1023-44A0-8A66-749A4A6E08D4}" type="slidenum">
              <a:rPr lang="fr-FR" smtClean="0"/>
              <a:pPr>
                <a:defRPr/>
              </a:pPr>
              <a:t>‹N°›</a:t>
            </a:fld>
            <a:endParaRPr lang="fr-FR"/>
          </a:p>
        </p:txBody>
      </p:sp>
    </p:spTree>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transitions2.net/"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P1010255"/>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051" name="Text Box 11"/>
          <p:cNvSpPr txBox="1">
            <a:spLocks noChangeArrowheads="1"/>
          </p:cNvSpPr>
          <p:nvPr/>
        </p:nvSpPr>
        <p:spPr bwMode="auto">
          <a:xfrm>
            <a:off x="-31" y="0"/>
            <a:ext cx="9144032" cy="6878806"/>
          </a:xfrm>
          <a:prstGeom prst="rect">
            <a:avLst/>
          </a:prstGeom>
          <a:noFill/>
          <a:ln w="9525">
            <a:noFill/>
            <a:miter lim="800000"/>
            <a:headEnd/>
            <a:tailEnd/>
          </a:ln>
        </p:spPr>
        <p:txBody>
          <a:bodyPr wrap="square">
            <a:spAutoFit/>
          </a:bodyPr>
          <a:lstStyle/>
          <a:p>
            <a:pPr algn="ctr" eaLnBrk="0" hangingPunct="0">
              <a:spcBef>
                <a:spcPct val="50000"/>
              </a:spcBef>
            </a:pPr>
            <a:r>
              <a:rPr lang="fr-FR" sz="5400" b="1" dirty="0" smtClean="0">
                <a:solidFill>
                  <a:schemeClr val="tx2"/>
                </a:solidFill>
                <a:latin typeface="+mj-lt"/>
                <a:cs typeface="Arial" pitchFamily="34" charset="0"/>
              </a:rPr>
              <a:t>RESPONSABILITE SOCIALE </a:t>
            </a:r>
          </a:p>
          <a:p>
            <a:pPr algn="ctr" eaLnBrk="0" hangingPunct="0">
              <a:spcBef>
                <a:spcPct val="50000"/>
              </a:spcBef>
            </a:pPr>
            <a:r>
              <a:rPr lang="fr-FR" sz="5400" b="1" dirty="0" smtClean="0">
                <a:solidFill>
                  <a:schemeClr val="tx2"/>
                </a:solidFill>
                <a:latin typeface="+mj-lt"/>
                <a:cs typeface="Arial" pitchFamily="34" charset="0"/>
              </a:rPr>
              <a:t>DES ENTREPRISES</a:t>
            </a:r>
          </a:p>
          <a:p>
            <a:pPr algn="ctr" eaLnBrk="0" hangingPunct="0">
              <a:spcBef>
                <a:spcPct val="50000"/>
              </a:spcBef>
            </a:pPr>
            <a:endParaRPr lang="fr-FR" sz="3600" b="1" dirty="0" smtClean="0">
              <a:solidFill>
                <a:schemeClr val="tx2"/>
              </a:solidFill>
              <a:latin typeface="+mj-lt"/>
              <a:cs typeface="Arial" pitchFamily="34" charset="0"/>
            </a:endParaRPr>
          </a:p>
          <a:p>
            <a:pPr algn="ctr" eaLnBrk="0" hangingPunct="0">
              <a:spcBef>
                <a:spcPct val="50000"/>
              </a:spcBef>
            </a:pPr>
            <a:endParaRPr lang="fr-FR" sz="2800" b="1" dirty="0" smtClean="0">
              <a:solidFill>
                <a:schemeClr val="tx2"/>
              </a:solidFill>
              <a:latin typeface="+mj-lt"/>
            </a:endParaRPr>
          </a:p>
          <a:p>
            <a:pPr algn="ctr"/>
            <a:r>
              <a:rPr lang="fr-FR" sz="4400" b="1" dirty="0" smtClean="0">
                <a:solidFill>
                  <a:schemeClr val="tx2"/>
                </a:solidFill>
                <a:latin typeface="+mj-lt"/>
              </a:rPr>
              <a:t>ENSEEIHT</a:t>
            </a:r>
          </a:p>
          <a:p>
            <a:pPr algn="ctr"/>
            <a:r>
              <a:rPr lang="fr-FR" sz="2800" b="1" dirty="0" smtClean="0">
                <a:solidFill>
                  <a:schemeClr val="tx2"/>
                </a:solidFill>
              </a:rPr>
              <a:t>Formation en apprentissage</a:t>
            </a:r>
          </a:p>
          <a:p>
            <a:pPr algn="ctr" eaLnBrk="0" hangingPunct="0">
              <a:spcBef>
                <a:spcPct val="50000"/>
              </a:spcBef>
            </a:pPr>
            <a:r>
              <a:rPr lang="fr-FR" sz="2000" b="1" smtClean="0">
                <a:solidFill>
                  <a:schemeClr val="tx2"/>
                </a:solidFill>
                <a:latin typeface="+mj-lt"/>
              </a:rPr>
              <a:t>Lundi 17 octobre 2016</a:t>
            </a:r>
            <a:endParaRPr lang="fr-FR" sz="2000" b="1" dirty="0" smtClean="0">
              <a:solidFill>
                <a:schemeClr val="tx2"/>
              </a:solidFill>
              <a:latin typeface="+mj-lt"/>
            </a:endParaRPr>
          </a:p>
          <a:p>
            <a:pPr algn="ctr" eaLnBrk="0" hangingPunct="0">
              <a:spcBef>
                <a:spcPct val="50000"/>
              </a:spcBef>
            </a:pPr>
            <a:r>
              <a:rPr lang="fr-FR" sz="2400" b="1" dirty="0" smtClean="0">
                <a:solidFill>
                  <a:schemeClr val="tx2"/>
                </a:solidFill>
                <a:latin typeface="+mj-lt"/>
              </a:rPr>
              <a:t>Béatrice JALENQUES-VIGOUROUX</a:t>
            </a:r>
          </a:p>
          <a:p>
            <a:pPr algn="ctr" eaLnBrk="0" hangingPunct="0">
              <a:spcBef>
                <a:spcPct val="50000"/>
              </a:spcBef>
            </a:pPr>
            <a:r>
              <a:rPr lang="fr-FR" sz="2400" b="1" dirty="0" smtClean="0">
                <a:solidFill>
                  <a:schemeClr val="tx2"/>
                </a:solidFill>
                <a:latin typeface="+mj-lt"/>
              </a:rPr>
              <a:t>beatrice.jalenques-vigouroux@insa-toulouse.fr </a:t>
            </a:r>
          </a:p>
          <a:p>
            <a:pPr algn="ctr" eaLnBrk="0" hangingPunct="0">
              <a:spcBef>
                <a:spcPct val="50000"/>
              </a:spcBef>
            </a:pPr>
            <a:r>
              <a:rPr lang="fr-FR" sz="2400" b="1" dirty="0" smtClean="0">
                <a:solidFill>
                  <a:schemeClr val="tx2"/>
                </a:solidFill>
                <a:latin typeface="+mj-lt"/>
              </a:rPr>
              <a:t>MCF </a:t>
            </a:r>
            <a:r>
              <a:rPr lang="fr-FR" sz="2400" b="1" dirty="0">
                <a:solidFill>
                  <a:schemeClr val="tx2"/>
                </a:solidFill>
                <a:latin typeface="+mj-lt"/>
              </a:rPr>
              <a:t>INSA </a:t>
            </a:r>
            <a:r>
              <a:rPr lang="fr-FR" sz="2400" b="1" dirty="0" smtClean="0">
                <a:solidFill>
                  <a:schemeClr val="tx2"/>
                </a:solidFill>
                <a:latin typeface="+mj-lt"/>
              </a:rPr>
              <a:t>Toulouse</a:t>
            </a:r>
            <a:endParaRPr lang="fr-FR" sz="2400" b="1" dirty="0">
              <a:solidFill>
                <a:schemeClr val="tx2"/>
              </a:solidFill>
              <a:latin typeface="+mj-lt"/>
            </a:endParaRPr>
          </a:p>
        </p:txBody>
      </p:sp>
      <p:sp>
        <p:nvSpPr>
          <p:cNvPr id="4" name="Espace réservé du numéro de diapositive 3"/>
          <p:cNvSpPr>
            <a:spLocks noGrp="1"/>
          </p:cNvSpPr>
          <p:nvPr>
            <p:ph type="sldNum" sz="quarter" idx="12"/>
          </p:nvPr>
        </p:nvSpPr>
        <p:spPr/>
        <p:txBody>
          <a:bodyPr/>
          <a:lstStyle/>
          <a:p>
            <a:fld id="{E238A8E4-B300-43D1-B6FE-C2EA6428C03F}" type="slidenum">
              <a:rPr lang="fr-FR" smtClean="0"/>
              <a:pPr/>
              <a:t>1</a:t>
            </a:fld>
            <a:endParaRPr lang="fr-FR"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ppt_x"/>
                                          </p:val>
                                        </p:tav>
                                        <p:tav tm="100000">
                                          <p:val>
                                            <p:strVal val="#ppt_x"/>
                                          </p:val>
                                        </p:tav>
                                      </p:tavLst>
                                    </p:anim>
                                    <p:anim calcmode="lin" valueType="num">
                                      <p:cBhvr additive="base">
                                        <p:cTn id="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pPr>
              <a:defRPr/>
            </a:pPr>
            <a:endParaRPr lang="fr-FR" dirty="0"/>
          </a:p>
        </p:txBody>
      </p:sp>
      <p:sp>
        <p:nvSpPr>
          <p:cNvPr id="4" name="Espace réservé du numéro de diapositive 3"/>
          <p:cNvSpPr>
            <a:spLocks noGrp="1"/>
          </p:cNvSpPr>
          <p:nvPr>
            <p:ph type="sldNum" sz="quarter" idx="12"/>
          </p:nvPr>
        </p:nvSpPr>
        <p:spPr/>
        <p:txBody>
          <a:bodyPr/>
          <a:lstStyle/>
          <a:p>
            <a:pPr>
              <a:defRPr/>
            </a:pPr>
            <a:fld id="{17DDDE65-AFB7-4333-96E9-1700E76972C8}" type="slidenum">
              <a:rPr lang="fr-FR" smtClean="0"/>
              <a:pPr>
                <a:defRPr/>
              </a:pPr>
              <a:t>10</a:t>
            </a:fld>
            <a:endParaRPr lang="fr-FR"/>
          </a:p>
        </p:txBody>
      </p:sp>
      <p:sp>
        <p:nvSpPr>
          <p:cNvPr id="3" name="Rectangle 2"/>
          <p:cNvSpPr/>
          <p:nvPr/>
        </p:nvSpPr>
        <p:spPr>
          <a:xfrm>
            <a:off x="539552" y="2132856"/>
            <a:ext cx="7920880" cy="3785652"/>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endParaRPr lang="fr-FR" sz="2400" i="1" dirty="0" smtClean="0"/>
          </a:p>
          <a:p>
            <a:pPr algn="ctr"/>
            <a:r>
              <a:rPr lang="fr-FR" sz="2400" i="1" dirty="0" smtClean="0"/>
              <a:t>La </a:t>
            </a:r>
            <a:r>
              <a:rPr lang="fr-FR" sz="2400" i="1" dirty="0" err="1"/>
              <a:t>Fing</a:t>
            </a:r>
            <a:r>
              <a:rPr lang="fr-FR" sz="2400" i="1" dirty="0"/>
              <a:t> et l’</a:t>
            </a:r>
            <a:r>
              <a:rPr lang="fr-FR" sz="2400" i="1" dirty="0" err="1"/>
              <a:t>Ademe</a:t>
            </a:r>
            <a:r>
              <a:rPr lang="fr-FR" sz="2400" i="1" dirty="0"/>
              <a:t> signent un partenariat de 3 ans </a:t>
            </a:r>
            <a:endParaRPr lang="fr-FR" sz="2400" i="1" dirty="0" smtClean="0"/>
          </a:p>
          <a:p>
            <a:endParaRPr lang="fr-FR" sz="2400" dirty="0" smtClean="0"/>
          </a:p>
          <a:p>
            <a:r>
              <a:rPr lang="fr-FR" sz="2400" dirty="0" smtClean="0"/>
              <a:t>« L’</a:t>
            </a:r>
            <a:r>
              <a:rPr lang="fr-FR" sz="2400" dirty="0" err="1" smtClean="0"/>
              <a:t>Ademe</a:t>
            </a:r>
            <a:r>
              <a:rPr lang="fr-FR" sz="2400" dirty="0"/>
              <a:t>, Agence de l’environnement et de la maîtrise de l’énergie et la </a:t>
            </a:r>
            <a:r>
              <a:rPr lang="fr-FR" sz="2400" dirty="0" err="1"/>
              <a:t>Fing</a:t>
            </a:r>
            <a:r>
              <a:rPr lang="fr-FR" sz="2400" dirty="0"/>
              <a:t>, association pour la Fondation Internet Nouvelle Génération, s’engagent dans une coopération de trois ans dont l’objectif est de relier concrètement la transition numérique d’une part, la transition écologique et énergétique (TEE) de </a:t>
            </a:r>
            <a:r>
              <a:rPr lang="fr-FR" sz="2400" dirty="0" smtClean="0"/>
              <a:t>l’autre. »</a:t>
            </a:r>
          </a:p>
          <a:p>
            <a:endParaRPr lang="fr-FR" sz="2400" dirty="0"/>
          </a:p>
        </p:txBody>
      </p:sp>
      <p:sp>
        <p:nvSpPr>
          <p:cNvPr id="2" name="Ellipse 1"/>
          <p:cNvSpPr/>
          <p:nvPr/>
        </p:nvSpPr>
        <p:spPr>
          <a:xfrm>
            <a:off x="899592" y="92239"/>
            <a:ext cx="7560840" cy="1872208"/>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b="1" dirty="0"/>
              <a:t>Le numérique au service de </a:t>
            </a:r>
            <a:endParaRPr lang="fr-FR" sz="2400" b="1" dirty="0" smtClean="0"/>
          </a:p>
          <a:p>
            <a:pPr algn="ctr"/>
            <a:r>
              <a:rPr lang="fr-FR" sz="2400" b="1" dirty="0" smtClean="0"/>
              <a:t>la </a:t>
            </a:r>
            <a:r>
              <a:rPr lang="fr-FR" sz="2800" b="1" dirty="0"/>
              <a:t>transition écologique et énergétique </a:t>
            </a:r>
            <a:endParaRPr lang="fr-FR" sz="2800" dirty="0"/>
          </a:p>
        </p:txBody>
      </p:sp>
      <p:pic>
        <p:nvPicPr>
          <p:cNvPr id="2050" name="Picture 2" descr="Agence de l'Environnement et de la Maîtrise de l'Energie - retour à la page d'accue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750497" cy="19644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ing.o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56494"/>
            <a:ext cx="2141935" cy="1644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3593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pPr>
              <a:defRPr/>
            </a:pPr>
            <a:endParaRPr lang="fr-FR"/>
          </a:p>
        </p:txBody>
      </p:sp>
      <p:sp>
        <p:nvSpPr>
          <p:cNvPr id="4" name="Espace réservé du numéro de diapositive 3"/>
          <p:cNvSpPr>
            <a:spLocks noGrp="1"/>
          </p:cNvSpPr>
          <p:nvPr>
            <p:ph type="sldNum" sz="quarter" idx="12"/>
          </p:nvPr>
        </p:nvSpPr>
        <p:spPr/>
        <p:txBody>
          <a:bodyPr/>
          <a:lstStyle/>
          <a:p>
            <a:pPr>
              <a:defRPr/>
            </a:pPr>
            <a:fld id="{17DDDE65-AFB7-4333-96E9-1700E76972C8}" type="slidenum">
              <a:rPr lang="fr-FR" smtClean="0"/>
              <a:pPr>
                <a:defRPr/>
              </a:pPr>
              <a:t>11</a:t>
            </a:fld>
            <a:endParaRPr lang="fr-FR"/>
          </a:p>
        </p:txBody>
      </p:sp>
      <p:sp>
        <p:nvSpPr>
          <p:cNvPr id="3" name="Rectangle 2"/>
          <p:cNvSpPr/>
          <p:nvPr/>
        </p:nvSpPr>
        <p:spPr>
          <a:xfrm>
            <a:off x="251520" y="2451660"/>
            <a:ext cx="8640960" cy="3785652"/>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endParaRPr lang="fr-FR" sz="2400" dirty="0"/>
          </a:p>
          <a:p>
            <a:r>
              <a:rPr lang="fr-FR" sz="2400" dirty="0"/>
              <a:t>Créée en 2000, la </a:t>
            </a:r>
            <a:r>
              <a:rPr lang="fr-FR" sz="2400" dirty="0" err="1"/>
              <a:t>Fing</a:t>
            </a:r>
            <a:r>
              <a:rPr lang="fr-FR" sz="2400" dirty="0"/>
              <a:t> aide les entreprises, les institutions et les territoires à anticiper les mutations liées aux technologies et à leurs </a:t>
            </a:r>
            <a:r>
              <a:rPr lang="fr-FR" sz="2400" dirty="0" smtClean="0"/>
              <a:t>usages </a:t>
            </a:r>
          </a:p>
          <a:p>
            <a:pPr marL="285750" indent="-285750">
              <a:buFont typeface="Arial" panose="020B0604020202020204" pitchFamily="34" charset="0"/>
              <a:buChar char="•"/>
            </a:pPr>
            <a:r>
              <a:rPr lang="fr-FR" sz="2400" dirty="0" smtClean="0"/>
              <a:t>= nouveau </a:t>
            </a:r>
            <a:r>
              <a:rPr lang="fr-FR" sz="2400" dirty="0"/>
              <a:t>genre de </a:t>
            </a:r>
            <a:r>
              <a:rPr lang="fr-FR" sz="2400" dirty="0" err="1"/>
              <a:t>think</a:t>
            </a:r>
            <a:r>
              <a:rPr lang="fr-FR" sz="2400" dirty="0"/>
              <a:t> </a:t>
            </a:r>
            <a:r>
              <a:rPr lang="fr-FR" sz="2400" dirty="0" smtClean="0"/>
              <a:t>tank</a:t>
            </a:r>
          </a:p>
          <a:p>
            <a:pPr marL="285750" indent="-285750">
              <a:buFont typeface="Arial" panose="020B0604020202020204" pitchFamily="34" charset="0"/>
              <a:buChar char="•"/>
            </a:pPr>
            <a:r>
              <a:rPr lang="fr-FR" sz="2400" dirty="0" smtClean="0"/>
              <a:t>plus </a:t>
            </a:r>
            <a:r>
              <a:rPr lang="fr-FR" sz="2400" dirty="0"/>
              <a:t>de 300 membres : </a:t>
            </a:r>
            <a:r>
              <a:rPr lang="fr-FR" sz="2400" dirty="0" smtClean="0"/>
              <a:t>grandes </a:t>
            </a:r>
            <a:r>
              <a:rPr lang="fr-FR" sz="2400" dirty="0"/>
              <a:t>entreprises, </a:t>
            </a:r>
            <a:r>
              <a:rPr lang="fr-FR" sz="2400" dirty="0" smtClean="0"/>
              <a:t>start-ups</a:t>
            </a:r>
            <a:r>
              <a:rPr lang="fr-FR" sz="2400" dirty="0"/>
              <a:t>, </a:t>
            </a:r>
            <a:r>
              <a:rPr lang="fr-FR" sz="2400" dirty="0" smtClean="0"/>
              <a:t>laboratoires </a:t>
            </a:r>
            <a:r>
              <a:rPr lang="fr-FR" sz="2400" dirty="0"/>
              <a:t>de recherche, </a:t>
            </a:r>
            <a:r>
              <a:rPr lang="fr-FR" sz="2400" dirty="0" smtClean="0"/>
              <a:t>universités</a:t>
            </a:r>
            <a:r>
              <a:rPr lang="fr-FR" sz="2400" dirty="0"/>
              <a:t>, </a:t>
            </a:r>
            <a:r>
              <a:rPr lang="fr-FR" sz="2400" dirty="0" smtClean="0"/>
              <a:t>collectivités </a:t>
            </a:r>
            <a:r>
              <a:rPr lang="fr-FR" sz="2400" dirty="0"/>
              <a:t>territoriales, </a:t>
            </a:r>
            <a:r>
              <a:rPr lang="fr-FR" sz="2400" dirty="0" smtClean="0"/>
              <a:t>administrations</a:t>
            </a:r>
            <a:r>
              <a:rPr lang="fr-FR" sz="2400" dirty="0"/>
              <a:t>, </a:t>
            </a:r>
            <a:r>
              <a:rPr lang="fr-FR" sz="2400" dirty="0" smtClean="0"/>
              <a:t>associations</a:t>
            </a:r>
            <a:r>
              <a:rPr lang="fr-FR" sz="2400" dirty="0"/>
              <a:t>, </a:t>
            </a:r>
            <a:r>
              <a:rPr lang="fr-FR" sz="2400" dirty="0" smtClean="0"/>
              <a:t>personnes </a:t>
            </a:r>
            <a:r>
              <a:rPr lang="fr-FR" sz="2400" dirty="0"/>
              <a:t>physiques… </a:t>
            </a:r>
          </a:p>
          <a:p>
            <a:endParaRPr lang="fr-FR" sz="2400" dirty="0"/>
          </a:p>
          <a:p>
            <a:r>
              <a:rPr lang="fr-FR" sz="2400" dirty="0"/>
              <a:t>http://</a:t>
            </a:r>
            <a:r>
              <a:rPr lang="fr-FR" sz="2400" dirty="0" smtClean="0"/>
              <a:t>www.fing.org</a:t>
            </a:r>
            <a:endParaRPr lang="fr-FR" sz="2400" dirty="0"/>
          </a:p>
        </p:txBody>
      </p:sp>
      <p:pic>
        <p:nvPicPr>
          <p:cNvPr id="6" name="Picture 2" descr="Fing.o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3" y="189158"/>
            <a:ext cx="2719521" cy="2087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7092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pPr>
              <a:defRPr/>
            </a:pPr>
            <a:endParaRPr lang="fr-FR"/>
          </a:p>
        </p:txBody>
      </p:sp>
      <p:sp>
        <p:nvSpPr>
          <p:cNvPr id="4" name="Espace réservé du numéro de diapositive 3"/>
          <p:cNvSpPr>
            <a:spLocks noGrp="1"/>
          </p:cNvSpPr>
          <p:nvPr>
            <p:ph type="sldNum" sz="quarter" idx="12"/>
          </p:nvPr>
        </p:nvSpPr>
        <p:spPr/>
        <p:txBody>
          <a:bodyPr/>
          <a:lstStyle/>
          <a:p>
            <a:pPr>
              <a:defRPr/>
            </a:pPr>
            <a:fld id="{17DDDE65-AFB7-4333-96E9-1700E76972C8}" type="slidenum">
              <a:rPr lang="fr-FR" smtClean="0"/>
              <a:pPr>
                <a:defRPr/>
              </a:pPr>
              <a:t>12</a:t>
            </a:fld>
            <a:endParaRPr lang="fr-FR"/>
          </a:p>
        </p:txBody>
      </p:sp>
      <p:sp>
        <p:nvSpPr>
          <p:cNvPr id="7" name="Rectangle 6"/>
          <p:cNvSpPr/>
          <p:nvPr/>
        </p:nvSpPr>
        <p:spPr>
          <a:xfrm>
            <a:off x="323638" y="692696"/>
            <a:ext cx="8568952" cy="5878532"/>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fr-FR" sz="2400" b="1" dirty="0" smtClean="0"/>
              <a:t>Programme </a:t>
            </a:r>
            <a:r>
              <a:rPr lang="fr-FR" sz="2400" b="1" dirty="0"/>
              <a:t>Transitions2 </a:t>
            </a:r>
            <a:endParaRPr lang="fr-FR" sz="2400" b="1" dirty="0" smtClean="0"/>
          </a:p>
          <a:p>
            <a:pPr algn="ctr"/>
            <a:endParaRPr lang="fr-FR" sz="2400" b="1" dirty="0" smtClean="0"/>
          </a:p>
          <a:p>
            <a:pPr marL="342900" indent="-342900">
              <a:buFont typeface="Arial" panose="020B0604020202020204" pitchFamily="34" charset="0"/>
              <a:buChar char="•"/>
            </a:pPr>
            <a:r>
              <a:rPr lang="fr-FR" sz="2400" dirty="0" smtClean="0"/>
              <a:t>Objectif: “relier </a:t>
            </a:r>
            <a:r>
              <a:rPr lang="fr-FR" sz="2400" dirty="0"/>
              <a:t>concrètement la transition écologique et la transition </a:t>
            </a:r>
            <a:r>
              <a:rPr lang="fr-FR" sz="2400" dirty="0" smtClean="0"/>
              <a:t>numérique”</a:t>
            </a:r>
          </a:p>
          <a:p>
            <a:pPr marL="342900" indent="-342900">
              <a:buFont typeface="Arial" panose="020B0604020202020204" pitchFamily="34" charset="0"/>
              <a:buChar char="•"/>
            </a:pPr>
            <a:r>
              <a:rPr lang="fr-FR" sz="2400" dirty="0" smtClean="0"/>
              <a:t>Quand: juin 2015</a:t>
            </a:r>
          </a:p>
          <a:p>
            <a:pPr marL="342900" indent="-342900">
              <a:buFont typeface="Arial" panose="020B0604020202020204" pitchFamily="34" charset="0"/>
              <a:buChar char="•"/>
            </a:pPr>
            <a:r>
              <a:rPr lang="fr-FR" sz="2400" dirty="0" smtClean="0"/>
              <a:t>Qui: </a:t>
            </a:r>
            <a:r>
              <a:rPr lang="fr-FR" sz="2400" dirty="0" err="1" smtClean="0"/>
              <a:t>Fing</a:t>
            </a:r>
            <a:r>
              <a:rPr lang="fr-FR" sz="2400" dirty="0"/>
              <a:t>, </a:t>
            </a:r>
            <a:r>
              <a:rPr lang="fr-FR" sz="2400" dirty="0" smtClean="0"/>
              <a:t>Coalition </a:t>
            </a:r>
            <a:r>
              <a:rPr lang="fr-FR" sz="2400" dirty="0"/>
              <a:t>Climat, GreenIT.fr, </a:t>
            </a:r>
            <a:r>
              <a:rPr lang="fr-FR" sz="2400" dirty="0" err="1" smtClean="0"/>
              <a:t>Iddri</a:t>
            </a:r>
            <a:r>
              <a:rPr lang="fr-FR" sz="2400" dirty="0"/>
              <a:t>, </a:t>
            </a:r>
            <a:r>
              <a:rPr lang="fr-FR" sz="2400" dirty="0" err="1"/>
              <a:t>Ouishare</a:t>
            </a:r>
            <a:r>
              <a:rPr lang="fr-FR" sz="2400" dirty="0"/>
              <a:t>, POC21, </a:t>
            </a:r>
            <a:r>
              <a:rPr lang="fr-FR" sz="2400" dirty="0" smtClean="0"/>
              <a:t>Petits </a:t>
            </a:r>
            <a:r>
              <a:rPr lang="fr-FR" sz="2400" dirty="0"/>
              <a:t>Débrouillards, Place to B et </a:t>
            </a:r>
            <a:r>
              <a:rPr lang="fr-FR" sz="2400" dirty="0" err="1"/>
              <a:t>Without</a:t>
            </a:r>
            <a:r>
              <a:rPr lang="fr-FR" sz="2400" dirty="0"/>
              <a:t> </a:t>
            </a:r>
            <a:r>
              <a:rPr lang="fr-FR" sz="2400" dirty="0" smtClean="0"/>
              <a:t>Model</a:t>
            </a:r>
          </a:p>
          <a:p>
            <a:pPr marL="342900" indent="-342900">
              <a:buFont typeface="Arial" panose="020B0604020202020204" pitchFamily="34" charset="0"/>
              <a:buChar char="•"/>
            </a:pPr>
            <a:r>
              <a:rPr lang="fr-FR" sz="2400" dirty="0" smtClean="0"/>
              <a:t>Comment: plateforme collaborative: </a:t>
            </a:r>
            <a:r>
              <a:rPr lang="fr-FR" sz="2400" dirty="0" smtClean="0">
                <a:hlinkClick r:id="rId2"/>
              </a:rPr>
              <a:t>www.transitions2.net</a:t>
            </a:r>
            <a:endParaRPr lang="fr-FR" sz="2400" dirty="0" smtClean="0"/>
          </a:p>
          <a:p>
            <a:pPr marL="342900" indent="-342900">
              <a:buFont typeface="Arial" panose="020B0604020202020204" pitchFamily="34" charset="0"/>
              <a:buChar char="•"/>
            </a:pPr>
            <a:r>
              <a:rPr lang="fr-FR" sz="2400" dirty="0" smtClean="0"/>
              <a:t>Quoi : </a:t>
            </a:r>
          </a:p>
          <a:p>
            <a:pPr marL="800100" lvl="1" indent="-342900">
              <a:buFont typeface="Arial" panose="020B0604020202020204" pitchFamily="34" charset="0"/>
              <a:buChar char="•"/>
            </a:pPr>
            <a:r>
              <a:rPr lang="fr-FR" sz="2400" dirty="0" smtClean="0"/>
              <a:t>des </a:t>
            </a:r>
            <a:r>
              <a:rPr lang="fr-FR" sz="2400" dirty="0"/>
              <a:t>«</a:t>
            </a:r>
            <a:r>
              <a:rPr lang="fr-FR" sz="2400" dirty="0" err="1"/>
              <a:t>défis</a:t>
            </a:r>
            <a:r>
              <a:rPr lang="fr-FR" sz="2400" dirty="0" smtClean="0"/>
              <a:t>»</a:t>
            </a:r>
          </a:p>
          <a:p>
            <a:pPr marL="800100" lvl="1" indent="-342900">
              <a:buFont typeface="Arial" panose="020B0604020202020204" pitchFamily="34" charset="0"/>
              <a:buChar char="•"/>
            </a:pPr>
            <a:r>
              <a:rPr lang="fr-FR" sz="2400" dirty="0" smtClean="0"/>
              <a:t>des </a:t>
            </a:r>
            <a:r>
              <a:rPr lang="fr-FR" sz="2400" dirty="0"/>
              <a:t>projets collectifs </a:t>
            </a:r>
            <a:r>
              <a:rPr lang="fr-FR" sz="2400" dirty="0" err="1"/>
              <a:t>thématiques</a:t>
            </a:r>
            <a:r>
              <a:rPr lang="fr-FR" sz="2400" dirty="0"/>
              <a:t> </a:t>
            </a:r>
            <a:r>
              <a:rPr lang="fr-FR" sz="2400" dirty="0" err="1"/>
              <a:t>orientés</a:t>
            </a:r>
            <a:r>
              <a:rPr lang="fr-FR" sz="2400" dirty="0"/>
              <a:t> vers l’action : “Agir Local”, “Mobilités </a:t>
            </a:r>
            <a:r>
              <a:rPr lang="en-US" sz="2400" dirty="0" smtClean="0"/>
              <a:t>Actives</a:t>
            </a:r>
            <a:r>
              <a:rPr lang="en-US" sz="2400" dirty="0"/>
              <a:t>”, “Ecology by Design”, “Innovation </a:t>
            </a:r>
            <a:r>
              <a:rPr lang="en-US" sz="2400" dirty="0" err="1"/>
              <a:t>Facteur</a:t>
            </a:r>
            <a:r>
              <a:rPr lang="en-US" sz="2400" dirty="0"/>
              <a:t> 4”... </a:t>
            </a:r>
            <a:endParaRPr lang="en-US" sz="2400" dirty="0" smtClean="0"/>
          </a:p>
          <a:p>
            <a:endParaRPr lang="fr-FR" sz="2400" b="1" dirty="0" smtClean="0"/>
          </a:p>
          <a:p>
            <a:r>
              <a:rPr lang="en-US" sz="2000" dirty="0" smtClean="0"/>
              <a:t>http</a:t>
            </a:r>
            <a:r>
              <a:rPr lang="en-US" sz="2000" dirty="0"/>
              <a:t>://www.transitions2.net/collection/view/1273/transitions%C2%B2-un-an-apres</a:t>
            </a:r>
          </a:p>
        </p:txBody>
      </p:sp>
      <p:pic>
        <p:nvPicPr>
          <p:cNvPr id="8" name="Picture 2" descr="Agence de l'Environnement et de la Maîtrise de l'Energie - retour à la page d'accue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331639" cy="14943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Fing.or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170" y="-27384"/>
            <a:ext cx="1872318" cy="1437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4363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a:lstStyle/>
          <a:p>
            <a:pPr>
              <a:defRPr/>
            </a:pPr>
            <a:endParaRPr lang="fr-FR"/>
          </a:p>
        </p:txBody>
      </p:sp>
      <p:sp>
        <p:nvSpPr>
          <p:cNvPr id="5" name="Espace réservé du numéro de diapositive 4"/>
          <p:cNvSpPr>
            <a:spLocks noGrp="1"/>
          </p:cNvSpPr>
          <p:nvPr>
            <p:ph type="sldNum" sz="quarter" idx="12"/>
          </p:nvPr>
        </p:nvSpPr>
        <p:spPr/>
        <p:txBody>
          <a:bodyPr/>
          <a:lstStyle/>
          <a:p>
            <a:pPr>
              <a:defRPr/>
            </a:pPr>
            <a:fld id="{C32C2735-A1A2-4BC2-999C-10010713B7A5}" type="slidenum">
              <a:rPr lang="fr-FR" smtClean="0"/>
              <a:pPr>
                <a:defRPr/>
              </a:pPr>
              <a:t>13</a:t>
            </a:fld>
            <a:endParaRPr lang="fr-FR"/>
          </a:p>
        </p:txBody>
      </p:sp>
      <p:sp>
        <p:nvSpPr>
          <p:cNvPr id="11" name="Rectangle à coins arrondis 10"/>
          <p:cNvSpPr/>
          <p:nvPr/>
        </p:nvSpPr>
        <p:spPr>
          <a:xfrm>
            <a:off x="395536" y="2260354"/>
            <a:ext cx="8280920" cy="439248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marL="0" lvl="1" algn="just">
              <a:tabLst>
                <a:tab pos="0" algn="l"/>
              </a:tabLst>
            </a:pPr>
            <a:r>
              <a:rPr lang="fr-FR" sz="2400" dirty="0" smtClean="0"/>
              <a:t>« </a:t>
            </a:r>
            <a:r>
              <a:rPr lang="fr-FR" sz="2400" i="1" dirty="0" smtClean="0"/>
              <a:t>On voit bien que ce débat sur la consommation débouche inévitablement sur la question d’un glissement nécessaire de notre économie consumériste, reposant sur la </a:t>
            </a:r>
            <a:r>
              <a:rPr lang="fr-FR" sz="2400" i="1" dirty="0" err="1" smtClean="0"/>
              <a:t>sur-consommation</a:t>
            </a:r>
            <a:r>
              <a:rPr lang="fr-FR" sz="2400" i="1" dirty="0" smtClean="0"/>
              <a:t>, au détriment de la planète et des consommateurs, vers une </a:t>
            </a:r>
            <a:r>
              <a:rPr lang="fr-FR" sz="2400" b="1" i="1" dirty="0" smtClean="0"/>
              <a:t>économie de la fonctionnalité où les objets doivent durer le plus possible pour servir au plus grand nombre possible de personnes en répondant plus au besoin qu’au sentiment de possession</a:t>
            </a:r>
            <a:r>
              <a:rPr lang="fr-FR" sz="2400" i="1" dirty="0" smtClean="0"/>
              <a:t>.</a:t>
            </a:r>
            <a:r>
              <a:rPr lang="fr-FR" sz="2400" dirty="0" smtClean="0"/>
              <a:t> » </a:t>
            </a:r>
            <a:r>
              <a:rPr lang="fr-FR" sz="2400" dirty="0"/>
              <a:t>Bruno Genty, président de </a:t>
            </a:r>
            <a:r>
              <a:rPr lang="fr-FR" sz="2400" dirty="0" smtClean="0"/>
              <a:t>FNE</a:t>
            </a:r>
          </a:p>
        </p:txBody>
      </p:sp>
      <p:pic>
        <p:nvPicPr>
          <p:cNvPr id="4098" name="Picture 2" descr="Logo F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16632"/>
            <a:ext cx="6599693" cy="1565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52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pPr>
              <a:defRPr/>
            </a:pPr>
            <a:endParaRPr lang="fr-FR"/>
          </a:p>
        </p:txBody>
      </p:sp>
      <p:sp>
        <p:nvSpPr>
          <p:cNvPr id="4" name="Espace réservé du numéro de diapositive 3"/>
          <p:cNvSpPr>
            <a:spLocks noGrp="1"/>
          </p:cNvSpPr>
          <p:nvPr>
            <p:ph type="sldNum" sz="quarter" idx="12"/>
          </p:nvPr>
        </p:nvSpPr>
        <p:spPr/>
        <p:txBody>
          <a:bodyPr/>
          <a:lstStyle/>
          <a:p>
            <a:pPr>
              <a:defRPr/>
            </a:pPr>
            <a:fld id="{17DDDE65-AFB7-4333-96E9-1700E76972C8}" type="slidenum">
              <a:rPr lang="fr-FR" smtClean="0"/>
              <a:pPr>
                <a:defRPr/>
              </a:pPr>
              <a:t>14</a:t>
            </a:fld>
            <a:endParaRPr lang="fr-FR"/>
          </a:p>
        </p:txBody>
      </p:sp>
      <p:sp>
        <p:nvSpPr>
          <p:cNvPr id="8" name="Rectangle à coins arrondis 7"/>
          <p:cNvSpPr/>
          <p:nvPr/>
        </p:nvSpPr>
        <p:spPr>
          <a:xfrm>
            <a:off x="571472" y="1357298"/>
            <a:ext cx="7929618" cy="531206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eaLnBrk="1" hangingPunct="1"/>
            <a:r>
              <a:rPr lang="fr-FR" sz="2400" b="1" dirty="0">
                <a:solidFill>
                  <a:schemeClr val="bg1"/>
                </a:solidFill>
              </a:rPr>
              <a:t>A</a:t>
            </a:r>
            <a:r>
              <a:rPr lang="fr-FR" sz="2400" b="1" dirty="0" smtClean="0">
                <a:solidFill>
                  <a:schemeClr val="bg1"/>
                </a:solidFill>
              </a:rPr>
              <a:t>ssociation HOP</a:t>
            </a:r>
          </a:p>
          <a:p>
            <a:pPr algn="ctr" eaLnBrk="1" hangingPunct="1"/>
            <a:endParaRPr lang="fr-FR" sz="2400" b="1" dirty="0">
              <a:solidFill>
                <a:schemeClr val="bg1"/>
              </a:solidFill>
            </a:endParaRPr>
          </a:p>
          <a:p>
            <a:pPr algn="just" eaLnBrk="1" hangingPunct="1"/>
            <a:r>
              <a:rPr lang="fr-FR" sz="2400" b="1" dirty="0" smtClean="0">
                <a:solidFill>
                  <a:schemeClr val="bg1"/>
                </a:solidFill>
              </a:rPr>
              <a:t>« </a:t>
            </a:r>
            <a:r>
              <a:rPr lang="fr-FR" sz="2400" i="1" dirty="0"/>
              <a:t> Qu’elle soit esthétique, technologique, technique ou logicielle, </a:t>
            </a:r>
            <a:r>
              <a:rPr lang="fr-FR" sz="2400" b="1" i="1" dirty="0"/>
              <a:t>l’obsolescence programmée regroupe l’ensemble des techniques visant à </a:t>
            </a:r>
            <a:r>
              <a:rPr lang="fr-FR" sz="2400" b="1" i="1" u="sng" dirty="0"/>
              <a:t>réduire délibérément la durée de vie ou d’utilisation d’un produit</a:t>
            </a:r>
            <a:r>
              <a:rPr lang="fr-FR" sz="2400" b="1" i="1" dirty="0"/>
              <a:t> afin d’en augmenter le taux de remplacement</a:t>
            </a:r>
            <a:r>
              <a:rPr lang="fr-FR" sz="2400" i="1" dirty="0"/>
              <a:t>. Elle est devenue l’outil de plus en plus répandu d’une société de consommation insoutenable. En plus de déposséder les individus de leurs droits à un usage durable des biens, ce système de production et de consommation s’appuie sur une extraction de matières premières, d’exploitation de terres et de ressources qui arrive à ses limites</a:t>
            </a:r>
            <a:r>
              <a:rPr lang="fr-FR" sz="2400" i="1" dirty="0" smtClean="0"/>
              <a:t>. » </a:t>
            </a:r>
            <a:endParaRPr lang="fr-FR" sz="2400" dirty="0" smtClean="0">
              <a:solidFill>
                <a:schemeClr val="bg1"/>
              </a:solidFill>
            </a:endParaRPr>
          </a:p>
        </p:txBody>
      </p:sp>
      <p:pic>
        <p:nvPicPr>
          <p:cNvPr id="3074" name="Picture 2" descr="HOP // Halte à l'obsolescence programmé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7384"/>
            <a:ext cx="6470572" cy="1294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8254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1520" y="1268760"/>
            <a:ext cx="8568952" cy="39604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buFont typeface="Arial" pitchFamily="34" charset="0"/>
              <a:buChar char="•"/>
            </a:pPr>
            <a:r>
              <a:rPr lang="fr-FR" sz="2400" dirty="0" smtClean="0">
                <a:solidFill>
                  <a:srgbClr val="002060"/>
                </a:solidFill>
              </a:rPr>
              <a:t>« </a:t>
            </a:r>
            <a:r>
              <a:rPr lang="fr-FR" sz="2400" b="1" i="1" dirty="0" smtClean="0">
                <a:solidFill>
                  <a:srgbClr val="002060"/>
                </a:solidFill>
              </a:rPr>
              <a:t>Éthique et Numérique : quels enjeux pour l’entreprise ?</a:t>
            </a:r>
            <a:r>
              <a:rPr lang="fr-FR" sz="2400" dirty="0" smtClean="0">
                <a:solidFill>
                  <a:srgbClr val="002060"/>
                </a:solidFill>
              </a:rPr>
              <a:t> », </a:t>
            </a:r>
            <a:r>
              <a:rPr lang="fr-FR" sz="2400" b="1" dirty="0" smtClean="0">
                <a:solidFill>
                  <a:srgbClr val="002060"/>
                </a:solidFill>
              </a:rPr>
              <a:t>actes</a:t>
            </a:r>
            <a:r>
              <a:rPr lang="fr-FR" sz="2400" dirty="0" smtClean="0">
                <a:solidFill>
                  <a:srgbClr val="002060"/>
                </a:solidFill>
              </a:rPr>
              <a:t> du colloque CIGREF « </a:t>
            </a:r>
            <a:r>
              <a:rPr lang="fr-FR" sz="2400" b="1" i="1" dirty="0" smtClean="0">
                <a:solidFill>
                  <a:srgbClr val="002060"/>
                </a:solidFill>
              </a:rPr>
              <a:t>Questionner le numérique</a:t>
            </a:r>
            <a:r>
              <a:rPr lang="fr-FR" sz="2400" dirty="0" smtClean="0">
                <a:solidFill>
                  <a:srgbClr val="002060"/>
                </a:solidFill>
              </a:rPr>
              <a:t> » (28 mars 2014)</a:t>
            </a:r>
          </a:p>
          <a:p>
            <a:pPr>
              <a:buFont typeface="Arial" pitchFamily="34" charset="0"/>
              <a:buChar char="•"/>
            </a:pPr>
            <a:endParaRPr lang="fr-FR" sz="2400" b="1" i="1" dirty="0" smtClean="0">
              <a:solidFill>
                <a:srgbClr val="002060"/>
              </a:solidFill>
            </a:endParaRPr>
          </a:p>
          <a:p>
            <a:pPr>
              <a:buFont typeface="Arial" pitchFamily="34" charset="0"/>
              <a:buChar char="•"/>
            </a:pPr>
            <a:r>
              <a:rPr lang="fr-FR" sz="2400" b="1" i="1" dirty="0" smtClean="0">
                <a:solidFill>
                  <a:srgbClr val="002060"/>
                </a:solidFill>
              </a:rPr>
              <a:t>Éthique et Numérique : Enjeux et Recommandations à l’intention des entreprises, </a:t>
            </a:r>
            <a:r>
              <a:rPr lang="fr-FR" sz="2400" dirty="0" smtClean="0">
                <a:solidFill>
                  <a:srgbClr val="002060"/>
                </a:solidFill>
              </a:rPr>
              <a:t>CIGREF 2014</a:t>
            </a:r>
          </a:p>
          <a:p>
            <a:pPr>
              <a:buFont typeface="Arial" pitchFamily="34" charset="0"/>
              <a:buChar char="•"/>
            </a:pPr>
            <a:endParaRPr lang="fr-FR" sz="2400" dirty="0" smtClean="0">
              <a:solidFill>
                <a:srgbClr val="002060"/>
              </a:solidFill>
            </a:endParaRPr>
          </a:p>
          <a:p>
            <a:pPr>
              <a:buFont typeface="Arial" pitchFamily="34" charset="0"/>
              <a:buChar char="•"/>
            </a:pPr>
            <a:r>
              <a:rPr lang="fr-FR" sz="2400" b="1" i="1" dirty="0" smtClean="0">
                <a:solidFill>
                  <a:srgbClr val="002060"/>
                </a:solidFill>
              </a:rPr>
              <a:t>Éthique et Numérique : une éthique à inventer ?</a:t>
            </a:r>
            <a:r>
              <a:rPr lang="fr-FR" sz="2400" dirty="0" smtClean="0">
                <a:solidFill>
                  <a:srgbClr val="002060"/>
                </a:solidFill>
              </a:rPr>
              <a:t>  CIGREF 2014 </a:t>
            </a:r>
          </a:p>
          <a:p>
            <a:pPr>
              <a:buFont typeface="Arial" pitchFamily="34" charset="0"/>
              <a:buChar char="•"/>
            </a:pPr>
            <a:endParaRPr lang="fr-FR" sz="2400" b="1" i="1" dirty="0" smtClean="0">
              <a:solidFill>
                <a:srgbClr val="002060"/>
              </a:solidFill>
            </a:endParaRPr>
          </a:p>
          <a:p>
            <a:pPr>
              <a:buFont typeface="Arial" pitchFamily="34" charset="0"/>
              <a:buChar char="•"/>
            </a:pPr>
            <a:r>
              <a:rPr lang="fr-FR" sz="2400" b="1" i="1" dirty="0" smtClean="0">
                <a:solidFill>
                  <a:srgbClr val="002060"/>
                </a:solidFill>
              </a:rPr>
              <a:t>Usage des TIC et RSE : Nouvelles pratiques sociales dans les grandes entreprises </a:t>
            </a:r>
            <a:r>
              <a:rPr lang="fr-FR" sz="2400" dirty="0" smtClean="0">
                <a:solidFill>
                  <a:srgbClr val="002060"/>
                </a:solidFill>
              </a:rPr>
              <a:t>– Rapport CIGREF-ORSE Juin 2009</a:t>
            </a:r>
            <a:r>
              <a:rPr lang="fr-FR" sz="2400" b="1" dirty="0" smtClean="0">
                <a:solidFill>
                  <a:srgbClr val="002060"/>
                </a:solidFill>
              </a:rPr>
              <a:t> </a:t>
            </a:r>
          </a:p>
        </p:txBody>
      </p:sp>
      <p:sp>
        <p:nvSpPr>
          <p:cNvPr id="6" name="Rectangle 5"/>
          <p:cNvSpPr/>
          <p:nvPr/>
        </p:nvSpPr>
        <p:spPr>
          <a:xfrm>
            <a:off x="251520" y="5373216"/>
            <a:ext cx="8568952" cy="122413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fr-FR" sz="2400" dirty="0" smtClean="0">
                <a:solidFill>
                  <a:srgbClr val="002060"/>
                </a:solidFill>
              </a:rPr>
              <a:t>« Ces (deux) rapports traduisent une conviction partagée : l’éthique sert la confiance et la confiance est aujourd’hui un élément de différenciation concurrentielle ! » - CIGREF 2014</a:t>
            </a:r>
            <a:endParaRPr lang="fr-FR" sz="2400" u="sng" dirty="0" smtClean="0">
              <a:solidFill>
                <a:srgbClr val="002060"/>
              </a:solidFill>
            </a:endParaRPr>
          </a:p>
        </p:txBody>
      </p:sp>
      <p:sp>
        <p:nvSpPr>
          <p:cNvPr id="7" name="Rectangle 6"/>
          <p:cNvSpPr/>
          <p:nvPr/>
        </p:nvSpPr>
        <p:spPr>
          <a:xfrm>
            <a:off x="2195736" y="44624"/>
            <a:ext cx="6912768" cy="1338828"/>
          </a:xfrm>
          <a:prstGeom prst="rect">
            <a:avLst/>
          </a:prstGeom>
        </p:spPr>
        <p:txBody>
          <a:bodyPr wrap="square">
            <a:spAutoFit/>
          </a:bodyPr>
          <a:lstStyle/>
          <a:p>
            <a:pPr algn="ctr"/>
            <a:r>
              <a:rPr lang="fr-FR" sz="2700" u="sng" dirty="0" smtClean="0">
                <a:solidFill>
                  <a:srgbClr val="0070C0"/>
                </a:solidFill>
              </a:rPr>
              <a:t>Club Informatique des Grandes Entreprises Françaises</a:t>
            </a:r>
            <a:endParaRPr lang="fr-FR" sz="2700" dirty="0" smtClean="0">
              <a:solidFill>
                <a:srgbClr val="0070C0"/>
              </a:solidFill>
            </a:endParaRPr>
          </a:p>
          <a:p>
            <a:pPr algn="ctr"/>
            <a:r>
              <a:rPr lang="fr-FR" sz="2400" dirty="0" smtClean="0">
                <a:solidFill>
                  <a:srgbClr val="0070C0"/>
                </a:solidFill>
              </a:rPr>
              <a:t>créé en 1970</a:t>
            </a:r>
            <a:endParaRPr lang="fr-FR" sz="2400" dirty="0">
              <a:solidFill>
                <a:srgbClr val="0070C0"/>
              </a:solidFill>
            </a:endParaRPr>
          </a:p>
        </p:txBody>
      </p:sp>
      <p:sp>
        <p:nvSpPr>
          <p:cNvPr id="2" name="Espace réservé du numéro de diapositive 1"/>
          <p:cNvSpPr>
            <a:spLocks noGrp="1"/>
          </p:cNvSpPr>
          <p:nvPr>
            <p:ph type="sldNum" sz="quarter" idx="12"/>
          </p:nvPr>
        </p:nvSpPr>
        <p:spPr/>
        <p:txBody>
          <a:bodyPr/>
          <a:lstStyle/>
          <a:p>
            <a:pPr>
              <a:defRPr/>
            </a:pPr>
            <a:fld id="{17DDDE65-AFB7-4333-96E9-1700E76972C8}" type="slidenum">
              <a:rPr lang="fr-FR" smtClean="0"/>
              <a:pPr>
                <a:defRPr/>
              </a:pPr>
              <a:t>15</a:t>
            </a:fld>
            <a:endParaRPr lang="fr-FR"/>
          </a:p>
        </p:txBody>
      </p:sp>
      <p:pic>
        <p:nvPicPr>
          <p:cNvPr id="1026" name="Picture 2" descr="CIGRE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4624"/>
            <a:ext cx="2018168"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80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1520" y="1340768"/>
            <a:ext cx="8568952" cy="532859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400" i="1" dirty="0" smtClean="0">
                <a:solidFill>
                  <a:srgbClr val="002060"/>
                </a:solidFill>
              </a:rPr>
              <a:t>Un premier constat</a:t>
            </a:r>
          </a:p>
          <a:p>
            <a:pPr algn="just"/>
            <a:endParaRPr lang="fr-FR" sz="2400" i="1" dirty="0" smtClean="0">
              <a:solidFill>
                <a:srgbClr val="002060"/>
              </a:solidFill>
            </a:endParaRPr>
          </a:p>
          <a:p>
            <a:pPr algn="just"/>
            <a:r>
              <a:rPr lang="fr-FR" sz="2400" dirty="0" smtClean="0">
                <a:solidFill>
                  <a:srgbClr val="002060"/>
                </a:solidFill>
              </a:rPr>
              <a:t>« un fait marquant: la confiance des clients/consommateurs est aujourd’hui en crise. Plus de trois quarts des clients/ consommateurs se révèlent être </a:t>
            </a:r>
            <a:r>
              <a:rPr lang="fr-FR" sz="2400" b="1" dirty="0" smtClean="0">
                <a:solidFill>
                  <a:srgbClr val="002060"/>
                </a:solidFill>
              </a:rPr>
              <a:t>méfiants vis-à-vis de la gestion et de l’utilisation de leurs données personnelles par les entreprises</a:t>
            </a:r>
            <a:r>
              <a:rPr lang="fr-FR" sz="2400" dirty="0" smtClean="0">
                <a:solidFill>
                  <a:srgbClr val="002060"/>
                </a:solidFill>
              </a:rPr>
              <a:t>. (…) La pérennité du succès de l’entreprise numérique repose aujourd’hui, plus que jamais, sur la capacité à </a:t>
            </a:r>
            <a:r>
              <a:rPr lang="fr-FR" sz="2400" dirty="0" err="1" smtClean="0">
                <a:solidFill>
                  <a:srgbClr val="002060"/>
                </a:solidFill>
              </a:rPr>
              <a:t>co</a:t>
            </a:r>
            <a:r>
              <a:rPr lang="fr-FR" sz="2400" dirty="0" smtClean="0">
                <a:solidFill>
                  <a:srgbClr val="002060"/>
                </a:solidFill>
              </a:rPr>
              <a:t>-construire un socle de confiance partagée dans toute «l’entreprise étendue», et à </a:t>
            </a:r>
            <a:r>
              <a:rPr lang="fr-FR" sz="2400" b="1" dirty="0" smtClean="0">
                <a:solidFill>
                  <a:srgbClr val="002060"/>
                </a:solidFill>
              </a:rPr>
              <a:t>prendre en compte l’acceptabilité sociale</a:t>
            </a:r>
            <a:r>
              <a:rPr lang="fr-FR" sz="2400" dirty="0" smtClean="0">
                <a:solidFill>
                  <a:srgbClr val="002060"/>
                </a:solidFill>
              </a:rPr>
              <a:t>. » </a:t>
            </a:r>
          </a:p>
          <a:p>
            <a:pPr algn="just"/>
            <a:endParaRPr lang="fr-FR" sz="2400" i="1" dirty="0" smtClean="0">
              <a:solidFill>
                <a:srgbClr val="002060"/>
              </a:solidFill>
            </a:endParaRPr>
          </a:p>
          <a:p>
            <a:pPr algn="just"/>
            <a:r>
              <a:rPr lang="fr-FR" sz="2400" i="1" dirty="0" smtClean="0">
                <a:solidFill>
                  <a:srgbClr val="002060"/>
                </a:solidFill>
              </a:rPr>
              <a:t>Éthique et Numérique : Enjeux et Recommandations à l’intention des entreprises, </a:t>
            </a:r>
            <a:r>
              <a:rPr lang="fr-FR" sz="2400" dirty="0" smtClean="0">
                <a:solidFill>
                  <a:srgbClr val="002060"/>
                </a:solidFill>
              </a:rPr>
              <a:t>p. 1</a:t>
            </a:r>
          </a:p>
        </p:txBody>
      </p:sp>
      <p:sp>
        <p:nvSpPr>
          <p:cNvPr id="2" name="Espace réservé du numéro de diapositive 1"/>
          <p:cNvSpPr>
            <a:spLocks noGrp="1"/>
          </p:cNvSpPr>
          <p:nvPr>
            <p:ph type="sldNum" sz="quarter" idx="12"/>
          </p:nvPr>
        </p:nvSpPr>
        <p:spPr/>
        <p:txBody>
          <a:bodyPr/>
          <a:lstStyle/>
          <a:p>
            <a:pPr>
              <a:defRPr/>
            </a:pPr>
            <a:fld id="{17DDDE65-AFB7-4333-96E9-1700E76972C8}" type="slidenum">
              <a:rPr lang="fr-FR" smtClean="0"/>
              <a:pPr>
                <a:defRPr/>
              </a:pPr>
              <a:t>16</a:t>
            </a:fld>
            <a:endParaRPr lang="fr-FR"/>
          </a:p>
        </p:txBody>
      </p:sp>
      <p:pic>
        <p:nvPicPr>
          <p:cNvPr id="5" name="Picture 2" descr="CIGRE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4624"/>
            <a:ext cx="2018168"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0200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1520" y="1268760"/>
            <a:ext cx="8568952" cy="489654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400" i="1" dirty="0" smtClean="0">
                <a:solidFill>
                  <a:srgbClr val="002060"/>
                </a:solidFill>
              </a:rPr>
              <a:t>Quelques constats</a:t>
            </a:r>
          </a:p>
          <a:p>
            <a:pPr algn="ctr"/>
            <a:endParaRPr lang="fr-FR" sz="2400" i="1" dirty="0" smtClean="0">
              <a:solidFill>
                <a:srgbClr val="002060"/>
              </a:solidFill>
            </a:endParaRPr>
          </a:p>
          <a:p>
            <a:pPr algn="just">
              <a:buFont typeface="Arial" pitchFamily="34" charset="0"/>
              <a:buChar char="•"/>
            </a:pPr>
            <a:r>
              <a:rPr lang="fr-FR" sz="2400" dirty="0" smtClean="0">
                <a:solidFill>
                  <a:srgbClr val="002060"/>
                </a:solidFill>
              </a:rPr>
              <a:t>«Le numérique a en effet un caractère pharmacologique et peut être à la fois potion et poison.  » </a:t>
            </a:r>
          </a:p>
          <a:p>
            <a:pPr algn="just"/>
            <a:r>
              <a:rPr lang="fr-FR" i="1" dirty="0" smtClean="0">
                <a:solidFill>
                  <a:srgbClr val="002060"/>
                </a:solidFill>
              </a:rPr>
              <a:t>Éthique et Numérique : Enjeux et Recommandations à l’intention des entreprises, </a:t>
            </a:r>
            <a:r>
              <a:rPr lang="fr-FR" dirty="0" smtClean="0">
                <a:solidFill>
                  <a:srgbClr val="002060"/>
                </a:solidFill>
              </a:rPr>
              <a:t>p. 18</a:t>
            </a:r>
          </a:p>
          <a:p>
            <a:pPr algn="just"/>
            <a:endParaRPr lang="fr-FR" sz="2400" dirty="0" smtClean="0">
              <a:solidFill>
                <a:srgbClr val="002060"/>
              </a:solidFill>
            </a:endParaRPr>
          </a:p>
          <a:p>
            <a:pPr algn="just">
              <a:buFont typeface="Arial" pitchFamily="34" charset="0"/>
              <a:buChar char="•"/>
            </a:pPr>
            <a:r>
              <a:rPr lang="fr-FR" sz="2400" dirty="0" smtClean="0">
                <a:solidFill>
                  <a:srgbClr val="002060"/>
                </a:solidFill>
              </a:rPr>
              <a:t>«(…) l’éthique du numérique est une éthique à inventer»</a:t>
            </a:r>
          </a:p>
          <a:p>
            <a:pPr algn="just"/>
            <a:r>
              <a:rPr lang="fr-FR" i="1" dirty="0" smtClean="0">
                <a:solidFill>
                  <a:srgbClr val="002060"/>
                </a:solidFill>
              </a:rPr>
              <a:t>Éthique et Numérique : une éthique à inventer </a:t>
            </a:r>
            <a:r>
              <a:rPr lang="fr-FR" dirty="0" smtClean="0">
                <a:solidFill>
                  <a:srgbClr val="002060"/>
                </a:solidFill>
              </a:rPr>
              <a:t>?, p. 5 – propositions de Gilbert </a:t>
            </a:r>
            <a:r>
              <a:rPr lang="fr-FR" dirty="0" err="1" smtClean="0">
                <a:solidFill>
                  <a:srgbClr val="002060"/>
                </a:solidFill>
              </a:rPr>
              <a:t>Simondon</a:t>
            </a:r>
            <a:r>
              <a:rPr lang="fr-FR" dirty="0" smtClean="0">
                <a:solidFill>
                  <a:srgbClr val="002060"/>
                </a:solidFill>
              </a:rPr>
              <a:t>, </a:t>
            </a:r>
            <a:r>
              <a:rPr lang="fr-FR" i="1" dirty="0" smtClean="0">
                <a:solidFill>
                  <a:srgbClr val="002060"/>
                </a:solidFill>
              </a:rPr>
              <a:t>Du mode d'existence des objets techniques</a:t>
            </a:r>
            <a:r>
              <a:rPr lang="fr-FR" dirty="0" smtClean="0">
                <a:solidFill>
                  <a:srgbClr val="002060"/>
                </a:solidFill>
              </a:rPr>
              <a:t>, 1958</a:t>
            </a:r>
          </a:p>
          <a:p>
            <a:pPr algn="just"/>
            <a:endParaRPr lang="fr-FR" dirty="0" smtClean="0">
              <a:solidFill>
                <a:srgbClr val="002060"/>
              </a:solidFill>
            </a:endParaRPr>
          </a:p>
          <a:p>
            <a:pPr algn="just">
              <a:buFont typeface="Arial" pitchFamily="34" charset="0"/>
              <a:buChar char="•"/>
            </a:pPr>
            <a:r>
              <a:rPr lang="fr-FR" sz="2400" dirty="0" smtClean="0">
                <a:solidFill>
                  <a:srgbClr val="002060"/>
                </a:solidFill>
              </a:rPr>
              <a:t>«(…) </a:t>
            </a:r>
            <a:r>
              <a:rPr lang="fr-FR" sz="2400" b="1" dirty="0" smtClean="0">
                <a:solidFill>
                  <a:srgbClr val="002060"/>
                </a:solidFill>
              </a:rPr>
              <a:t>l’anonymat est devenu algorithmiquement impossible</a:t>
            </a:r>
            <a:r>
              <a:rPr lang="fr-FR" sz="2400" dirty="0" smtClean="0">
                <a:solidFill>
                  <a:srgbClr val="002060"/>
                </a:solidFill>
              </a:rPr>
              <a:t> »</a:t>
            </a:r>
          </a:p>
          <a:p>
            <a:pPr algn="just"/>
            <a:r>
              <a:rPr lang="fr-FR" dirty="0" err="1" smtClean="0">
                <a:solidFill>
                  <a:srgbClr val="002060"/>
                </a:solidFill>
              </a:rPr>
              <a:t>Arvind</a:t>
            </a:r>
            <a:r>
              <a:rPr lang="fr-FR" dirty="0" smtClean="0">
                <a:solidFill>
                  <a:srgbClr val="002060"/>
                </a:solidFill>
              </a:rPr>
              <a:t> Narayanan (informaticien, Université de Princeton) - Cité par Hubert Guillaud (InternetActu.net), «</a:t>
            </a:r>
            <a:r>
              <a:rPr lang="fr-FR" dirty="0" err="1" smtClean="0">
                <a:solidFill>
                  <a:srgbClr val="002060"/>
                </a:solidFill>
              </a:rPr>
              <a:t>Big</a:t>
            </a:r>
            <a:r>
              <a:rPr lang="fr-FR" dirty="0" smtClean="0">
                <a:solidFill>
                  <a:srgbClr val="002060"/>
                </a:solidFill>
              </a:rPr>
              <a:t> Data, une nouvelle étape de l’informatisation du monde», 14.05.13</a:t>
            </a:r>
            <a:endParaRPr lang="fr-FR" sz="2400" dirty="0" smtClean="0">
              <a:solidFill>
                <a:srgbClr val="002060"/>
              </a:solidFill>
            </a:endParaRPr>
          </a:p>
        </p:txBody>
      </p:sp>
      <p:sp>
        <p:nvSpPr>
          <p:cNvPr id="2" name="Espace réservé du numéro de diapositive 1"/>
          <p:cNvSpPr>
            <a:spLocks noGrp="1"/>
          </p:cNvSpPr>
          <p:nvPr>
            <p:ph type="sldNum" sz="quarter" idx="12"/>
          </p:nvPr>
        </p:nvSpPr>
        <p:spPr/>
        <p:txBody>
          <a:bodyPr/>
          <a:lstStyle/>
          <a:p>
            <a:pPr>
              <a:defRPr/>
            </a:pPr>
            <a:fld id="{17DDDE65-AFB7-4333-96E9-1700E76972C8}" type="slidenum">
              <a:rPr lang="fr-FR" smtClean="0"/>
              <a:pPr>
                <a:defRPr/>
              </a:pPr>
              <a:t>17</a:t>
            </a:fld>
            <a:endParaRPr lang="fr-FR"/>
          </a:p>
        </p:txBody>
      </p:sp>
      <p:pic>
        <p:nvPicPr>
          <p:cNvPr id="5" name="Picture 2" descr="CIGRE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4624"/>
            <a:ext cx="2018168"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03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1340768"/>
            <a:ext cx="8568952" cy="49685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400" i="1" dirty="0" smtClean="0">
                <a:solidFill>
                  <a:srgbClr val="002060"/>
                </a:solidFill>
              </a:rPr>
              <a:t>Solutions proposées </a:t>
            </a:r>
          </a:p>
          <a:p>
            <a:pPr algn="ctr"/>
            <a:endParaRPr lang="fr-FR" sz="2400" i="1" dirty="0" smtClean="0">
              <a:solidFill>
                <a:srgbClr val="002060"/>
              </a:solidFill>
            </a:endParaRPr>
          </a:p>
          <a:p>
            <a:pPr algn="just">
              <a:buFont typeface="Arial" pitchFamily="34" charset="0"/>
              <a:buChar char="•"/>
            </a:pPr>
            <a:r>
              <a:rPr lang="fr-FR" sz="2400" dirty="0" smtClean="0">
                <a:solidFill>
                  <a:srgbClr val="002060"/>
                </a:solidFill>
              </a:rPr>
              <a:t>amélioration de la gestion des usages de l’informatique</a:t>
            </a:r>
          </a:p>
          <a:p>
            <a:pPr algn="just"/>
            <a:endParaRPr lang="fr-FR" sz="2400" dirty="0" smtClean="0">
              <a:solidFill>
                <a:srgbClr val="002060"/>
              </a:solidFill>
            </a:endParaRPr>
          </a:p>
          <a:p>
            <a:pPr algn="just">
              <a:buFont typeface="Arial" pitchFamily="34" charset="0"/>
              <a:buChar char="•"/>
            </a:pPr>
            <a:r>
              <a:rPr lang="fr-FR" sz="2400" dirty="0" smtClean="0">
                <a:solidFill>
                  <a:srgbClr val="002060"/>
                </a:solidFill>
              </a:rPr>
              <a:t> amélioration de la protection des usagers</a:t>
            </a:r>
          </a:p>
          <a:p>
            <a:pPr algn="just"/>
            <a:endParaRPr lang="fr-FR" sz="2400" dirty="0" smtClean="0">
              <a:solidFill>
                <a:srgbClr val="002060"/>
              </a:solidFill>
            </a:endParaRPr>
          </a:p>
          <a:p>
            <a:pPr algn="just">
              <a:buFont typeface="Arial" pitchFamily="34" charset="0"/>
              <a:buChar char="•"/>
            </a:pPr>
            <a:r>
              <a:rPr lang="fr-FR" sz="2400" dirty="0" smtClean="0">
                <a:solidFill>
                  <a:srgbClr val="002060"/>
                </a:solidFill>
              </a:rPr>
              <a:t> notion de « frugalité » : </a:t>
            </a:r>
          </a:p>
          <a:p>
            <a:pPr lvl="1" algn="just">
              <a:buFont typeface="Arial" pitchFamily="34" charset="0"/>
              <a:buChar char="•"/>
            </a:pPr>
            <a:r>
              <a:rPr lang="fr-FR" sz="2400" dirty="0" smtClean="0">
                <a:solidFill>
                  <a:srgbClr val="002060"/>
                </a:solidFill>
              </a:rPr>
              <a:t>frugalité des systèmes d’information</a:t>
            </a:r>
          </a:p>
          <a:p>
            <a:pPr lvl="1" algn="just">
              <a:buFont typeface="Arial" pitchFamily="34" charset="0"/>
              <a:buChar char="•"/>
            </a:pPr>
            <a:r>
              <a:rPr lang="fr-FR" sz="2400" dirty="0" smtClean="0">
                <a:solidFill>
                  <a:srgbClr val="002060"/>
                </a:solidFill>
              </a:rPr>
              <a:t>frugalité dans l’utilisation des postes de travail</a:t>
            </a:r>
          </a:p>
          <a:p>
            <a:pPr lvl="1" algn="just"/>
            <a:endParaRPr lang="fr-FR" sz="2400" dirty="0" smtClean="0">
              <a:solidFill>
                <a:srgbClr val="002060"/>
              </a:solidFill>
            </a:endParaRPr>
          </a:p>
          <a:p>
            <a:pPr algn="just">
              <a:buFont typeface="Arial" pitchFamily="34" charset="0"/>
              <a:buChar char="•"/>
            </a:pPr>
            <a:r>
              <a:rPr lang="fr-FR" sz="2400" dirty="0" err="1">
                <a:solidFill>
                  <a:srgbClr val="002060"/>
                </a:solidFill>
              </a:rPr>
              <a:t>e</a:t>
            </a:r>
            <a:r>
              <a:rPr lang="fr-FR" sz="2400" dirty="0" err="1" smtClean="0">
                <a:solidFill>
                  <a:srgbClr val="002060"/>
                </a:solidFill>
              </a:rPr>
              <a:t>co</a:t>
            </a:r>
            <a:r>
              <a:rPr lang="fr-FR" sz="2400" dirty="0" smtClean="0">
                <a:solidFill>
                  <a:srgbClr val="002060"/>
                </a:solidFill>
              </a:rPr>
              <a:t> conception des logiciels</a:t>
            </a:r>
          </a:p>
        </p:txBody>
      </p:sp>
      <p:sp>
        <p:nvSpPr>
          <p:cNvPr id="2" name="Espace réservé du numéro de diapositive 1"/>
          <p:cNvSpPr>
            <a:spLocks noGrp="1"/>
          </p:cNvSpPr>
          <p:nvPr>
            <p:ph type="sldNum" sz="quarter" idx="12"/>
          </p:nvPr>
        </p:nvSpPr>
        <p:spPr/>
        <p:txBody>
          <a:bodyPr/>
          <a:lstStyle/>
          <a:p>
            <a:pPr>
              <a:defRPr/>
            </a:pPr>
            <a:fld id="{17DDDE65-AFB7-4333-96E9-1700E76972C8}" type="slidenum">
              <a:rPr lang="fr-FR" smtClean="0"/>
              <a:pPr>
                <a:defRPr/>
              </a:pPr>
              <a:t>18</a:t>
            </a:fld>
            <a:endParaRPr lang="fr-FR"/>
          </a:p>
        </p:txBody>
      </p:sp>
      <p:pic>
        <p:nvPicPr>
          <p:cNvPr id="5" name="Picture 2" descr="CIGRE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4624"/>
            <a:ext cx="2018168"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61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pPr>
              <a:defRPr/>
            </a:pPr>
            <a:endParaRPr lang="fr-FR"/>
          </a:p>
        </p:txBody>
      </p:sp>
      <p:sp>
        <p:nvSpPr>
          <p:cNvPr id="4" name="Espace réservé du numéro de diapositive 3"/>
          <p:cNvSpPr>
            <a:spLocks noGrp="1"/>
          </p:cNvSpPr>
          <p:nvPr>
            <p:ph type="sldNum" sz="quarter" idx="12"/>
          </p:nvPr>
        </p:nvSpPr>
        <p:spPr/>
        <p:txBody>
          <a:bodyPr/>
          <a:lstStyle/>
          <a:p>
            <a:pPr>
              <a:defRPr/>
            </a:pPr>
            <a:fld id="{17DDDE65-AFB7-4333-96E9-1700E76972C8}" type="slidenum">
              <a:rPr lang="fr-FR" smtClean="0"/>
              <a:pPr>
                <a:defRPr/>
              </a:pPr>
              <a:t>19</a:t>
            </a:fld>
            <a:endParaRPr lang="fr-FR"/>
          </a:p>
        </p:txBody>
      </p:sp>
      <p:sp>
        <p:nvSpPr>
          <p:cNvPr id="9" name="Rectangle à coins arrondis 8"/>
          <p:cNvSpPr/>
          <p:nvPr/>
        </p:nvSpPr>
        <p:spPr>
          <a:xfrm>
            <a:off x="323528" y="1700808"/>
            <a:ext cx="8215370" cy="460851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eaLnBrk="1" fontAlgn="auto" hangingPunct="1">
              <a:spcBef>
                <a:spcPts val="580"/>
              </a:spcBef>
              <a:spcAft>
                <a:spcPts val="0"/>
              </a:spcAft>
              <a:defRPr/>
            </a:pPr>
            <a:r>
              <a:rPr lang="fr-FR" sz="2800" b="1" dirty="0" smtClean="0">
                <a:solidFill>
                  <a:schemeClr val="bg1"/>
                </a:solidFill>
              </a:rPr>
              <a:t>ASPECTS PHYSIQUES</a:t>
            </a:r>
          </a:p>
          <a:p>
            <a:pPr marL="274320" indent="-274320" eaLnBrk="1" fontAlgn="auto" hangingPunct="1">
              <a:spcBef>
                <a:spcPts val="580"/>
              </a:spcBef>
              <a:spcAft>
                <a:spcPts val="0"/>
              </a:spcAft>
              <a:buFont typeface="Arial" pitchFamily="34" charset="0"/>
              <a:buChar char="•"/>
              <a:defRPr/>
            </a:pPr>
            <a:r>
              <a:rPr lang="fr-FR" sz="2800" b="1" dirty="0" smtClean="0">
                <a:solidFill>
                  <a:schemeClr val="bg1"/>
                </a:solidFill>
              </a:rPr>
              <a:t>Augmenter la vitesse de réactivité des systèmes</a:t>
            </a:r>
          </a:p>
          <a:p>
            <a:pPr marL="274320" indent="-274320" eaLnBrk="1" fontAlgn="auto" hangingPunct="1">
              <a:spcBef>
                <a:spcPts val="580"/>
              </a:spcBef>
              <a:spcAft>
                <a:spcPts val="0"/>
              </a:spcAft>
              <a:buFont typeface="Arial" pitchFamily="34" charset="0"/>
              <a:buChar char="•"/>
              <a:defRPr/>
            </a:pPr>
            <a:r>
              <a:rPr lang="fr-FR" sz="2800" b="1" dirty="0" smtClean="0">
                <a:solidFill>
                  <a:schemeClr val="bg1"/>
                </a:solidFill>
              </a:rPr>
              <a:t>Réduire les besoins en énergie: </a:t>
            </a:r>
            <a:r>
              <a:rPr lang="fr-FR" sz="2800" b="1" u="sng" dirty="0" smtClean="0">
                <a:solidFill>
                  <a:schemeClr val="bg1"/>
                </a:solidFill>
              </a:rPr>
              <a:t>frugalité</a:t>
            </a:r>
          </a:p>
          <a:p>
            <a:pPr marL="274320" indent="-274320" fontAlgn="auto">
              <a:spcBef>
                <a:spcPts val="580"/>
              </a:spcBef>
              <a:spcAft>
                <a:spcPts val="0"/>
              </a:spcAft>
              <a:buFont typeface="Arial" pitchFamily="34" charset="0"/>
              <a:buChar char="•"/>
              <a:defRPr/>
            </a:pPr>
            <a:r>
              <a:rPr lang="fr-FR" sz="2800" b="1" dirty="0">
                <a:solidFill>
                  <a:schemeClr val="bg1"/>
                </a:solidFill>
              </a:rPr>
              <a:t>Réduire les émissions de Gaz à effet de serre</a:t>
            </a:r>
          </a:p>
          <a:p>
            <a:pPr marL="274320" indent="-274320" eaLnBrk="1" fontAlgn="auto" hangingPunct="1">
              <a:spcBef>
                <a:spcPts val="580"/>
              </a:spcBef>
              <a:spcAft>
                <a:spcPts val="0"/>
              </a:spcAft>
              <a:buFont typeface="Arial" pitchFamily="34" charset="0"/>
              <a:buChar char="•"/>
              <a:defRPr/>
            </a:pPr>
            <a:r>
              <a:rPr lang="fr-FR" sz="2800" b="1" dirty="0" smtClean="0">
                <a:solidFill>
                  <a:schemeClr val="bg1"/>
                </a:solidFill>
              </a:rPr>
              <a:t>Réduire les besoins en matériaux non renouvelables: cuivre, métaux rares, etc. </a:t>
            </a:r>
          </a:p>
          <a:p>
            <a:pPr marL="731520" lvl="1" indent="-274320" fontAlgn="auto">
              <a:spcBef>
                <a:spcPts val="580"/>
              </a:spcBef>
              <a:spcAft>
                <a:spcPts val="0"/>
              </a:spcAft>
              <a:buFont typeface="Arial" pitchFamily="34" charset="0"/>
              <a:buChar char="•"/>
              <a:defRPr/>
            </a:pPr>
            <a:r>
              <a:rPr lang="fr-FR" sz="2800" b="1" dirty="0" smtClean="0">
                <a:solidFill>
                  <a:schemeClr val="bg1"/>
                </a:solidFill>
              </a:rPr>
              <a:t>Philippe BIHOUIX, </a:t>
            </a:r>
            <a:r>
              <a:rPr lang="fr-FR" sz="2800" i="1" dirty="0"/>
              <a:t>L’Âge des </a:t>
            </a:r>
            <a:r>
              <a:rPr lang="fr-FR" sz="2800" i="1" dirty="0" err="1"/>
              <a:t>low</a:t>
            </a:r>
            <a:r>
              <a:rPr lang="fr-FR" sz="2800" i="1" dirty="0"/>
              <a:t> </a:t>
            </a:r>
            <a:r>
              <a:rPr lang="fr-FR" sz="2800" i="1" dirty="0" err="1" smtClean="0"/>
              <a:t>tech</a:t>
            </a:r>
            <a:endParaRPr lang="fr-FR" sz="2800" b="1" dirty="0" smtClean="0">
              <a:solidFill>
                <a:schemeClr val="bg1"/>
              </a:solidFill>
            </a:endParaRPr>
          </a:p>
          <a:p>
            <a:pPr marL="274320" indent="-274320" eaLnBrk="1" fontAlgn="auto" hangingPunct="1">
              <a:spcBef>
                <a:spcPts val="580"/>
              </a:spcBef>
              <a:spcAft>
                <a:spcPts val="0"/>
              </a:spcAft>
              <a:buFont typeface="Arial" pitchFamily="34" charset="0"/>
              <a:buChar char="•"/>
              <a:defRPr/>
            </a:pPr>
            <a:r>
              <a:rPr lang="fr-FR" sz="2800" b="1" dirty="0" smtClean="0">
                <a:solidFill>
                  <a:schemeClr val="bg1"/>
                </a:solidFill>
              </a:rPr>
              <a:t>Réorganiser la logistique de la filière</a:t>
            </a:r>
          </a:p>
        </p:txBody>
      </p:sp>
      <p:sp>
        <p:nvSpPr>
          <p:cNvPr id="8" name="Rectangle 2"/>
          <p:cNvSpPr txBox="1">
            <a:spLocks noChangeArrowheads="1"/>
          </p:cNvSpPr>
          <p:nvPr/>
        </p:nvSpPr>
        <p:spPr>
          <a:xfrm>
            <a:off x="609600" y="427038"/>
            <a:ext cx="8229600"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b="1" dirty="0" smtClean="0">
                <a:solidFill>
                  <a:schemeClr val="accent1"/>
                </a:solidFill>
                <a:effectLst>
                  <a:outerShdw blurRad="38100" dist="38100" dir="2700000" algn="tl">
                    <a:srgbClr val="FFFFFF"/>
                  </a:outerShdw>
                </a:effectLst>
              </a:rPr>
              <a:t>Les défis écologiques du numérique</a:t>
            </a:r>
          </a:p>
        </p:txBody>
      </p:sp>
    </p:spTree>
    <p:extLst>
      <p:ext uri="{BB962C8B-B14F-4D97-AF65-F5344CB8AC3E}">
        <p14:creationId xmlns:p14="http://schemas.microsoft.com/office/powerpoint/2010/main" val="4250406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pPr algn="ctr" eaLnBrk="1" fontAlgn="auto" hangingPunct="1">
              <a:spcAft>
                <a:spcPts val="0"/>
              </a:spcAft>
              <a:defRPr/>
            </a:pPr>
            <a:r>
              <a:rPr lang="fr-FR" b="1" dirty="0" smtClean="0">
                <a:solidFill>
                  <a:schemeClr val="accent1"/>
                </a:solidFill>
                <a:effectLst>
                  <a:outerShdw blurRad="38100" dist="38100" dir="2700000" algn="tl">
                    <a:srgbClr val="FFFFFF"/>
                  </a:outerShdw>
                </a:effectLst>
              </a:rPr>
              <a:t>Plan</a:t>
            </a:r>
          </a:p>
        </p:txBody>
      </p:sp>
      <p:sp>
        <p:nvSpPr>
          <p:cNvPr id="27651" name="Rectangle 3"/>
          <p:cNvSpPr>
            <a:spLocks noGrp="1" noChangeArrowheads="1"/>
          </p:cNvSpPr>
          <p:nvPr>
            <p:ph idx="1"/>
          </p:nvPr>
        </p:nvSpPr>
        <p:spPr>
          <a:xfrm>
            <a:off x="539552" y="1340768"/>
            <a:ext cx="8136904" cy="5112568"/>
          </a:xfrm>
        </p:spPr>
        <p:style>
          <a:lnRef idx="1">
            <a:schemeClr val="accent1"/>
          </a:lnRef>
          <a:fillRef idx="2">
            <a:schemeClr val="accent1"/>
          </a:fillRef>
          <a:effectRef idx="1">
            <a:schemeClr val="accent1"/>
          </a:effectRef>
          <a:fontRef idx="minor">
            <a:schemeClr val="dk1"/>
          </a:fontRef>
        </p:style>
        <p:txBody>
          <a:bodyPr>
            <a:normAutofit/>
          </a:bodyPr>
          <a:lstStyle/>
          <a:p>
            <a:pPr marL="266700" indent="-266700">
              <a:lnSpc>
                <a:spcPct val="90000"/>
              </a:lnSpc>
              <a:spcBef>
                <a:spcPts val="580"/>
              </a:spcBef>
              <a:buNone/>
              <a:defRPr/>
            </a:pPr>
            <a:r>
              <a:rPr lang="fr-FR" sz="2800" b="1" dirty="0" smtClean="0">
                <a:solidFill>
                  <a:schemeClr val="tx2"/>
                </a:solidFill>
              </a:rPr>
              <a:t>Séance 3</a:t>
            </a:r>
          </a:p>
          <a:p>
            <a:pPr marL="266700" indent="-266700">
              <a:lnSpc>
                <a:spcPct val="90000"/>
              </a:lnSpc>
              <a:spcBef>
                <a:spcPts val="580"/>
              </a:spcBef>
              <a:buNone/>
              <a:defRPr/>
            </a:pPr>
            <a:endParaRPr lang="fr-FR" sz="2800" b="1" dirty="0">
              <a:solidFill>
                <a:schemeClr val="tx2"/>
              </a:solidFill>
              <a:effectLst>
                <a:outerShdw blurRad="38100" dist="38100" dir="2700000" algn="tl">
                  <a:srgbClr val="FFFFFF"/>
                </a:outerShdw>
              </a:effectLst>
            </a:endParaRPr>
          </a:p>
          <a:p>
            <a:pPr marL="266700" indent="-266700" algn="ctr">
              <a:lnSpc>
                <a:spcPct val="90000"/>
              </a:lnSpc>
              <a:spcBef>
                <a:spcPts val="580"/>
              </a:spcBef>
              <a:buNone/>
              <a:defRPr/>
            </a:pPr>
            <a:r>
              <a:rPr lang="fr-FR" sz="2800" b="1" dirty="0" smtClean="0">
                <a:solidFill>
                  <a:schemeClr val="tx2"/>
                </a:solidFill>
              </a:rPr>
              <a:t>Mon métier d’ingénieur et la RSE</a:t>
            </a:r>
          </a:p>
          <a:p>
            <a:pPr marL="266700" lvl="0" indent="4763">
              <a:lnSpc>
                <a:spcPct val="200000"/>
              </a:lnSpc>
              <a:spcBef>
                <a:spcPts val="580"/>
              </a:spcBef>
              <a:buNone/>
              <a:defRPr/>
            </a:pPr>
            <a:endParaRPr lang="fr-FR" sz="2400" b="1" i="1" dirty="0" smtClean="0">
              <a:solidFill>
                <a:schemeClr val="tx2"/>
              </a:solidFill>
              <a:latin typeface="Comic Sans MS" pitchFamily="66" charset="0"/>
            </a:endParaRPr>
          </a:p>
          <a:p>
            <a:pPr marL="266700" lvl="0" indent="4763">
              <a:lnSpc>
                <a:spcPct val="200000"/>
              </a:lnSpc>
              <a:spcBef>
                <a:spcPts val="580"/>
              </a:spcBef>
              <a:buNone/>
              <a:defRPr/>
            </a:pPr>
            <a:r>
              <a:rPr lang="fr-FR" sz="2400" b="1" i="1" dirty="0" smtClean="0">
                <a:solidFill>
                  <a:schemeClr val="tx2"/>
                </a:solidFill>
                <a:latin typeface="Comic Sans MS" pitchFamily="66" charset="0"/>
              </a:rPr>
              <a:t>En tant qu’ ingénieur spécialisé en informatique, c’est quoi ma responsabilité envers la société?</a:t>
            </a:r>
          </a:p>
          <a:p>
            <a:pPr marL="266700" lvl="0" indent="4763">
              <a:lnSpc>
                <a:spcPct val="200000"/>
              </a:lnSpc>
              <a:spcBef>
                <a:spcPts val="580"/>
              </a:spcBef>
              <a:buNone/>
              <a:defRPr/>
            </a:pPr>
            <a:r>
              <a:rPr lang="fr-FR" sz="2400" b="1" i="1" dirty="0" smtClean="0">
                <a:solidFill>
                  <a:schemeClr val="tx2"/>
                </a:solidFill>
                <a:latin typeface="Comic Sans MS" pitchFamily="66" charset="0"/>
              </a:rPr>
              <a:t>Pourquoi?</a:t>
            </a:r>
            <a:endParaRPr lang="fr-FR" sz="2400" b="1" dirty="0" smtClean="0">
              <a:solidFill>
                <a:schemeClr val="tx2"/>
              </a:solidFill>
              <a:effectLst>
                <a:outerShdw blurRad="38100" dist="38100" dir="2700000" algn="tl">
                  <a:srgbClr val="FFFFFF"/>
                </a:outerShdw>
              </a:effectLst>
            </a:endParaRPr>
          </a:p>
        </p:txBody>
      </p:sp>
      <p:sp>
        <p:nvSpPr>
          <p:cNvPr id="4" name="Espace réservé du numéro de diapositive 3"/>
          <p:cNvSpPr>
            <a:spLocks noGrp="1"/>
          </p:cNvSpPr>
          <p:nvPr>
            <p:ph type="sldNum" sz="quarter" idx="12"/>
          </p:nvPr>
        </p:nvSpPr>
        <p:spPr/>
        <p:txBody>
          <a:bodyPr/>
          <a:lstStyle/>
          <a:p>
            <a:pPr>
              <a:defRPr/>
            </a:pPr>
            <a:fld id="{17DDDE65-AFB7-4333-96E9-1700E76972C8}" type="slidenum">
              <a:rPr lang="fr-FR" smtClean="0"/>
              <a:pPr>
                <a:defRPr/>
              </a:pPr>
              <a:t>2</a:t>
            </a:fld>
            <a:endParaRPr lang="fr-FR"/>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pPr>
              <a:defRPr/>
            </a:pPr>
            <a:endParaRPr lang="fr-FR"/>
          </a:p>
        </p:txBody>
      </p:sp>
      <p:sp>
        <p:nvSpPr>
          <p:cNvPr id="4" name="Espace réservé du numéro de diapositive 3"/>
          <p:cNvSpPr>
            <a:spLocks noGrp="1"/>
          </p:cNvSpPr>
          <p:nvPr>
            <p:ph type="sldNum" sz="quarter" idx="12"/>
          </p:nvPr>
        </p:nvSpPr>
        <p:spPr/>
        <p:txBody>
          <a:bodyPr/>
          <a:lstStyle/>
          <a:p>
            <a:pPr>
              <a:defRPr/>
            </a:pPr>
            <a:fld id="{17DDDE65-AFB7-4333-96E9-1700E76972C8}" type="slidenum">
              <a:rPr lang="fr-FR" smtClean="0"/>
              <a:pPr>
                <a:defRPr/>
              </a:pPr>
              <a:t>20</a:t>
            </a:fld>
            <a:endParaRPr lang="fr-FR"/>
          </a:p>
        </p:txBody>
      </p:sp>
      <p:sp>
        <p:nvSpPr>
          <p:cNvPr id="7" name="Rectangle à coins arrondis 6"/>
          <p:cNvSpPr/>
          <p:nvPr/>
        </p:nvSpPr>
        <p:spPr>
          <a:xfrm>
            <a:off x="323528" y="1700808"/>
            <a:ext cx="8215370" cy="460851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just"/>
            <a:r>
              <a:rPr lang="fr-FR" sz="2800" b="1" dirty="0">
                <a:solidFill>
                  <a:schemeClr val="bg1"/>
                </a:solidFill>
              </a:rPr>
              <a:t>ASPECTS </a:t>
            </a:r>
            <a:r>
              <a:rPr lang="fr-FR" sz="2800" b="1" dirty="0" smtClean="0">
                <a:solidFill>
                  <a:schemeClr val="bg1"/>
                </a:solidFill>
              </a:rPr>
              <a:t>SOCIAUX</a:t>
            </a:r>
          </a:p>
          <a:p>
            <a:pPr algn="just">
              <a:buFont typeface="Arial" pitchFamily="34" charset="0"/>
              <a:buChar char="•"/>
            </a:pPr>
            <a:r>
              <a:rPr lang="fr-FR" sz="2800" b="1" dirty="0">
                <a:solidFill>
                  <a:schemeClr val="bg1"/>
                </a:solidFill>
              </a:rPr>
              <a:t>Supprimer l’obsolescence programmée</a:t>
            </a:r>
          </a:p>
          <a:p>
            <a:pPr algn="just">
              <a:buFont typeface="Arial" pitchFamily="34" charset="0"/>
              <a:buChar char="•"/>
            </a:pPr>
            <a:r>
              <a:rPr lang="fr-FR" sz="2800" b="1" dirty="0" smtClean="0">
                <a:solidFill>
                  <a:schemeClr val="bg1"/>
                </a:solidFill>
              </a:rPr>
              <a:t>Développer l’éthique informatique </a:t>
            </a:r>
          </a:p>
          <a:p>
            <a:pPr lvl="1" algn="just">
              <a:buFont typeface="Arial" pitchFamily="34" charset="0"/>
              <a:buChar char="•"/>
            </a:pPr>
            <a:r>
              <a:rPr lang="fr-FR" sz="2800" dirty="0" smtClean="0">
                <a:solidFill>
                  <a:schemeClr val="bg1"/>
                </a:solidFill>
              </a:rPr>
              <a:t>Confidentialité </a:t>
            </a:r>
            <a:r>
              <a:rPr lang="fr-FR" sz="2800" dirty="0">
                <a:solidFill>
                  <a:schemeClr val="bg1"/>
                </a:solidFill>
              </a:rPr>
              <a:t>des données personnelles, anonymat</a:t>
            </a:r>
          </a:p>
          <a:p>
            <a:pPr lvl="1" algn="just">
              <a:buFont typeface="Arial" pitchFamily="34" charset="0"/>
              <a:buChar char="•"/>
            </a:pPr>
            <a:r>
              <a:rPr lang="fr-FR" sz="2800" dirty="0" smtClean="0">
                <a:solidFill>
                  <a:schemeClr val="bg1"/>
                </a:solidFill>
              </a:rPr>
              <a:t>Infobésité</a:t>
            </a:r>
          </a:p>
          <a:p>
            <a:pPr lvl="1" algn="just">
              <a:buFont typeface="Arial" pitchFamily="34" charset="0"/>
              <a:buChar char="•"/>
            </a:pPr>
            <a:r>
              <a:rPr lang="fr-FR" sz="2800" dirty="0" smtClean="0">
                <a:solidFill>
                  <a:schemeClr val="bg1"/>
                </a:solidFill>
              </a:rPr>
              <a:t>Droit </a:t>
            </a:r>
            <a:r>
              <a:rPr lang="fr-FR" sz="2800" dirty="0">
                <a:solidFill>
                  <a:schemeClr val="bg1"/>
                </a:solidFill>
              </a:rPr>
              <a:t>à la </a:t>
            </a:r>
            <a:r>
              <a:rPr lang="fr-FR" sz="2800" dirty="0" smtClean="0">
                <a:solidFill>
                  <a:schemeClr val="bg1"/>
                </a:solidFill>
              </a:rPr>
              <a:t>déconnexion</a:t>
            </a:r>
          </a:p>
          <a:p>
            <a:pPr lvl="1" algn="just">
              <a:buFont typeface="Arial" pitchFamily="34" charset="0"/>
              <a:buChar char="•"/>
            </a:pPr>
            <a:r>
              <a:rPr lang="fr-FR" sz="2800" dirty="0" smtClean="0">
                <a:solidFill>
                  <a:schemeClr val="bg1"/>
                </a:solidFill>
              </a:rPr>
              <a:t>Droit </a:t>
            </a:r>
            <a:r>
              <a:rPr lang="fr-FR" sz="2800" dirty="0">
                <a:solidFill>
                  <a:schemeClr val="bg1"/>
                </a:solidFill>
              </a:rPr>
              <a:t>à </a:t>
            </a:r>
            <a:r>
              <a:rPr lang="fr-FR" sz="2800" dirty="0" smtClean="0">
                <a:solidFill>
                  <a:schemeClr val="bg1"/>
                </a:solidFill>
              </a:rPr>
              <a:t>l’oubli</a:t>
            </a:r>
            <a:endParaRPr lang="fr-FR" sz="2800" b="1" dirty="0" smtClean="0">
              <a:solidFill>
                <a:schemeClr val="bg1"/>
              </a:solidFill>
            </a:endParaRPr>
          </a:p>
        </p:txBody>
      </p:sp>
      <p:sp>
        <p:nvSpPr>
          <p:cNvPr id="8" name="Rectangle 2"/>
          <p:cNvSpPr txBox="1">
            <a:spLocks noChangeArrowheads="1"/>
          </p:cNvSpPr>
          <p:nvPr/>
        </p:nvSpPr>
        <p:spPr>
          <a:xfrm>
            <a:off x="609600" y="427038"/>
            <a:ext cx="8229600"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b="1" dirty="0" smtClean="0">
                <a:solidFill>
                  <a:schemeClr val="accent1"/>
                </a:solidFill>
                <a:effectLst>
                  <a:outerShdw blurRad="38100" dist="38100" dir="2700000" algn="tl">
                    <a:srgbClr val="FFFFFF"/>
                  </a:outerShdw>
                </a:effectLst>
              </a:rPr>
              <a:t>Les défis écologiques du numérique</a:t>
            </a:r>
          </a:p>
        </p:txBody>
      </p:sp>
    </p:spTree>
    <p:extLst>
      <p:ext uri="{BB962C8B-B14F-4D97-AF65-F5344CB8AC3E}">
        <p14:creationId xmlns:p14="http://schemas.microsoft.com/office/powerpoint/2010/main" val="90021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normAutofit/>
          </a:bodyPr>
          <a:lstStyle/>
          <a:p>
            <a:pPr eaLnBrk="1" hangingPunct="1"/>
            <a:r>
              <a:rPr lang="fr-CA" dirty="0" smtClean="0">
                <a:solidFill>
                  <a:srgbClr val="0070C0"/>
                </a:solidFill>
              </a:rPr>
              <a:t>Éthique et ingénierie</a:t>
            </a:r>
            <a:endParaRPr lang="en-US" dirty="0" smtClean="0">
              <a:solidFill>
                <a:srgbClr val="0070C0"/>
              </a:solidFill>
            </a:endParaRPr>
          </a:p>
        </p:txBody>
      </p:sp>
      <p:sp>
        <p:nvSpPr>
          <p:cNvPr id="5" name="Rectangle 3"/>
          <p:cNvSpPr txBox="1">
            <a:spLocks noChangeArrowheads="1"/>
          </p:cNvSpPr>
          <p:nvPr/>
        </p:nvSpPr>
        <p:spPr>
          <a:xfrm>
            <a:off x="539552" y="3933056"/>
            <a:ext cx="8229600" cy="1368152"/>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p>
            <a:pPr fontAlgn="auto">
              <a:spcBef>
                <a:spcPct val="20000"/>
              </a:spcBef>
              <a:spcAft>
                <a:spcPts val="0"/>
              </a:spcAft>
            </a:pPr>
            <a:r>
              <a:rPr lang="fr-FR" sz="3200" dirty="0" smtClean="0">
                <a:solidFill>
                  <a:srgbClr val="002060"/>
                </a:solidFill>
              </a:rPr>
              <a:t>Christelle DIDIER, </a:t>
            </a:r>
            <a:r>
              <a:rPr lang="fr-FR" sz="3200" i="1" dirty="0" smtClean="0">
                <a:solidFill>
                  <a:srgbClr val="002060"/>
                </a:solidFill>
              </a:rPr>
              <a:t>Penser </a:t>
            </a:r>
            <a:r>
              <a:rPr lang="fr-FR" sz="3200" i="1" dirty="0">
                <a:solidFill>
                  <a:srgbClr val="002060"/>
                </a:solidFill>
              </a:rPr>
              <a:t>l’éthique des </a:t>
            </a:r>
            <a:r>
              <a:rPr lang="fr-FR" sz="3200" i="1" dirty="0" smtClean="0">
                <a:solidFill>
                  <a:srgbClr val="002060"/>
                </a:solidFill>
              </a:rPr>
              <a:t>ingénieurs,</a:t>
            </a:r>
            <a:r>
              <a:rPr lang="fr-FR" sz="3200" dirty="0" smtClean="0">
                <a:solidFill>
                  <a:srgbClr val="002060"/>
                </a:solidFill>
              </a:rPr>
              <a:t> PUF, 2008</a:t>
            </a:r>
            <a:endParaRPr lang="fr-FR" sz="3200" dirty="0">
              <a:solidFill>
                <a:srgbClr val="002060"/>
              </a:solidFill>
            </a:endParaRPr>
          </a:p>
          <a:p>
            <a:pPr lvl="0" fontAlgn="auto">
              <a:spcBef>
                <a:spcPct val="20000"/>
              </a:spcBef>
              <a:spcAft>
                <a:spcPts val="0"/>
              </a:spcAft>
            </a:pPr>
            <a:endParaRPr lang="fr-FR" sz="3200" dirty="0" smtClean="0">
              <a:solidFill>
                <a:srgbClr val="002060"/>
              </a:solidFill>
            </a:endParaRPr>
          </a:p>
        </p:txBody>
      </p:sp>
      <p:sp>
        <p:nvSpPr>
          <p:cNvPr id="2" name="Espace réservé du numéro de diapositive 1"/>
          <p:cNvSpPr>
            <a:spLocks noGrp="1"/>
          </p:cNvSpPr>
          <p:nvPr>
            <p:ph type="sldNum" sz="quarter" idx="12"/>
          </p:nvPr>
        </p:nvSpPr>
        <p:spPr/>
        <p:txBody>
          <a:bodyPr/>
          <a:lstStyle/>
          <a:p>
            <a:pPr>
              <a:defRPr/>
            </a:pPr>
            <a:fld id="{17DDDE65-AFB7-4333-96E9-1700E76972C8}" type="slidenum">
              <a:rPr lang="fr-FR" smtClean="0"/>
              <a:pPr>
                <a:defRPr/>
              </a:pPr>
              <a:t>21</a:t>
            </a:fld>
            <a:endParaRPr lang="fr-FR"/>
          </a:p>
        </p:txBody>
      </p:sp>
    </p:spTree>
    <p:extLst>
      <p:ext uri="{BB962C8B-B14F-4D97-AF65-F5344CB8AC3E}">
        <p14:creationId xmlns:p14="http://schemas.microsoft.com/office/powerpoint/2010/main" val="39192235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hangingPunct="1"/>
            <a:r>
              <a:rPr lang="fr-CA" dirty="0" smtClean="0">
                <a:solidFill>
                  <a:srgbClr val="0070C0"/>
                </a:solidFill>
              </a:rPr>
              <a:t>Éthique et ingénierie: USA</a:t>
            </a:r>
            <a:endParaRPr lang="en-US" dirty="0" smtClean="0">
              <a:solidFill>
                <a:srgbClr val="0070C0"/>
              </a:solidFill>
            </a:endParaRPr>
          </a:p>
        </p:txBody>
      </p:sp>
      <p:sp>
        <p:nvSpPr>
          <p:cNvPr id="5" name="Rectangle 3"/>
          <p:cNvSpPr txBox="1">
            <a:spLocks noChangeArrowheads="1"/>
          </p:cNvSpPr>
          <p:nvPr/>
        </p:nvSpPr>
        <p:spPr>
          <a:xfrm>
            <a:off x="539552" y="1556792"/>
            <a:ext cx="8229600" cy="4824536"/>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p>
            <a:pPr algn="ctr"/>
            <a:r>
              <a:rPr lang="en-US" sz="3600" b="1" dirty="0" smtClean="0">
                <a:solidFill>
                  <a:srgbClr val="002060"/>
                </a:solidFill>
              </a:rPr>
              <a:t>WHISTLEBLOWING</a:t>
            </a:r>
          </a:p>
          <a:p>
            <a:pPr algn="ctr"/>
            <a:endParaRPr kumimoji="0" lang="en-US" sz="2400" b="1" i="1" u="none" strike="noStrike" kern="1200" cap="none" spc="0" normalizeH="0" baseline="0" noProof="0" dirty="0" smtClean="0">
              <a:ln>
                <a:noFill/>
              </a:ln>
              <a:solidFill>
                <a:srgbClr val="002060"/>
              </a:solidFill>
              <a:effectLst/>
              <a:uLnTx/>
              <a:uFillTx/>
              <a:latin typeface="Tahoma" pitchFamily="34" charset="0"/>
              <a:ea typeface="+mn-ea"/>
              <a:cs typeface="+mn-cs"/>
            </a:endParaRPr>
          </a:p>
          <a:p>
            <a:pPr algn="ctr"/>
            <a:endParaRPr kumimoji="0" lang="fr-FR" sz="1900" b="0" i="1" u="none" strike="noStrike" kern="1200" cap="none" spc="0" normalizeH="0" baseline="0" noProof="0" dirty="0" smtClean="0">
              <a:ln>
                <a:noFill/>
              </a:ln>
              <a:solidFill>
                <a:srgbClr val="002060"/>
              </a:solidFill>
              <a:effectLst/>
              <a:uLnTx/>
              <a:uFillTx/>
              <a:latin typeface="Tahoma" pitchFamily="34" charset="0"/>
              <a:ea typeface="+mn-ea"/>
              <a:cs typeface="+mn-cs"/>
            </a:endParaRPr>
          </a:p>
          <a:p>
            <a:r>
              <a:rPr lang="en-US" sz="2400" b="1" dirty="0" smtClean="0">
                <a:solidFill>
                  <a:srgbClr val="002060"/>
                </a:solidFill>
              </a:rPr>
              <a:t>LOYAUTÉ</a:t>
            </a:r>
            <a:r>
              <a:rPr lang="en-US" sz="2400" dirty="0" smtClean="0">
                <a:solidFill>
                  <a:srgbClr val="002060"/>
                </a:solidFill>
              </a:rPr>
              <a:t> </a:t>
            </a:r>
          </a:p>
          <a:p>
            <a:endParaRPr lang="en-US" sz="2400" dirty="0" smtClean="0">
              <a:solidFill>
                <a:srgbClr val="002060"/>
              </a:solidFill>
            </a:endParaRPr>
          </a:p>
          <a:p>
            <a:r>
              <a:rPr lang="en-US" sz="2400" b="1" dirty="0" smtClean="0">
                <a:solidFill>
                  <a:srgbClr val="002060"/>
                </a:solidFill>
              </a:rPr>
              <a:t>DÉSOBÉISSANCE ORGANISATIONNELLE</a:t>
            </a:r>
          </a:p>
          <a:p>
            <a:endParaRPr lang="en-US" sz="2400" b="1" dirty="0" smtClean="0">
              <a:solidFill>
                <a:srgbClr val="002060"/>
              </a:solidFill>
            </a:endParaRPr>
          </a:p>
          <a:p>
            <a:r>
              <a:rPr lang="en-US" sz="2400" b="1" u="sng" dirty="0" err="1" smtClean="0">
                <a:solidFill>
                  <a:srgbClr val="002060"/>
                </a:solidFill>
              </a:rPr>
              <a:t>Etre</a:t>
            </a:r>
            <a:r>
              <a:rPr lang="en-US" sz="2400" b="1" u="sng" dirty="0" smtClean="0">
                <a:solidFill>
                  <a:srgbClr val="002060"/>
                </a:solidFill>
              </a:rPr>
              <a:t> “CELUI QUI LANCE UNE ALERTE” </a:t>
            </a:r>
          </a:p>
          <a:p>
            <a:endParaRPr lang="en-US" sz="2400" b="1" dirty="0" smtClean="0">
              <a:solidFill>
                <a:srgbClr val="002060"/>
              </a:solidFill>
            </a:endParaRPr>
          </a:p>
          <a:p>
            <a:r>
              <a:rPr lang="en-US" sz="2400" b="1" u="sng" dirty="0" err="1" smtClean="0">
                <a:solidFill>
                  <a:srgbClr val="002060"/>
                </a:solidFill>
              </a:rPr>
              <a:t>Etre</a:t>
            </a:r>
            <a:r>
              <a:rPr lang="en-US" sz="2400" b="1" u="sng" dirty="0" smtClean="0">
                <a:solidFill>
                  <a:srgbClr val="002060"/>
                </a:solidFill>
              </a:rPr>
              <a:t>  “CELUI QUI DENONCE”?</a:t>
            </a:r>
          </a:p>
          <a:p>
            <a:endParaRPr kumimoji="0" lang="en-US" sz="2400" b="1" i="0" u="none" strike="noStrike" kern="1200" cap="none" spc="0" normalizeH="0" baseline="0" noProof="0" dirty="0" smtClean="0">
              <a:ln>
                <a:noFill/>
              </a:ln>
              <a:solidFill>
                <a:srgbClr val="002060"/>
              </a:solidFill>
              <a:effectLst/>
              <a:uLnTx/>
              <a:uFillTx/>
              <a:latin typeface="Tahoma" pitchFamily="34" charset="0"/>
              <a:ea typeface="+mn-ea"/>
              <a:cs typeface="+mn-cs"/>
            </a:endParaRPr>
          </a:p>
          <a:p>
            <a:endParaRPr kumimoji="0" lang="fr-FR" sz="2400" b="1" i="0" u="none" strike="noStrike" kern="1200" cap="none" spc="0" normalizeH="0" baseline="0" noProof="0" dirty="0" smtClean="0">
              <a:ln>
                <a:noFill/>
              </a:ln>
              <a:solidFill>
                <a:srgbClr val="002060"/>
              </a:solidFill>
              <a:effectLst/>
              <a:uLnTx/>
              <a:uFillTx/>
              <a:latin typeface="Tahoma" pitchFamily="34" charset="0"/>
              <a:ea typeface="+mn-ea"/>
              <a:cs typeface="+mn-cs"/>
            </a:endParaRPr>
          </a:p>
        </p:txBody>
      </p:sp>
      <p:sp>
        <p:nvSpPr>
          <p:cNvPr id="2" name="Espace réservé du numéro de diapositive 1"/>
          <p:cNvSpPr>
            <a:spLocks noGrp="1"/>
          </p:cNvSpPr>
          <p:nvPr>
            <p:ph type="sldNum" sz="quarter" idx="12"/>
          </p:nvPr>
        </p:nvSpPr>
        <p:spPr/>
        <p:txBody>
          <a:bodyPr/>
          <a:lstStyle/>
          <a:p>
            <a:pPr>
              <a:defRPr/>
            </a:pPr>
            <a:fld id="{17DDDE65-AFB7-4333-96E9-1700E76972C8}" type="slidenum">
              <a:rPr lang="fr-FR" smtClean="0"/>
              <a:pPr>
                <a:defRPr/>
              </a:pPr>
              <a:t>22</a:t>
            </a:fld>
            <a:endParaRPr lang="fr-FR"/>
          </a:p>
        </p:txBody>
      </p:sp>
    </p:spTree>
    <p:extLst>
      <p:ext uri="{BB962C8B-B14F-4D97-AF65-F5344CB8AC3E}">
        <p14:creationId xmlns:p14="http://schemas.microsoft.com/office/powerpoint/2010/main" val="39449130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hangingPunct="1"/>
            <a:r>
              <a:rPr lang="fr-CA" dirty="0" smtClean="0">
                <a:solidFill>
                  <a:srgbClr val="0070C0"/>
                </a:solidFill>
              </a:rPr>
              <a:t>Éthique et ingénierie: Allemagne</a:t>
            </a:r>
            <a:endParaRPr lang="en-US" dirty="0" smtClean="0">
              <a:solidFill>
                <a:srgbClr val="0070C0"/>
              </a:solidFill>
            </a:endParaRPr>
          </a:p>
        </p:txBody>
      </p:sp>
      <p:sp>
        <p:nvSpPr>
          <p:cNvPr id="5" name="Rectangle 3"/>
          <p:cNvSpPr txBox="1">
            <a:spLocks noChangeArrowheads="1"/>
          </p:cNvSpPr>
          <p:nvPr/>
        </p:nvSpPr>
        <p:spPr>
          <a:xfrm>
            <a:off x="539552" y="2565400"/>
            <a:ext cx="8229600" cy="360045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lnSpcReduction="10000"/>
          </a:bodyPr>
          <a:lstStyle/>
          <a:p>
            <a:pPr fontAlgn="auto">
              <a:spcBef>
                <a:spcPct val="20000"/>
              </a:spcBef>
              <a:spcAft>
                <a:spcPts val="0"/>
              </a:spcAft>
              <a:buFont typeface="Arial" pitchFamily="34" charset="0"/>
              <a:buChar char="•"/>
            </a:pPr>
            <a:r>
              <a:rPr lang="fr-FR" sz="2400" i="1" dirty="0" err="1" smtClean="0">
                <a:solidFill>
                  <a:srgbClr val="002060"/>
                </a:solidFill>
              </a:rPr>
              <a:t>Verein</a:t>
            </a:r>
            <a:r>
              <a:rPr lang="fr-FR" sz="2400" i="1" dirty="0" smtClean="0">
                <a:solidFill>
                  <a:srgbClr val="002060"/>
                </a:solidFill>
              </a:rPr>
              <a:t> </a:t>
            </a:r>
            <a:r>
              <a:rPr lang="fr-FR" sz="2400" i="1" dirty="0" err="1" smtClean="0">
                <a:solidFill>
                  <a:srgbClr val="002060"/>
                </a:solidFill>
              </a:rPr>
              <a:t>Deutscher</a:t>
            </a:r>
            <a:r>
              <a:rPr lang="fr-FR" sz="2400" i="1" dirty="0" smtClean="0">
                <a:solidFill>
                  <a:srgbClr val="002060"/>
                </a:solidFill>
              </a:rPr>
              <a:t> </a:t>
            </a:r>
            <a:r>
              <a:rPr lang="fr-FR" sz="2400" i="1" dirty="0" err="1" smtClean="0">
                <a:solidFill>
                  <a:srgbClr val="002060"/>
                </a:solidFill>
              </a:rPr>
              <a:t>Ingenieure</a:t>
            </a:r>
            <a:r>
              <a:rPr lang="fr-FR" sz="2400" i="1" dirty="0" smtClean="0">
                <a:solidFill>
                  <a:srgbClr val="002060"/>
                </a:solidFill>
              </a:rPr>
              <a:t> (= </a:t>
            </a:r>
            <a:r>
              <a:rPr lang="fr-FR" sz="2400" dirty="0" smtClean="0">
                <a:solidFill>
                  <a:srgbClr val="002060"/>
                </a:solidFill>
              </a:rPr>
              <a:t>association des ingénieurs allemands) fondée en 1856, parmi d’autres ; l’ingénieur y est vu comme un humaniste</a:t>
            </a:r>
            <a:endParaRPr lang="fr-FR" sz="2400" dirty="0" smtClean="0">
              <a:solidFill>
                <a:srgbClr val="002060"/>
              </a:solidFill>
              <a:latin typeface="Tahoma"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400" b="0" i="0" u="none" strike="noStrike" kern="1200" cap="none" spc="0" normalizeH="0" baseline="0" noProof="0" dirty="0" smtClean="0">
                <a:ln>
                  <a:noFill/>
                </a:ln>
                <a:solidFill>
                  <a:srgbClr val="002060"/>
                </a:solidFill>
                <a:effectLst/>
                <a:uLnTx/>
                <a:uFillTx/>
                <a:latin typeface="Tahoma" pitchFamily="34" charset="0"/>
                <a:ea typeface="+mn-ea"/>
                <a:cs typeface="+mn-cs"/>
              </a:rPr>
              <a:t>Profondes remises en question suite à la 2</a:t>
            </a:r>
            <a:r>
              <a:rPr kumimoji="0" lang="fr-FR" sz="2400" b="0" i="0" u="none" strike="noStrike" kern="1200" cap="none" spc="0" normalizeH="0" baseline="30000" noProof="0" dirty="0" smtClean="0">
                <a:ln>
                  <a:noFill/>
                </a:ln>
                <a:solidFill>
                  <a:srgbClr val="002060"/>
                </a:solidFill>
                <a:effectLst/>
                <a:uLnTx/>
                <a:uFillTx/>
                <a:latin typeface="Tahoma" pitchFamily="34" charset="0"/>
                <a:ea typeface="+mn-ea"/>
                <a:cs typeface="+mn-cs"/>
              </a:rPr>
              <a:t>e</a:t>
            </a:r>
            <a:r>
              <a:rPr kumimoji="0" lang="fr-FR" sz="2400" b="0" i="0" u="none" strike="noStrike" kern="1200" cap="none" spc="0" normalizeH="0" baseline="0" noProof="0" dirty="0" smtClean="0">
                <a:ln>
                  <a:noFill/>
                </a:ln>
                <a:solidFill>
                  <a:srgbClr val="002060"/>
                </a:solidFill>
                <a:effectLst/>
                <a:uLnTx/>
                <a:uFillTx/>
                <a:latin typeface="Tahoma" pitchFamily="34" charset="0"/>
                <a:ea typeface="+mn-ea"/>
                <a:cs typeface="+mn-cs"/>
              </a:rPr>
              <a:t> Guerre Mondiale: </a:t>
            </a:r>
          </a:p>
          <a:p>
            <a:pPr lvl="1" fontAlgn="auto">
              <a:spcBef>
                <a:spcPct val="20000"/>
              </a:spcBef>
              <a:spcAft>
                <a:spcPts val="0"/>
              </a:spcAft>
              <a:buFont typeface="Arial" pitchFamily="34" charset="0"/>
              <a:buChar char="•"/>
              <a:defRPr/>
            </a:pPr>
            <a:r>
              <a:rPr kumimoji="0" lang="fr-FR" sz="2400" b="0" i="0" u="none" strike="noStrike" kern="1200" cap="none" spc="0" normalizeH="0" baseline="0" noProof="0" dirty="0" smtClean="0">
                <a:ln>
                  <a:noFill/>
                </a:ln>
                <a:solidFill>
                  <a:srgbClr val="002060"/>
                </a:solidFill>
                <a:effectLst/>
                <a:uLnTx/>
                <a:uFillTx/>
                <a:latin typeface="Tahoma" pitchFamily="34" charset="0"/>
                <a:ea typeface="+mn-ea"/>
                <a:cs typeface="+mn-cs"/>
              </a:rPr>
              <a:t>la technique peut conduire à la négation absolue de l’humain</a:t>
            </a:r>
          </a:p>
          <a:p>
            <a:pPr lvl="1" fontAlgn="auto">
              <a:spcBef>
                <a:spcPct val="20000"/>
              </a:spcBef>
              <a:spcAft>
                <a:spcPts val="0"/>
              </a:spcAft>
              <a:buFont typeface="Arial" pitchFamily="34" charset="0"/>
              <a:buChar char="•"/>
              <a:defRPr/>
            </a:pPr>
            <a:r>
              <a:rPr kumimoji="0" lang="fr-FR" sz="2400" b="0" i="0" u="none" strike="noStrike" kern="1200" cap="none" spc="0" normalizeH="0" baseline="0" noProof="0" dirty="0" smtClean="0">
                <a:ln>
                  <a:noFill/>
                </a:ln>
                <a:solidFill>
                  <a:srgbClr val="002060"/>
                </a:solidFill>
                <a:effectLst/>
                <a:uLnTx/>
                <a:uFillTx/>
                <a:latin typeface="Tahoma" pitchFamily="34" charset="0"/>
                <a:ea typeface="+mn-ea"/>
                <a:cs typeface="+mn-cs"/>
              </a:rPr>
              <a:t> dissolution VDI en 1945, trop d’ingénieurs ayant été accusés d’avoir mis leur savoir au service de Hitler</a:t>
            </a:r>
          </a:p>
        </p:txBody>
      </p:sp>
      <p:sp>
        <p:nvSpPr>
          <p:cNvPr id="2" name="Espace réservé du numéro de diapositive 1"/>
          <p:cNvSpPr>
            <a:spLocks noGrp="1"/>
          </p:cNvSpPr>
          <p:nvPr>
            <p:ph type="sldNum" sz="quarter" idx="12"/>
          </p:nvPr>
        </p:nvSpPr>
        <p:spPr/>
        <p:txBody>
          <a:bodyPr/>
          <a:lstStyle/>
          <a:p>
            <a:pPr>
              <a:defRPr/>
            </a:pPr>
            <a:fld id="{17DDDE65-AFB7-4333-96E9-1700E76972C8}" type="slidenum">
              <a:rPr lang="fr-FR" smtClean="0"/>
              <a:pPr>
                <a:defRPr/>
              </a:pPr>
              <a:t>23</a:t>
            </a:fld>
            <a:endParaRPr lang="fr-FR"/>
          </a:p>
        </p:txBody>
      </p:sp>
    </p:spTree>
    <p:extLst>
      <p:ext uri="{BB962C8B-B14F-4D97-AF65-F5344CB8AC3E}">
        <p14:creationId xmlns:p14="http://schemas.microsoft.com/office/powerpoint/2010/main" val="11839968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hangingPunct="1"/>
            <a:r>
              <a:rPr lang="fr-CA" dirty="0" smtClean="0">
                <a:solidFill>
                  <a:srgbClr val="0070C0"/>
                </a:solidFill>
              </a:rPr>
              <a:t>Éthique et ingénierie: France</a:t>
            </a:r>
            <a:endParaRPr lang="en-US" dirty="0" smtClean="0">
              <a:solidFill>
                <a:srgbClr val="0070C0"/>
              </a:solidFill>
            </a:endParaRPr>
          </a:p>
        </p:txBody>
      </p:sp>
      <p:sp>
        <p:nvSpPr>
          <p:cNvPr id="5" name="Rectangle 3"/>
          <p:cNvSpPr txBox="1">
            <a:spLocks noChangeArrowheads="1"/>
          </p:cNvSpPr>
          <p:nvPr/>
        </p:nvSpPr>
        <p:spPr>
          <a:xfrm>
            <a:off x="539552" y="1628800"/>
            <a:ext cx="8229600" cy="4752528"/>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fontScale="925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400" b="0" i="0" u="none" strike="noStrike" kern="1200" cap="none" spc="0" normalizeH="0" baseline="0" noProof="0" dirty="0" smtClean="0">
              <a:ln>
                <a:noFill/>
              </a:ln>
              <a:solidFill>
                <a:srgbClr val="002060"/>
              </a:solidFill>
              <a:effectLst/>
              <a:uLnTx/>
              <a:uFillTx/>
              <a:latin typeface="Tahoma"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400" b="0" i="0" u="none" strike="noStrike" kern="1200" cap="none" spc="0" normalizeH="0" baseline="0" noProof="0" dirty="0" smtClean="0">
                <a:ln>
                  <a:noFill/>
                </a:ln>
                <a:solidFill>
                  <a:srgbClr val="002060"/>
                </a:solidFill>
                <a:effectLst/>
                <a:uLnTx/>
                <a:uFillTx/>
                <a:latin typeface="Tahoma" pitchFamily="34" charset="0"/>
                <a:ea typeface="+mn-ea"/>
                <a:cs typeface="+mn-cs"/>
              </a:rPr>
              <a:t>Une vision élitiste de l’ingénieur (Saint-Simon), vision née au cours du 18</a:t>
            </a:r>
            <a:r>
              <a:rPr kumimoji="0" lang="fr-FR" sz="2400" b="0" i="0" u="none" strike="noStrike" kern="1200" cap="none" spc="0" normalizeH="0" baseline="30000" noProof="0" dirty="0" smtClean="0">
                <a:ln>
                  <a:noFill/>
                </a:ln>
                <a:solidFill>
                  <a:srgbClr val="002060"/>
                </a:solidFill>
                <a:effectLst/>
                <a:uLnTx/>
                <a:uFillTx/>
                <a:latin typeface="Tahoma" pitchFamily="34" charset="0"/>
                <a:ea typeface="+mn-ea"/>
                <a:cs typeface="+mn-cs"/>
              </a:rPr>
              <a:t>e</a:t>
            </a:r>
            <a:r>
              <a:rPr kumimoji="0" lang="fr-FR" sz="2400" b="0" i="0" u="none" strike="noStrike" kern="1200" cap="none" spc="0" normalizeH="0" baseline="0" noProof="0" dirty="0" smtClean="0">
                <a:ln>
                  <a:noFill/>
                </a:ln>
                <a:solidFill>
                  <a:srgbClr val="002060"/>
                </a:solidFill>
                <a:effectLst/>
                <a:uLnTx/>
                <a:uFillTx/>
                <a:latin typeface="Tahoma" pitchFamily="34" charset="0"/>
                <a:ea typeface="+mn-ea"/>
                <a:cs typeface="+mn-cs"/>
              </a:rPr>
              <a:t> siècle: </a:t>
            </a:r>
          </a:p>
          <a:p>
            <a:pPr lvl="1" fontAlgn="auto">
              <a:spcBef>
                <a:spcPct val="20000"/>
              </a:spcBef>
              <a:spcAft>
                <a:spcPts val="0"/>
              </a:spcAft>
              <a:buFont typeface="Arial" pitchFamily="34" charset="0"/>
              <a:buChar char="•"/>
            </a:pPr>
            <a:r>
              <a:rPr lang="fr-FR" sz="2400" dirty="0" smtClean="0">
                <a:solidFill>
                  <a:srgbClr val="002060"/>
                </a:solidFill>
                <a:latin typeface="Tahoma" pitchFamily="34" charset="0"/>
              </a:rPr>
              <a:t>1747: Ecole des Ponts et Chaussées</a:t>
            </a:r>
          </a:p>
          <a:p>
            <a:pPr lvl="1" fontAlgn="auto">
              <a:spcBef>
                <a:spcPct val="20000"/>
              </a:spcBef>
              <a:spcAft>
                <a:spcPts val="0"/>
              </a:spcAft>
              <a:buFont typeface="Arial" pitchFamily="34" charset="0"/>
              <a:buChar char="•"/>
            </a:pPr>
            <a:r>
              <a:rPr kumimoji="0" lang="fr-FR" sz="2400" b="0" i="0" u="none" strike="noStrike" kern="1200" cap="none" spc="0" normalizeH="0" baseline="0" noProof="0" dirty="0" smtClean="0">
                <a:ln>
                  <a:noFill/>
                </a:ln>
                <a:solidFill>
                  <a:srgbClr val="002060"/>
                </a:solidFill>
                <a:effectLst/>
                <a:uLnTx/>
                <a:uFillTx/>
                <a:latin typeface="Tahoma" pitchFamily="34" charset="0"/>
                <a:ea typeface="+mn-ea"/>
                <a:cs typeface="+mn-cs"/>
              </a:rPr>
              <a:t>1748: </a:t>
            </a:r>
            <a:r>
              <a:rPr lang="fr-FR" sz="2400" dirty="0" smtClean="0">
                <a:solidFill>
                  <a:srgbClr val="002060"/>
                </a:solidFill>
                <a:latin typeface="Tahoma" pitchFamily="34" charset="0"/>
              </a:rPr>
              <a:t>E</a:t>
            </a:r>
            <a:r>
              <a:rPr kumimoji="0" lang="fr-FR" sz="2400" b="0" i="0" u="none" strike="noStrike" kern="1200" cap="none" spc="0" normalizeH="0" baseline="0" noProof="0" dirty="0" err="1" smtClean="0">
                <a:ln>
                  <a:noFill/>
                </a:ln>
                <a:solidFill>
                  <a:srgbClr val="002060"/>
                </a:solidFill>
                <a:effectLst/>
                <a:uLnTx/>
                <a:uFillTx/>
                <a:latin typeface="Tahoma" pitchFamily="34" charset="0"/>
                <a:ea typeface="+mn-ea"/>
                <a:cs typeface="+mn-cs"/>
              </a:rPr>
              <a:t>cole</a:t>
            </a:r>
            <a:r>
              <a:rPr kumimoji="0" lang="fr-FR" sz="2400" b="0" i="0" u="none" strike="noStrike" kern="1200" cap="none" spc="0" normalizeH="0" baseline="0" noProof="0" dirty="0" smtClean="0">
                <a:ln>
                  <a:noFill/>
                </a:ln>
                <a:solidFill>
                  <a:srgbClr val="002060"/>
                </a:solidFill>
                <a:effectLst/>
                <a:uLnTx/>
                <a:uFillTx/>
                <a:latin typeface="Tahoma" pitchFamily="34" charset="0"/>
                <a:ea typeface="+mn-ea"/>
                <a:cs typeface="+mn-cs"/>
              </a:rPr>
              <a:t> Royale du Génie</a:t>
            </a:r>
            <a:r>
              <a:rPr kumimoji="0" lang="fr-FR" sz="2400" b="0" i="0" u="none" strike="noStrike" kern="1200" cap="none" spc="0" normalizeH="0" noProof="0" dirty="0" smtClean="0">
                <a:ln>
                  <a:noFill/>
                </a:ln>
                <a:solidFill>
                  <a:srgbClr val="002060"/>
                </a:solidFill>
                <a:effectLst/>
                <a:uLnTx/>
                <a:uFillTx/>
                <a:latin typeface="Tahoma" pitchFamily="34" charset="0"/>
                <a:ea typeface="+mn-ea"/>
                <a:cs typeface="+mn-cs"/>
              </a:rPr>
              <a:t> de Mézières (école militaire)</a:t>
            </a:r>
          </a:p>
          <a:p>
            <a:pPr lvl="1" fontAlgn="auto">
              <a:spcBef>
                <a:spcPct val="20000"/>
              </a:spcBef>
              <a:spcAft>
                <a:spcPts val="0"/>
              </a:spcAft>
              <a:buFont typeface="Arial" pitchFamily="34" charset="0"/>
              <a:buChar char="•"/>
            </a:pPr>
            <a:r>
              <a:rPr lang="fr-FR" sz="2400" baseline="0" dirty="0" smtClean="0">
                <a:solidFill>
                  <a:srgbClr val="002060"/>
                </a:solidFill>
                <a:latin typeface="Tahoma" pitchFamily="34" charset="0"/>
              </a:rPr>
              <a:t>1783:</a:t>
            </a:r>
            <a:r>
              <a:rPr lang="fr-FR" sz="2400" dirty="0" smtClean="0">
                <a:solidFill>
                  <a:srgbClr val="002060"/>
                </a:solidFill>
                <a:latin typeface="Tahoma" pitchFamily="34" charset="0"/>
              </a:rPr>
              <a:t> Ecole des Mines</a:t>
            </a:r>
          </a:p>
          <a:p>
            <a:pPr lvl="1" fontAlgn="auto">
              <a:spcBef>
                <a:spcPct val="20000"/>
              </a:spcBef>
              <a:spcAft>
                <a:spcPts val="0"/>
              </a:spcAft>
              <a:buFont typeface="Arial" pitchFamily="34" charset="0"/>
              <a:buChar char="•"/>
            </a:pPr>
            <a:r>
              <a:rPr kumimoji="0" lang="fr-FR" sz="2400" b="0" i="0" u="none" strike="noStrike" kern="1200" cap="none" spc="0" normalizeH="0" baseline="0" noProof="0" dirty="0" smtClean="0">
                <a:ln>
                  <a:noFill/>
                </a:ln>
                <a:solidFill>
                  <a:srgbClr val="002060"/>
                </a:solidFill>
                <a:effectLst/>
                <a:uLnTx/>
                <a:uFillTx/>
                <a:latin typeface="Tahoma" pitchFamily="34" charset="0"/>
                <a:ea typeface="+mn-ea"/>
                <a:cs typeface="+mn-cs"/>
              </a:rPr>
              <a:t>1794: Ecole </a:t>
            </a:r>
            <a:r>
              <a:rPr lang="fr-FR" sz="2400" dirty="0" smtClean="0">
                <a:solidFill>
                  <a:srgbClr val="002060"/>
                </a:solidFill>
                <a:latin typeface="Tahoma" pitchFamily="34" charset="0"/>
              </a:rPr>
              <a:t>P</a:t>
            </a:r>
            <a:r>
              <a:rPr kumimoji="0" lang="fr-FR" sz="2400" b="0" i="0" u="none" strike="noStrike" kern="1200" cap="none" spc="0" normalizeH="0" baseline="0" noProof="0" dirty="0" err="1" smtClean="0">
                <a:ln>
                  <a:noFill/>
                </a:ln>
                <a:solidFill>
                  <a:srgbClr val="002060"/>
                </a:solidFill>
                <a:effectLst/>
                <a:uLnTx/>
                <a:uFillTx/>
                <a:latin typeface="Tahoma" pitchFamily="34" charset="0"/>
                <a:ea typeface="+mn-ea"/>
                <a:cs typeface="+mn-cs"/>
              </a:rPr>
              <a:t>olytechnique</a:t>
            </a:r>
            <a:endParaRPr kumimoji="0" lang="fr-FR" sz="2400" b="0" i="0" u="none" strike="noStrike" kern="1200" cap="none" spc="0" normalizeH="0" baseline="0" noProof="0" dirty="0" smtClean="0">
              <a:ln>
                <a:noFill/>
              </a:ln>
              <a:solidFill>
                <a:srgbClr val="002060"/>
              </a:solidFill>
              <a:effectLst/>
              <a:uLnTx/>
              <a:uFillTx/>
              <a:latin typeface="Tahoma" pitchFamily="34" charset="0"/>
              <a:ea typeface="+mn-ea"/>
              <a:cs typeface="+mn-cs"/>
            </a:endParaRPr>
          </a:p>
          <a:p>
            <a:pPr lvl="1" fontAlgn="auto">
              <a:spcBef>
                <a:spcPct val="20000"/>
              </a:spcBef>
              <a:spcAft>
                <a:spcPts val="0"/>
              </a:spcAft>
              <a:buFont typeface="Arial" pitchFamily="34" charset="0"/>
              <a:buChar char="•"/>
            </a:pPr>
            <a:r>
              <a:rPr lang="fr-FR" sz="2400" dirty="0" smtClean="0">
                <a:solidFill>
                  <a:srgbClr val="002060"/>
                </a:solidFill>
                <a:latin typeface="Tahoma" pitchFamily="34" charset="0"/>
              </a:rPr>
              <a:t>1829: Ecole Centrale des Arts et Manufactures</a:t>
            </a:r>
            <a:endParaRPr kumimoji="0" lang="fr-FR" sz="2400" b="0" i="0" u="none" strike="noStrike" kern="1200" cap="none" spc="0" normalizeH="0" baseline="0" noProof="0" dirty="0" smtClean="0">
              <a:ln>
                <a:noFill/>
              </a:ln>
              <a:solidFill>
                <a:srgbClr val="002060"/>
              </a:solidFill>
              <a:effectLst/>
              <a:uLnTx/>
              <a:uFillTx/>
              <a:latin typeface="Tahoma" pitchFamily="34" charset="0"/>
              <a:ea typeface="+mn-ea"/>
              <a:cs typeface="+mn-cs"/>
            </a:endParaRPr>
          </a:p>
          <a:p>
            <a:pPr lvl="0" fontAlgn="auto">
              <a:spcBef>
                <a:spcPct val="20000"/>
              </a:spcBef>
              <a:spcAft>
                <a:spcPts val="0"/>
              </a:spcAft>
              <a:buFont typeface="Arial" pitchFamily="34" charset="0"/>
              <a:buChar char="•"/>
            </a:pPr>
            <a:r>
              <a:rPr lang="fr-FR" sz="2600" dirty="0" smtClean="0">
                <a:solidFill>
                  <a:srgbClr val="002060"/>
                </a:solidFill>
              </a:rPr>
              <a:t>2 types d’ingénieurs s’opposent alors: </a:t>
            </a:r>
          </a:p>
          <a:p>
            <a:pPr lvl="1" fontAlgn="auto">
              <a:spcBef>
                <a:spcPct val="20000"/>
              </a:spcBef>
              <a:spcAft>
                <a:spcPts val="0"/>
              </a:spcAft>
              <a:buFont typeface="Arial" pitchFamily="34" charset="0"/>
              <a:buChar char="•"/>
            </a:pPr>
            <a:r>
              <a:rPr lang="fr-FR" sz="2600" dirty="0" smtClean="0">
                <a:solidFill>
                  <a:srgbClr val="002060"/>
                </a:solidFill>
              </a:rPr>
              <a:t>les diplômés sortis d’école</a:t>
            </a:r>
          </a:p>
          <a:p>
            <a:pPr lvl="1" fontAlgn="auto">
              <a:spcBef>
                <a:spcPct val="20000"/>
              </a:spcBef>
              <a:spcAft>
                <a:spcPts val="0"/>
              </a:spcAft>
              <a:buFont typeface="Arial" pitchFamily="34" charset="0"/>
              <a:buChar char="•"/>
            </a:pPr>
            <a:r>
              <a:rPr lang="fr-FR" sz="2600" dirty="0" smtClean="0">
                <a:solidFill>
                  <a:srgbClr val="002060"/>
                </a:solidFill>
              </a:rPr>
              <a:t>ceux exerçant la fonction en entrep</a:t>
            </a:r>
            <a:r>
              <a:rPr lang="fr-FR" sz="2600" b="1" dirty="0" smtClean="0">
                <a:solidFill>
                  <a:srgbClr val="002060"/>
                </a:solidFill>
              </a:rPr>
              <a:t>r</a:t>
            </a:r>
            <a:r>
              <a:rPr lang="fr-FR" sz="2600" dirty="0" smtClean="0">
                <a:solidFill>
                  <a:srgbClr val="002060"/>
                </a:solidFill>
              </a:rPr>
              <a:t>ise</a:t>
            </a:r>
          </a:p>
        </p:txBody>
      </p:sp>
      <p:sp>
        <p:nvSpPr>
          <p:cNvPr id="2" name="Espace réservé du numéro de diapositive 1"/>
          <p:cNvSpPr>
            <a:spLocks noGrp="1"/>
          </p:cNvSpPr>
          <p:nvPr>
            <p:ph type="sldNum" sz="quarter" idx="12"/>
          </p:nvPr>
        </p:nvSpPr>
        <p:spPr/>
        <p:txBody>
          <a:bodyPr/>
          <a:lstStyle/>
          <a:p>
            <a:pPr>
              <a:defRPr/>
            </a:pPr>
            <a:fld id="{17DDDE65-AFB7-4333-96E9-1700E76972C8}" type="slidenum">
              <a:rPr lang="fr-FR" smtClean="0"/>
              <a:pPr>
                <a:defRPr/>
              </a:pPr>
              <a:t>24</a:t>
            </a:fld>
            <a:endParaRPr lang="fr-FR"/>
          </a:p>
        </p:txBody>
      </p:sp>
    </p:spTree>
    <p:extLst>
      <p:ext uri="{BB962C8B-B14F-4D97-AF65-F5344CB8AC3E}">
        <p14:creationId xmlns:p14="http://schemas.microsoft.com/office/powerpoint/2010/main" val="6692204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2000"/>
                                        <p:tgtEl>
                                          <p:spTgt spid="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2000"/>
                                        <p:tgtEl>
                                          <p:spTgt spid="5">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2000"/>
                                        <p:tgtEl>
                                          <p:spTgt spid="5">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2000"/>
                                        <p:tgtEl>
                                          <p:spTgt spid="5">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20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2000"/>
                                        <p:tgtEl>
                                          <p:spTgt spid="5">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fade">
                                      <p:cBhvr>
                                        <p:cTn id="35" dur="2000"/>
                                        <p:tgtEl>
                                          <p:spTgt spid="5">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
                                            <p:txEl>
                                              <p:pRg st="9" end="9"/>
                                            </p:txEl>
                                          </p:spTgt>
                                        </p:tgtEl>
                                        <p:attrNameLst>
                                          <p:attrName>style.visibility</p:attrName>
                                        </p:attrNameLst>
                                      </p:cBhvr>
                                      <p:to>
                                        <p:strVal val="visible"/>
                                      </p:to>
                                    </p:set>
                                    <p:animEffect transition="in" filter="fade">
                                      <p:cBhvr>
                                        <p:cTn id="38" dur="20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hangingPunct="1"/>
            <a:r>
              <a:rPr lang="fr-CA" dirty="0" smtClean="0">
                <a:solidFill>
                  <a:srgbClr val="0070C0"/>
                </a:solidFill>
              </a:rPr>
              <a:t>Éthique et ingénierie: France</a:t>
            </a:r>
            <a:endParaRPr lang="en-US" dirty="0" smtClean="0">
              <a:solidFill>
                <a:srgbClr val="0070C0"/>
              </a:solidFill>
            </a:endParaRPr>
          </a:p>
        </p:txBody>
      </p:sp>
      <p:sp>
        <p:nvSpPr>
          <p:cNvPr id="5" name="Rectangle 3"/>
          <p:cNvSpPr txBox="1">
            <a:spLocks noChangeArrowheads="1"/>
          </p:cNvSpPr>
          <p:nvPr/>
        </p:nvSpPr>
        <p:spPr>
          <a:xfrm>
            <a:off x="539552" y="1700808"/>
            <a:ext cx="8229600" cy="4752528"/>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400" b="0" i="0" u="none" strike="noStrike" kern="1200" cap="none" spc="0" normalizeH="0" baseline="0" noProof="0" dirty="0" smtClean="0">
              <a:ln>
                <a:noFill/>
              </a:ln>
              <a:solidFill>
                <a:srgbClr val="002060"/>
              </a:solidFill>
              <a:effectLst/>
              <a:uLnTx/>
              <a:uFillTx/>
              <a:latin typeface="Tahoma"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FR" sz="2400" dirty="0" smtClean="0">
                <a:solidFill>
                  <a:srgbClr val="002060"/>
                </a:solidFill>
                <a:latin typeface="Tahoma" pitchFamily="34" charset="0"/>
              </a:rPr>
              <a:t>Contexte français en 2012: 700 000 ingénieurs</a:t>
            </a:r>
          </a:p>
          <a:p>
            <a:pPr marL="0" marR="0" lvl="0" indent="0" algn="l" defTabSz="914400" rtl="0" eaLnBrk="1" fontAlgn="auto" latinLnBrk="0" hangingPunct="1">
              <a:lnSpc>
                <a:spcPct val="100000"/>
              </a:lnSpc>
              <a:spcBef>
                <a:spcPct val="20000"/>
              </a:spcBef>
              <a:spcAft>
                <a:spcPts val="0"/>
              </a:spcAft>
              <a:buClrTx/>
              <a:buSzTx/>
              <a:tabLst/>
              <a:defRPr/>
            </a:pPr>
            <a:endParaRPr lang="fr-FR" sz="2400" dirty="0" smtClean="0">
              <a:solidFill>
                <a:srgbClr val="002060"/>
              </a:solidFill>
              <a:latin typeface="Tahoma" pitchFamily="34" charset="0"/>
            </a:endParaRPr>
          </a:p>
          <a:p>
            <a:pPr fontAlgn="auto">
              <a:spcBef>
                <a:spcPct val="20000"/>
              </a:spcBef>
              <a:spcAft>
                <a:spcPts val="0"/>
              </a:spcAft>
              <a:buFont typeface="Arial" pitchFamily="34" charset="0"/>
              <a:buChar char="•"/>
            </a:pPr>
            <a:r>
              <a:rPr lang="fr-FR" sz="2400" dirty="0" smtClean="0">
                <a:solidFill>
                  <a:srgbClr val="002060"/>
                </a:solidFill>
                <a:latin typeface="Tahoma" pitchFamily="34" charset="0"/>
              </a:rPr>
              <a:t>Forte différence entre ingénieurs et techniciens</a:t>
            </a:r>
          </a:p>
          <a:p>
            <a:pPr fontAlgn="auto">
              <a:spcBef>
                <a:spcPct val="20000"/>
              </a:spcBef>
              <a:spcAft>
                <a:spcPts val="0"/>
              </a:spcAft>
            </a:pPr>
            <a:endParaRPr lang="fr-FR" sz="2400" dirty="0" smtClean="0">
              <a:solidFill>
                <a:srgbClr val="002060"/>
              </a:solidFill>
              <a:latin typeface="Tahoma" pitchFamily="34" charset="0"/>
            </a:endParaRPr>
          </a:p>
          <a:p>
            <a:pPr fontAlgn="auto">
              <a:spcBef>
                <a:spcPct val="20000"/>
              </a:spcBef>
              <a:spcAft>
                <a:spcPts val="0"/>
              </a:spcAft>
              <a:buFont typeface="Arial" pitchFamily="34" charset="0"/>
              <a:buChar char="•"/>
            </a:pPr>
            <a:r>
              <a:rPr lang="fr-FR" sz="2400" dirty="0" smtClean="0">
                <a:solidFill>
                  <a:srgbClr val="002060"/>
                </a:solidFill>
                <a:latin typeface="Tahoma" pitchFamily="34" charset="0"/>
              </a:rPr>
              <a:t>Écoles très variées et nombreuses: 232 établissements agréés par la CTI en 2000</a:t>
            </a:r>
          </a:p>
          <a:p>
            <a:pPr marL="631825" lvl="1" indent="-174625" fontAlgn="auto">
              <a:spcBef>
                <a:spcPct val="20000"/>
              </a:spcBef>
              <a:spcAft>
                <a:spcPts val="0"/>
              </a:spcAft>
              <a:buFont typeface="Arial" pitchFamily="34" charset="0"/>
              <a:buChar char="•"/>
            </a:pPr>
            <a:r>
              <a:rPr lang="fr-FR" sz="2400" dirty="0" smtClean="0">
                <a:solidFill>
                  <a:srgbClr val="002060"/>
                </a:solidFill>
                <a:latin typeface="Tahoma" pitchFamily="34" charset="0"/>
              </a:rPr>
              <a:t>Nombreuses écoles diplômant moins de 100 élèves par an</a:t>
            </a:r>
          </a:p>
          <a:p>
            <a:pPr lvl="1" fontAlgn="auto">
              <a:spcBef>
                <a:spcPct val="20000"/>
              </a:spcBef>
              <a:spcAft>
                <a:spcPts val="0"/>
              </a:spcAft>
              <a:buFont typeface="Arial" pitchFamily="34" charset="0"/>
              <a:buChar char="•"/>
            </a:pPr>
            <a:r>
              <a:rPr lang="fr-FR" sz="2400" dirty="0" smtClean="0">
                <a:solidFill>
                  <a:srgbClr val="002060"/>
                </a:solidFill>
                <a:latin typeface="Tahoma" pitchFamily="34" charset="0"/>
              </a:rPr>
              <a:t>25 000 diplômés par an en tout</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400" b="0" i="0" u="none" strike="noStrike" kern="1200" cap="none" spc="0" normalizeH="0" noProof="0" dirty="0" smtClean="0">
              <a:ln>
                <a:noFill/>
              </a:ln>
              <a:solidFill>
                <a:srgbClr val="002060"/>
              </a:solidFill>
              <a:effectLst/>
              <a:uLnTx/>
              <a:uFillTx/>
              <a:latin typeface="Tahoma" pitchFamily="34" charset="0"/>
              <a:ea typeface="+mn-ea"/>
              <a:cs typeface="+mn-cs"/>
            </a:endParaRPr>
          </a:p>
        </p:txBody>
      </p:sp>
      <p:sp>
        <p:nvSpPr>
          <p:cNvPr id="2" name="Espace réservé du numéro de diapositive 1"/>
          <p:cNvSpPr>
            <a:spLocks noGrp="1"/>
          </p:cNvSpPr>
          <p:nvPr>
            <p:ph type="sldNum" sz="quarter" idx="12"/>
          </p:nvPr>
        </p:nvSpPr>
        <p:spPr/>
        <p:txBody>
          <a:bodyPr/>
          <a:lstStyle/>
          <a:p>
            <a:pPr>
              <a:defRPr/>
            </a:pPr>
            <a:fld id="{17DDDE65-AFB7-4333-96E9-1700E76972C8}" type="slidenum">
              <a:rPr lang="fr-FR" smtClean="0"/>
              <a:pPr>
                <a:defRPr/>
              </a:pPr>
              <a:t>25</a:t>
            </a:fld>
            <a:endParaRPr lang="fr-FR"/>
          </a:p>
        </p:txBody>
      </p:sp>
    </p:spTree>
    <p:extLst>
      <p:ext uri="{BB962C8B-B14F-4D97-AF65-F5344CB8AC3E}">
        <p14:creationId xmlns:p14="http://schemas.microsoft.com/office/powerpoint/2010/main" val="1732516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hangingPunct="1"/>
            <a:r>
              <a:rPr lang="fr-CA" dirty="0" smtClean="0">
                <a:solidFill>
                  <a:srgbClr val="0070C0"/>
                </a:solidFill>
              </a:rPr>
              <a:t>Éthique et ingénierie: France</a:t>
            </a:r>
            <a:endParaRPr lang="en-US" dirty="0" smtClean="0">
              <a:solidFill>
                <a:srgbClr val="0070C0"/>
              </a:solidFill>
            </a:endParaRPr>
          </a:p>
        </p:txBody>
      </p:sp>
      <p:sp>
        <p:nvSpPr>
          <p:cNvPr id="5" name="Rectangle 3"/>
          <p:cNvSpPr txBox="1">
            <a:spLocks noChangeArrowheads="1"/>
          </p:cNvSpPr>
          <p:nvPr/>
        </p:nvSpPr>
        <p:spPr>
          <a:xfrm>
            <a:off x="539552" y="1700808"/>
            <a:ext cx="8229600" cy="4752528"/>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400" b="0" i="0" u="none" strike="noStrike" kern="1200" cap="none" spc="0" normalizeH="0" baseline="0" noProof="0" dirty="0" smtClean="0">
              <a:ln>
                <a:noFill/>
              </a:ln>
              <a:solidFill>
                <a:srgbClr val="002060"/>
              </a:solidFill>
              <a:effectLst/>
              <a:uLnTx/>
              <a:uFillTx/>
              <a:latin typeface="Tahoma" pitchFamily="34" charset="0"/>
              <a:ea typeface="+mn-ea"/>
              <a:cs typeface="+mn-cs"/>
            </a:endParaRPr>
          </a:p>
          <a:p>
            <a:pPr lvl="0" fontAlgn="auto">
              <a:spcBef>
                <a:spcPct val="20000"/>
              </a:spcBef>
              <a:spcAft>
                <a:spcPts val="0"/>
              </a:spcAft>
              <a:buFont typeface="Arial" pitchFamily="34" charset="0"/>
              <a:buChar char="•"/>
            </a:pPr>
            <a:r>
              <a:rPr lang="fr-FR" sz="2400" dirty="0" smtClean="0">
                <a:solidFill>
                  <a:srgbClr val="002060"/>
                </a:solidFill>
              </a:rPr>
              <a:t>1957: fusion de divers organismes existants pour former le Conseil National des Ingénieurs Français (CNIF)</a:t>
            </a:r>
          </a:p>
          <a:p>
            <a:pPr lvl="0" fontAlgn="auto">
              <a:spcBef>
                <a:spcPct val="20000"/>
              </a:spcBef>
              <a:spcAft>
                <a:spcPts val="0"/>
              </a:spcAft>
              <a:buFont typeface="Arial" pitchFamily="34" charset="0"/>
              <a:buChar char="•"/>
            </a:pPr>
            <a:r>
              <a:rPr lang="fr-FR" sz="2400" dirty="0" smtClean="0">
                <a:solidFill>
                  <a:srgbClr val="002060"/>
                </a:solidFill>
              </a:rPr>
              <a:t>1992 : fusion du CNIF avec d’autres organismes pour former le Conseil National des Ingénieurs et Scientifiques de France (CNISF)	</a:t>
            </a:r>
            <a:r>
              <a:rPr lang="fr-FR" sz="2400" dirty="0">
                <a:solidFill>
                  <a:srgbClr val="002060"/>
                </a:solidFill>
              </a:rPr>
              <a:t> puis Ingénieurs et Scientifiques de France </a:t>
            </a:r>
            <a:endParaRPr lang="fr-FR" sz="2400" dirty="0" smtClean="0">
              <a:solidFill>
                <a:srgbClr val="002060"/>
              </a:solidFill>
            </a:endParaRPr>
          </a:p>
          <a:p>
            <a:pPr lvl="1" fontAlgn="auto">
              <a:spcBef>
                <a:spcPct val="20000"/>
              </a:spcBef>
              <a:spcAft>
                <a:spcPts val="0"/>
              </a:spcAft>
              <a:buFont typeface="Arial" pitchFamily="34" charset="0"/>
              <a:buChar char="•"/>
            </a:pPr>
            <a:r>
              <a:rPr lang="fr-FR" sz="2400" dirty="0" smtClean="0">
                <a:solidFill>
                  <a:srgbClr val="002060"/>
                </a:solidFill>
              </a:rPr>
              <a:t>organisme indépendant et apolitique</a:t>
            </a:r>
          </a:p>
          <a:p>
            <a:pPr lvl="1" fontAlgn="auto">
              <a:spcBef>
                <a:spcPct val="20000"/>
              </a:spcBef>
              <a:spcAft>
                <a:spcPts val="0"/>
              </a:spcAft>
              <a:buFont typeface="Arial" pitchFamily="34" charset="0"/>
              <a:buChar char="•"/>
            </a:pPr>
            <a:r>
              <a:rPr lang="fr-FR" sz="2400" dirty="0" smtClean="0">
                <a:solidFill>
                  <a:srgbClr val="002060"/>
                </a:solidFill>
              </a:rPr>
              <a:t> 2000 : représentait 450 000 ingénieurs, par le biais d’associations membres, comme celle de l’N7</a:t>
            </a:r>
          </a:p>
        </p:txBody>
      </p:sp>
      <p:sp>
        <p:nvSpPr>
          <p:cNvPr id="2" name="Espace réservé du numéro de diapositive 1"/>
          <p:cNvSpPr>
            <a:spLocks noGrp="1"/>
          </p:cNvSpPr>
          <p:nvPr>
            <p:ph type="sldNum" sz="quarter" idx="12"/>
          </p:nvPr>
        </p:nvSpPr>
        <p:spPr/>
        <p:txBody>
          <a:bodyPr/>
          <a:lstStyle/>
          <a:p>
            <a:pPr>
              <a:defRPr/>
            </a:pPr>
            <a:fld id="{17DDDE65-AFB7-4333-96E9-1700E76972C8}" type="slidenum">
              <a:rPr lang="fr-FR" smtClean="0"/>
              <a:pPr>
                <a:defRPr/>
              </a:pPr>
              <a:t>26</a:t>
            </a:fld>
            <a:endParaRPr lang="fr-FR"/>
          </a:p>
        </p:txBody>
      </p:sp>
    </p:spTree>
    <p:extLst>
      <p:ext uri="{BB962C8B-B14F-4D97-AF65-F5344CB8AC3E}">
        <p14:creationId xmlns:p14="http://schemas.microsoft.com/office/powerpoint/2010/main" val="39484637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hangingPunct="1"/>
            <a:r>
              <a:rPr lang="fr-CA" dirty="0" smtClean="0">
                <a:solidFill>
                  <a:srgbClr val="0070C0"/>
                </a:solidFill>
              </a:rPr>
              <a:t>Éthique et ingénierie: France</a:t>
            </a:r>
            <a:endParaRPr lang="en-US" dirty="0" smtClean="0">
              <a:solidFill>
                <a:srgbClr val="0070C0"/>
              </a:solidFill>
            </a:endParaRPr>
          </a:p>
        </p:txBody>
      </p:sp>
      <p:sp>
        <p:nvSpPr>
          <p:cNvPr id="5" name="Rectangle 3"/>
          <p:cNvSpPr txBox="1">
            <a:spLocks noChangeArrowheads="1"/>
          </p:cNvSpPr>
          <p:nvPr/>
        </p:nvSpPr>
        <p:spPr>
          <a:xfrm>
            <a:off x="539552" y="1700808"/>
            <a:ext cx="8136904" cy="4752528"/>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400" b="0" i="0" u="none" strike="noStrike" kern="1200" cap="none" spc="0" normalizeH="0" baseline="0" noProof="0" dirty="0" smtClean="0">
              <a:ln>
                <a:noFill/>
              </a:ln>
              <a:solidFill>
                <a:srgbClr val="002060"/>
              </a:solidFill>
              <a:effectLst/>
              <a:uLnTx/>
              <a:uFillTx/>
              <a:latin typeface="Tahoma"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400" b="0" i="0" u="none" strike="noStrike" kern="1200" cap="none" spc="0" normalizeH="0" baseline="0" noProof="0" dirty="0" smtClean="0">
                <a:ln>
                  <a:noFill/>
                </a:ln>
                <a:solidFill>
                  <a:srgbClr val="002060"/>
                </a:solidFill>
                <a:effectLst/>
                <a:uLnTx/>
                <a:uFillTx/>
                <a:latin typeface="Tahoma" pitchFamily="34" charset="0"/>
                <a:ea typeface="+mn-ea"/>
                <a:cs typeface="+mn-cs"/>
              </a:rPr>
              <a:t>Pas de discours</a:t>
            </a:r>
            <a:r>
              <a:rPr kumimoji="0" lang="fr-FR" sz="2400" b="0" i="0" u="none" strike="noStrike" kern="1200" cap="none" spc="0" normalizeH="0" noProof="0" dirty="0" smtClean="0">
                <a:ln>
                  <a:noFill/>
                </a:ln>
                <a:solidFill>
                  <a:srgbClr val="002060"/>
                </a:solidFill>
                <a:effectLst/>
                <a:uLnTx/>
                <a:uFillTx/>
                <a:latin typeface="Tahoma" pitchFamily="34" charset="0"/>
                <a:ea typeface="+mn-ea"/>
                <a:cs typeface="+mn-cs"/>
              </a:rPr>
              <a:t> sur l’éthique avant la fin du 20</a:t>
            </a:r>
            <a:r>
              <a:rPr kumimoji="0" lang="fr-FR" sz="2400" b="0" i="0" u="none" strike="noStrike" kern="1200" cap="none" spc="0" normalizeH="0" baseline="30000" noProof="0" dirty="0" smtClean="0">
                <a:ln>
                  <a:noFill/>
                </a:ln>
                <a:solidFill>
                  <a:srgbClr val="002060"/>
                </a:solidFill>
                <a:effectLst/>
                <a:uLnTx/>
                <a:uFillTx/>
                <a:latin typeface="Tahoma" pitchFamily="34" charset="0"/>
                <a:ea typeface="+mn-ea"/>
                <a:cs typeface="+mn-cs"/>
              </a:rPr>
              <a:t>e</a:t>
            </a:r>
            <a:r>
              <a:rPr kumimoji="0" lang="fr-FR" sz="2400" b="0" i="0" u="none" strike="noStrike" kern="1200" cap="none" spc="0" normalizeH="0" noProof="0" dirty="0" smtClean="0">
                <a:ln>
                  <a:noFill/>
                </a:ln>
                <a:solidFill>
                  <a:srgbClr val="002060"/>
                </a:solidFill>
                <a:effectLst/>
                <a:uLnTx/>
                <a:uFillTx/>
                <a:latin typeface="Tahoma" pitchFamily="34" charset="0"/>
                <a:ea typeface="+mn-ea"/>
                <a:cs typeface="+mn-cs"/>
              </a:rPr>
              <a:t> siècle</a:t>
            </a:r>
          </a:p>
          <a:p>
            <a:pPr lvl="0" fontAlgn="auto">
              <a:spcBef>
                <a:spcPct val="20000"/>
              </a:spcBef>
              <a:spcAft>
                <a:spcPts val="0"/>
              </a:spcAft>
              <a:buFont typeface="Arial" pitchFamily="34" charset="0"/>
              <a:buChar char="•"/>
            </a:pPr>
            <a:r>
              <a:rPr lang="fr-FR" sz="2400" dirty="0" smtClean="0">
                <a:solidFill>
                  <a:srgbClr val="002060"/>
                </a:solidFill>
                <a:latin typeface="Tahoma" pitchFamily="34" charset="0"/>
              </a:rPr>
              <a:t>Une charte éthique en France, depuis 1996 avec une importante révision en 2001, et une autre en perspective</a:t>
            </a:r>
          </a:p>
          <a:p>
            <a:pPr lvl="0" fontAlgn="auto">
              <a:spcBef>
                <a:spcPct val="20000"/>
              </a:spcBef>
              <a:spcAft>
                <a:spcPts val="0"/>
              </a:spcAft>
              <a:buFont typeface="Arial" pitchFamily="34" charset="0"/>
              <a:buChar char="•"/>
            </a:pPr>
            <a:endParaRPr lang="fr-FR" sz="2400" dirty="0">
              <a:solidFill>
                <a:srgbClr val="002060"/>
              </a:solidFill>
              <a:latin typeface="Tahoma" pitchFamily="34" charset="0"/>
            </a:endParaRPr>
          </a:p>
          <a:p>
            <a:pPr lvl="1"/>
            <a:r>
              <a:rPr lang="fr-FR" sz="2400" b="1" dirty="0">
                <a:solidFill>
                  <a:srgbClr val="002060"/>
                </a:solidFill>
              </a:rPr>
              <a:t>L’Association des Ingénieurs ENSEEIHT l’a signée</a:t>
            </a:r>
          </a:p>
          <a:p>
            <a:pPr lvl="2"/>
            <a:r>
              <a:rPr lang="fr-FR" sz="1600" dirty="0">
                <a:solidFill>
                  <a:srgbClr val="002060"/>
                </a:solidFill>
              </a:rPr>
              <a:t>C/o Sylvie HENRIC</a:t>
            </a:r>
            <a:br>
              <a:rPr lang="fr-FR" sz="1600" dirty="0">
                <a:solidFill>
                  <a:srgbClr val="002060"/>
                </a:solidFill>
              </a:rPr>
            </a:br>
            <a:r>
              <a:rPr lang="fr-FR" sz="1600" dirty="0">
                <a:solidFill>
                  <a:srgbClr val="002060"/>
                </a:solidFill>
              </a:rPr>
              <a:t>2 rue Charles Camichel - BP 7122</a:t>
            </a:r>
            <a:br>
              <a:rPr lang="fr-FR" sz="1600" dirty="0">
                <a:solidFill>
                  <a:srgbClr val="002060"/>
                </a:solidFill>
              </a:rPr>
            </a:br>
            <a:r>
              <a:rPr lang="fr-FR" sz="1600" dirty="0">
                <a:solidFill>
                  <a:srgbClr val="002060"/>
                </a:solidFill>
              </a:rPr>
              <a:t>31071 TOULOUSE CEDEX 7</a:t>
            </a:r>
            <a:br>
              <a:rPr lang="fr-FR" sz="1600" dirty="0">
                <a:solidFill>
                  <a:srgbClr val="002060"/>
                </a:solidFill>
              </a:rPr>
            </a:br>
            <a:r>
              <a:rPr lang="fr-FR" sz="1600" dirty="0">
                <a:solidFill>
                  <a:srgbClr val="002060"/>
                </a:solidFill>
              </a:rPr>
              <a:t>Tél. : 0534322029</a:t>
            </a:r>
          </a:p>
          <a:p>
            <a:pPr lvl="2"/>
            <a:r>
              <a:rPr lang="fr-FR" sz="1600" dirty="0">
                <a:solidFill>
                  <a:srgbClr val="002060"/>
                </a:solidFill>
              </a:rPr>
              <a:t>Président : Florent HALBOT  (source: site ISF)</a:t>
            </a:r>
          </a:p>
          <a:p>
            <a:pPr lvl="0" fontAlgn="auto">
              <a:spcBef>
                <a:spcPct val="20000"/>
              </a:spcBef>
              <a:spcAft>
                <a:spcPts val="0"/>
              </a:spcAft>
              <a:buFont typeface="Arial" pitchFamily="34" charset="0"/>
              <a:buChar char="•"/>
            </a:pPr>
            <a:endParaRPr lang="fr-FR" sz="2400" dirty="0" smtClean="0">
              <a:solidFill>
                <a:srgbClr val="002060"/>
              </a:solidFill>
              <a:latin typeface="Tahoma" pitchFamily="34" charset="0"/>
            </a:endParaRPr>
          </a:p>
        </p:txBody>
      </p:sp>
      <p:sp>
        <p:nvSpPr>
          <p:cNvPr id="2" name="Espace réservé du numéro de diapositive 1"/>
          <p:cNvSpPr>
            <a:spLocks noGrp="1"/>
          </p:cNvSpPr>
          <p:nvPr>
            <p:ph type="sldNum" sz="quarter" idx="12"/>
          </p:nvPr>
        </p:nvSpPr>
        <p:spPr/>
        <p:txBody>
          <a:bodyPr/>
          <a:lstStyle/>
          <a:p>
            <a:pPr>
              <a:defRPr/>
            </a:pPr>
            <a:fld id="{17DDDE65-AFB7-4333-96E9-1700E76972C8}" type="slidenum">
              <a:rPr lang="fr-FR" smtClean="0"/>
              <a:pPr>
                <a:defRPr/>
              </a:pPr>
              <a:t>27</a:t>
            </a:fld>
            <a:endParaRPr lang="fr-FR"/>
          </a:p>
        </p:txBody>
      </p:sp>
    </p:spTree>
    <p:extLst>
      <p:ext uri="{BB962C8B-B14F-4D97-AF65-F5344CB8AC3E}">
        <p14:creationId xmlns:p14="http://schemas.microsoft.com/office/powerpoint/2010/main" val="35049026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41722" y="1354510"/>
            <a:ext cx="8568952" cy="532859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400" u="sng" dirty="0" smtClean="0">
                <a:solidFill>
                  <a:srgbClr val="002060"/>
                </a:solidFill>
              </a:rPr>
              <a:t>Une charte qui peut être mobilisée dans plusieurs sens </a:t>
            </a:r>
          </a:p>
          <a:p>
            <a:pPr algn="ctr"/>
            <a:endParaRPr lang="fr-FR" sz="2400" u="sng" dirty="0" smtClean="0">
              <a:solidFill>
                <a:srgbClr val="002060"/>
              </a:solidFill>
            </a:endParaRPr>
          </a:p>
          <a:p>
            <a:pPr>
              <a:buFont typeface="Arial" pitchFamily="34" charset="0"/>
              <a:buChar char="•"/>
            </a:pPr>
            <a:r>
              <a:rPr lang="fr-FR" sz="2400" dirty="0" smtClean="0">
                <a:solidFill>
                  <a:srgbClr val="002060"/>
                </a:solidFill>
              </a:rPr>
              <a:t>Un rappel par l’entreprise de ce que vous devez faire</a:t>
            </a:r>
          </a:p>
          <a:p>
            <a:pPr>
              <a:buFont typeface="Arial" pitchFamily="34" charset="0"/>
              <a:buChar char="•"/>
            </a:pPr>
            <a:endParaRPr lang="fr-FR" sz="2400" dirty="0" smtClean="0">
              <a:solidFill>
                <a:srgbClr val="002060"/>
              </a:solidFill>
            </a:endParaRPr>
          </a:p>
          <a:p>
            <a:pPr>
              <a:buFont typeface="Arial" pitchFamily="34" charset="0"/>
              <a:buChar char="•"/>
            </a:pPr>
            <a:r>
              <a:rPr lang="fr-FR" sz="2400" dirty="0" smtClean="0">
                <a:solidFill>
                  <a:srgbClr val="002060"/>
                </a:solidFill>
              </a:rPr>
              <a:t>Un rappel par vous-même de ce que vous acceptez de faire, et de ce que vous refusez de faire dans cette entreprise</a:t>
            </a:r>
          </a:p>
          <a:p>
            <a:pPr>
              <a:buFont typeface="Arial" pitchFamily="34" charset="0"/>
              <a:buChar char="•"/>
            </a:pPr>
            <a:endParaRPr lang="fr-FR" sz="2400" dirty="0" smtClean="0">
              <a:solidFill>
                <a:srgbClr val="002060"/>
              </a:solidFill>
            </a:endParaRPr>
          </a:p>
          <a:p>
            <a:pPr>
              <a:buFont typeface="Arial" pitchFamily="34" charset="0"/>
              <a:buChar char="•"/>
            </a:pPr>
            <a:r>
              <a:rPr lang="fr-FR" sz="2400" dirty="0" smtClean="0">
                <a:solidFill>
                  <a:srgbClr val="002060"/>
                </a:solidFill>
              </a:rPr>
              <a:t>Un moyen pour des citoyens de dénoncer certaines pratiques</a:t>
            </a:r>
          </a:p>
          <a:p>
            <a:pPr>
              <a:buFont typeface="Arial" pitchFamily="34" charset="0"/>
              <a:buChar char="•"/>
            </a:pPr>
            <a:endParaRPr lang="fr-FR" sz="2400" dirty="0" smtClean="0">
              <a:solidFill>
                <a:srgbClr val="002060"/>
              </a:solidFill>
            </a:endParaRPr>
          </a:p>
          <a:p>
            <a:pPr>
              <a:buFont typeface="Arial" pitchFamily="34" charset="0"/>
              <a:buChar char="•"/>
            </a:pPr>
            <a:r>
              <a:rPr lang="fr-FR" sz="2400" dirty="0" smtClean="0">
                <a:solidFill>
                  <a:srgbClr val="002060"/>
                </a:solidFill>
              </a:rPr>
              <a:t>Un moyen pour les organismes publics, dont la CNIL, de dénoncer certaines pratiques en contradiction avec la Charte </a:t>
            </a:r>
          </a:p>
        </p:txBody>
      </p:sp>
      <p:sp>
        <p:nvSpPr>
          <p:cNvPr id="2" name="Espace réservé du numéro de diapositive 1"/>
          <p:cNvSpPr>
            <a:spLocks noGrp="1"/>
          </p:cNvSpPr>
          <p:nvPr>
            <p:ph type="sldNum" sz="quarter" idx="12"/>
          </p:nvPr>
        </p:nvSpPr>
        <p:spPr/>
        <p:txBody>
          <a:bodyPr/>
          <a:lstStyle/>
          <a:p>
            <a:pPr>
              <a:defRPr/>
            </a:pPr>
            <a:fld id="{17DDDE65-AFB7-4333-96E9-1700E76972C8}" type="slidenum">
              <a:rPr lang="fr-FR" smtClean="0"/>
              <a:pPr>
                <a:defRPr/>
              </a:pPr>
              <a:t>28</a:t>
            </a:fld>
            <a:endParaRPr lang="fr-FR"/>
          </a:p>
        </p:txBody>
      </p:sp>
      <p:pic>
        <p:nvPicPr>
          <p:cNvPr id="4" name="Picture 2"/>
          <p:cNvPicPr>
            <a:picLocks noChangeAspect="1" noChangeArrowheads="1"/>
          </p:cNvPicPr>
          <p:nvPr/>
        </p:nvPicPr>
        <p:blipFill>
          <a:blip r:embed="rId2" cstate="print"/>
          <a:srcRect/>
          <a:stretch>
            <a:fillRect/>
          </a:stretch>
        </p:blipFill>
        <p:spPr bwMode="auto">
          <a:xfrm>
            <a:off x="3635896" y="0"/>
            <a:ext cx="1780605" cy="17008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1520" y="1556792"/>
            <a:ext cx="8568952" cy="511256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000" i="1" dirty="0" smtClean="0">
                <a:solidFill>
                  <a:srgbClr val="002060"/>
                </a:solidFill>
              </a:rPr>
              <a:t>Préambule à la Charte</a:t>
            </a:r>
          </a:p>
          <a:p>
            <a:pPr algn="just"/>
            <a:r>
              <a:rPr lang="fr-FR" sz="2000" dirty="0" smtClean="0">
                <a:solidFill>
                  <a:srgbClr val="002060"/>
                </a:solidFill>
              </a:rPr>
              <a:t>« Devenues de plus en plus puissantes les techniques apportent de grandes avancées dans la vie quotidienne, dans le devenir de notre société et de son environnement; mais elles sont aussi porteuses du risque de fortes nuisances. </a:t>
            </a:r>
          </a:p>
          <a:p>
            <a:pPr algn="just"/>
            <a:r>
              <a:rPr lang="fr-FR" sz="2000" dirty="0" smtClean="0">
                <a:solidFill>
                  <a:srgbClr val="002060"/>
                </a:solidFill>
              </a:rPr>
              <a:t>Par ailleurs, tandis que leur complexité les rend difficilement compréhensibles, et que le pouvoir de l’information s'accroît, la désinformation peut conduire l’opinion publique à des sentiments exagérés de sûreté, à des psychoses sans fondement, à des peurs irraisonnées. </a:t>
            </a:r>
          </a:p>
          <a:p>
            <a:pPr algn="just"/>
            <a:r>
              <a:rPr lang="fr-FR" sz="2000" dirty="0" smtClean="0">
                <a:solidFill>
                  <a:srgbClr val="002060"/>
                </a:solidFill>
              </a:rPr>
              <a:t>Les ingénieurs ont à assumer, en conséquence, un rôle essentiel et double dans la société, d'abord dans la maîtrise de ces techniques au service de la communauté humaine, et aussi dans la diffusion d'informations sur leurs possibilités réelles et sur leurs limites, et dans l’évaluation des avantages et des risques qu’elles engendrent. (…)</a:t>
            </a:r>
          </a:p>
          <a:p>
            <a:pPr algn="just"/>
            <a:r>
              <a:rPr lang="fr-FR" sz="2000" dirty="0" smtClean="0">
                <a:solidFill>
                  <a:srgbClr val="002060"/>
                </a:solidFill>
              </a:rPr>
              <a:t>Référence pour les ingénieurs, la Charte aidera les élèves-ingénieurs à se préparer à l’exercice de leur métier. Elle permettra que les valeurs qui guident les ingénieurs soient mieux comprises de tous. »</a:t>
            </a:r>
          </a:p>
        </p:txBody>
      </p:sp>
      <p:pic>
        <p:nvPicPr>
          <p:cNvPr id="1026" name="Picture 2"/>
          <p:cNvPicPr>
            <a:picLocks noChangeAspect="1" noChangeArrowheads="1"/>
          </p:cNvPicPr>
          <p:nvPr/>
        </p:nvPicPr>
        <p:blipFill>
          <a:blip r:embed="rId2" cstate="print"/>
          <a:srcRect/>
          <a:stretch>
            <a:fillRect/>
          </a:stretch>
        </p:blipFill>
        <p:spPr bwMode="auto">
          <a:xfrm>
            <a:off x="3635896" y="0"/>
            <a:ext cx="1780605" cy="1700808"/>
          </a:xfrm>
          <a:prstGeom prst="rect">
            <a:avLst/>
          </a:prstGeom>
          <a:noFill/>
          <a:ln w="9525">
            <a:noFill/>
            <a:miter lim="800000"/>
            <a:headEnd/>
            <a:tailEnd/>
          </a:ln>
        </p:spPr>
      </p:pic>
      <p:sp>
        <p:nvSpPr>
          <p:cNvPr id="2" name="Espace réservé du numéro de diapositive 1"/>
          <p:cNvSpPr>
            <a:spLocks noGrp="1"/>
          </p:cNvSpPr>
          <p:nvPr>
            <p:ph type="sldNum" sz="quarter" idx="12"/>
          </p:nvPr>
        </p:nvSpPr>
        <p:spPr/>
        <p:txBody>
          <a:bodyPr/>
          <a:lstStyle/>
          <a:p>
            <a:pPr>
              <a:defRPr/>
            </a:pPr>
            <a:fld id="{17DDDE65-AFB7-4333-96E9-1700E76972C8}" type="slidenum">
              <a:rPr lang="fr-FR" smtClean="0"/>
              <a:pPr>
                <a:defRPr/>
              </a:pPr>
              <a:t>29</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552" y="-1143000"/>
            <a:ext cx="10116616" cy="10116616"/>
          </a:xfrm>
          <a:prstGeom prst="rect">
            <a:avLst/>
          </a:prstGeom>
        </p:spPr>
      </p:pic>
      <p:sp>
        <p:nvSpPr>
          <p:cNvPr id="196612" name="Rectangle 4"/>
          <p:cNvSpPr>
            <a:spLocks noChangeArrowheads="1"/>
          </p:cNvSpPr>
          <p:nvPr/>
        </p:nvSpPr>
        <p:spPr bwMode="auto">
          <a:xfrm>
            <a:off x="1907704" y="3497560"/>
            <a:ext cx="9180512" cy="1371600"/>
          </a:xfrm>
          <a:prstGeom prst="rect">
            <a:avLst/>
          </a:prstGeom>
          <a:noFill/>
          <a:ln w="9525">
            <a:noFill/>
            <a:miter lim="800000"/>
            <a:headEnd/>
            <a:tailEnd/>
          </a:ln>
          <a:effectLst/>
        </p:spPr>
        <p:txBody>
          <a:bodyPr anchor="ctr"/>
          <a:lstStyle/>
          <a:p>
            <a:pPr>
              <a:lnSpc>
                <a:spcPct val="90000"/>
              </a:lnSpc>
              <a:spcBef>
                <a:spcPct val="20000"/>
              </a:spcBef>
              <a:buClr>
                <a:schemeClr val="hlink"/>
              </a:buClr>
              <a:buSzPct val="65000"/>
              <a:tabLst>
                <a:tab pos="177800" algn="l"/>
              </a:tabLst>
              <a:defRPr/>
            </a:pPr>
            <a:r>
              <a:rPr lang="fr-FR" sz="3600" b="1" dirty="0" smtClean="0">
                <a:solidFill>
                  <a:schemeClr val="tx2"/>
                </a:solidFill>
              </a:rPr>
              <a:t>III. Ingénieur et RSE</a:t>
            </a:r>
          </a:p>
          <a:p>
            <a:pPr>
              <a:lnSpc>
                <a:spcPct val="90000"/>
              </a:lnSpc>
              <a:spcBef>
                <a:spcPct val="20000"/>
              </a:spcBef>
              <a:buClr>
                <a:schemeClr val="hlink"/>
              </a:buClr>
              <a:buSzPct val="65000"/>
              <a:tabLst>
                <a:tab pos="177800" algn="l"/>
              </a:tabLst>
              <a:defRPr/>
            </a:pPr>
            <a:endParaRPr lang="fr-FR" sz="3600" b="1" dirty="0">
              <a:solidFill>
                <a:schemeClr val="tx2"/>
              </a:solidFill>
              <a:effectLst>
                <a:outerShdw blurRad="38100" dist="38100" dir="2700000" algn="tl">
                  <a:srgbClr val="000000">
                    <a:alpha val="43137"/>
                  </a:srgbClr>
                </a:outerShdw>
              </a:effectLst>
            </a:endParaRPr>
          </a:p>
        </p:txBody>
      </p:sp>
      <p:sp>
        <p:nvSpPr>
          <p:cNvPr id="2" name="Espace réservé du numéro de diapositive 1"/>
          <p:cNvSpPr>
            <a:spLocks noGrp="1"/>
          </p:cNvSpPr>
          <p:nvPr>
            <p:ph type="sldNum" sz="quarter" idx="12"/>
          </p:nvPr>
        </p:nvSpPr>
        <p:spPr/>
        <p:txBody>
          <a:bodyPr/>
          <a:lstStyle/>
          <a:p>
            <a:pPr>
              <a:defRPr/>
            </a:pPr>
            <a:fld id="{8A9C7DE7-41DF-4FDE-8DD1-2334AA4C71B1}" type="slidenum">
              <a:rPr lang="fr-FR" smtClean="0"/>
              <a:pPr>
                <a:defRPr/>
              </a:pPr>
              <a:t>3</a:t>
            </a:fld>
            <a:endParaRPr lang="fr-F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6612">
                                            <p:txEl>
                                              <p:pRg st="0" end="0"/>
                                            </p:txEl>
                                          </p:spTgt>
                                        </p:tgtEl>
                                        <p:attrNameLst>
                                          <p:attrName>style.visibility</p:attrName>
                                        </p:attrNameLst>
                                      </p:cBhvr>
                                      <p:to>
                                        <p:strVal val="visible"/>
                                      </p:to>
                                    </p:set>
                                    <p:animEffect transition="in" filter="fade">
                                      <p:cBhvr>
                                        <p:cTn id="7" dur="2000"/>
                                        <p:tgtEl>
                                          <p:spTgt spid="1966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1520" y="1340768"/>
            <a:ext cx="8568952" cy="5400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000" i="1" dirty="0" smtClean="0">
                <a:solidFill>
                  <a:srgbClr val="002060"/>
                </a:solidFill>
              </a:rPr>
              <a:t>L’ingénieur dans la société</a:t>
            </a:r>
          </a:p>
          <a:p>
            <a:pPr>
              <a:buFont typeface="Arial" pitchFamily="34" charset="0"/>
              <a:buChar char="•"/>
            </a:pPr>
            <a:r>
              <a:rPr lang="fr-FR" sz="2000" dirty="0" smtClean="0">
                <a:solidFill>
                  <a:srgbClr val="002060"/>
                </a:solidFill>
              </a:rPr>
              <a:t>L'ingénieur est un </a:t>
            </a:r>
            <a:r>
              <a:rPr lang="fr-FR" sz="2000" u="sng" dirty="0" smtClean="0">
                <a:solidFill>
                  <a:srgbClr val="002060"/>
                </a:solidFill>
              </a:rPr>
              <a:t>citoyen responsable </a:t>
            </a:r>
            <a:r>
              <a:rPr lang="fr-FR" sz="2000" dirty="0" smtClean="0">
                <a:solidFill>
                  <a:srgbClr val="002060"/>
                </a:solidFill>
              </a:rPr>
              <a:t>assurant le lien entre les sciences, les technologies et la communauté humaine ; il s'implique dans les actions civiques visant au bien commun.</a:t>
            </a:r>
          </a:p>
          <a:p>
            <a:pPr>
              <a:buFont typeface="Arial" pitchFamily="34" charset="0"/>
              <a:buChar char="•"/>
            </a:pPr>
            <a:r>
              <a:rPr lang="fr-FR" sz="2000" dirty="0" smtClean="0">
                <a:solidFill>
                  <a:srgbClr val="002060"/>
                </a:solidFill>
              </a:rPr>
              <a:t>L’ingénieur diffuse son savoir et transmet son expérience </a:t>
            </a:r>
            <a:r>
              <a:rPr lang="fr-FR" sz="2000" u="sng" dirty="0" smtClean="0">
                <a:solidFill>
                  <a:srgbClr val="002060"/>
                </a:solidFill>
              </a:rPr>
              <a:t>au service de la Société</a:t>
            </a:r>
            <a:r>
              <a:rPr lang="fr-FR" sz="2000" dirty="0" smtClean="0">
                <a:solidFill>
                  <a:srgbClr val="002060"/>
                </a:solidFill>
              </a:rPr>
              <a:t>.</a:t>
            </a:r>
          </a:p>
          <a:p>
            <a:pPr>
              <a:buFont typeface="Arial" pitchFamily="34" charset="0"/>
              <a:buChar char="•"/>
            </a:pPr>
            <a:r>
              <a:rPr lang="fr-FR" sz="2000" dirty="0" smtClean="0">
                <a:solidFill>
                  <a:srgbClr val="002060"/>
                </a:solidFill>
              </a:rPr>
              <a:t>L'ingénieur </a:t>
            </a:r>
            <a:r>
              <a:rPr lang="fr-FR" sz="2000" u="sng" dirty="0" smtClean="0">
                <a:solidFill>
                  <a:srgbClr val="002060"/>
                </a:solidFill>
              </a:rPr>
              <a:t>a conscience et fait prendre conscience de l’impact des réalisations techniques sur l’environnement. L'ingénieur inscrit ses actes dans une démarche de "développement durable".</a:t>
            </a:r>
            <a:r>
              <a:rPr lang="fr-FR" sz="2000" dirty="0" smtClean="0">
                <a:solidFill>
                  <a:srgbClr val="002060"/>
                </a:solidFill>
              </a:rPr>
              <a:t>  </a:t>
            </a:r>
            <a:endParaRPr lang="fr-FR" sz="2000" u="sng" dirty="0" smtClean="0">
              <a:solidFill>
                <a:srgbClr val="002060"/>
              </a:solidFill>
            </a:endParaRPr>
          </a:p>
          <a:p>
            <a:pPr algn="ctr"/>
            <a:r>
              <a:rPr lang="fr-FR" sz="2000" i="1" dirty="0" smtClean="0">
                <a:solidFill>
                  <a:srgbClr val="002060"/>
                </a:solidFill>
              </a:rPr>
              <a:t>L’ingénieur et ses compétences</a:t>
            </a:r>
          </a:p>
          <a:p>
            <a:pPr>
              <a:buFont typeface="Arial" pitchFamily="34" charset="0"/>
              <a:buChar char="•"/>
            </a:pPr>
            <a:r>
              <a:rPr lang="fr-FR" sz="2000" dirty="0" smtClean="0">
                <a:solidFill>
                  <a:srgbClr val="002060"/>
                </a:solidFill>
              </a:rPr>
              <a:t>L'ingénieur est source d'innovation et moteur de progrès. </a:t>
            </a:r>
          </a:p>
          <a:p>
            <a:pPr>
              <a:buFont typeface="Arial" pitchFamily="34" charset="0"/>
              <a:buChar char="•"/>
            </a:pPr>
            <a:r>
              <a:rPr lang="fr-FR" sz="2000" dirty="0" smtClean="0">
                <a:solidFill>
                  <a:srgbClr val="002060"/>
                </a:solidFill>
              </a:rPr>
              <a:t>L’ingénieur est objectif et méthodique dans sa démarche et dans ses jugements. Il s'attache à expliquer les fondements de ses décisions.</a:t>
            </a:r>
          </a:p>
          <a:p>
            <a:pPr>
              <a:buFont typeface="Arial" pitchFamily="34" charset="0"/>
              <a:buChar char="•"/>
            </a:pPr>
            <a:r>
              <a:rPr lang="fr-FR" sz="2000" dirty="0" smtClean="0">
                <a:solidFill>
                  <a:srgbClr val="002060"/>
                </a:solidFill>
              </a:rPr>
              <a:t>L’ingénieur met régulièrement à jour ses connaissances et ses compétences en fonction de l’évolution des sciences et des techniques. L’ingénieur est à l’écoute de ses partenaires; il est ouvert aux autres disciplines.</a:t>
            </a:r>
          </a:p>
          <a:p>
            <a:pPr>
              <a:buFont typeface="Arial" pitchFamily="34" charset="0"/>
              <a:buChar char="•"/>
            </a:pPr>
            <a:r>
              <a:rPr lang="fr-FR" sz="2000" dirty="0" smtClean="0">
                <a:solidFill>
                  <a:srgbClr val="002060"/>
                </a:solidFill>
              </a:rPr>
              <a:t>L'ingénieur sait admettre ses erreurs, en tenir compte et en tirer des leçons pour l'avenir.</a:t>
            </a:r>
          </a:p>
        </p:txBody>
      </p:sp>
      <p:sp>
        <p:nvSpPr>
          <p:cNvPr id="11" name="Rectangle 10"/>
          <p:cNvSpPr/>
          <p:nvPr/>
        </p:nvSpPr>
        <p:spPr>
          <a:xfrm>
            <a:off x="1547664" y="188640"/>
            <a:ext cx="7272808" cy="10081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fr-FR" sz="1600" dirty="0" smtClean="0">
                <a:solidFill>
                  <a:srgbClr val="002060"/>
                </a:solidFill>
              </a:rPr>
              <a:t>« La Charte annule et remplace l'ancien "code de déontologie" du CNISF. L'appellation "code de déontologie" sera désormais réservée à des documents qui définissent les comportements professionnels corrects dans chacun des métiers d'ingénieurs et dont le non-respect pourrait entraîner l'application de sanctions. »</a:t>
            </a:r>
          </a:p>
        </p:txBody>
      </p:sp>
      <p:pic>
        <p:nvPicPr>
          <p:cNvPr id="1026" name="Picture 2"/>
          <p:cNvPicPr>
            <a:picLocks noChangeAspect="1" noChangeArrowheads="1"/>
          </p:cNvPicPr>
          <p:nvPr/>
        </p:nvPicPr>
        <p:blipFill>
          <a:blip r:embed="rId2" cstate="print"/>
          <a:srcRect/>
          <a:stretch>
            <a:fillRect/>
          </a:stretch>
        </p:blipFill>
        <p:spPr bwMode="auto">
          <a:xfrm>
            <a:off x="1" y="0"/>
            <a:ext cx="1475656" cy="1409525"/>
          </a:xfrm>
          <a:prstGeom prst="rect">
            <a:avLst/>
          </a:prstGeom>
          <a:noFill/>
          <a:ln w="9525">
            <a:noFill/>
            <a:miter lim="800000"/>
            <a:headEnd/>
            <a:tailEnd/>
          </a:ln>
        </p:spPr>
      </p:pic>
      <p:sp>
        <p:nvSpPr>
          <p:cNvPr id="2" name="Espace réservé du numéro de diapositive 1"/>
          <p:cNvSpPr>
            <a:spLocks noGrp="1"/>
          </p:cNvSpPr>
          <p:nvPr>
            <p:ph type="sldNum" sz="quarter" idx="12"/>
          </p:nvPr>
        </p:nvSpPr>
        <p:spPr/>
        <p:txBody>
          <a:bodyPr/>
          <a:lstStyle/>
          <a:p>
            <a:pPr>
              <a:defRPr/>
            </a:pPr>
            <a:fld id="{17DDDE65-AFB7-4333-96E9-1700E76972C8}" type="slidenum">
              <a:rPr lang="fr-FR" smtClean="0"/>
              <a:pPr>
                <a:defRPr/>
              </a:pPr>
              <a:t>30</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1520" y="1340768"/>
            <a:ext cx="8568952" cy="532859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000" i="1" dirty="0" smtClean="0">
                <a:solidFill>
                  <a:srgbClr val="002060"/>
                </a:solidFill>
              </a:rPr>
              <a:t>L’ingénieur et son métier</a:t>
            </a:r>
          </a:p>
          <a:p>
            <a:pPr>
              <a:buFont typeface="Arial" pitchFamily="34" charset="0"/>
              <a:buChar char="•"/>
            </a:pPr>
            <a:r>
              <a:rPr lang="fr-FR" sz="2000" dirty="0" smtClean="0">
                <a:solidFill>
                  <a:srgbClr val="002060"/>
                </a:solidFill>
              </a:rPr>
              <a:t>L'ingénieur utilise pleinement ses compétences, tout en ayant conscience de leurs limites.</a:t>
            </a:r>
          </a:p>
          <a:p>
            <a:pPr algn="just">
              <a:buFont typeface="Arial" pitchFamily="34" charset="0"/>
              <a:buChar char="•"/>
            </a:pPr>
            <a:r>
              <a:rPr lang="fr-FR" sz="2000" dirty="0" smtClean="0">
                <a:solidFill>
                  <a:srgbClr val="002060"/>
                </a:solidFill>
              </a:rPr>
              <a:t>L'ingénieur respecte loyalement la culture et les valeurs de l’entreprise et celles de ses partenaires et de ses clients. Il ne saurait agir contrairement à sa conscience professionnelle. Le cas échéant, il tire les conséquences des incompatibilités qui pourraient apparaître.</a:t>
            </a:r>
          </a:p>
          <a:p>
            <a:pPr>
              <a:buFont typeface="Arial" pitchFamily="34" charset="0"/>
              <a:buChar char="•"/>
            </a:pPr>
            <a:r>
              <a:rPr lang="fr-FR" sz="2000" dirty="0" smtClean="0">
                <a:solidFill>
                  <a:srgbClr val="002060"/>
                </a:solidFill>
              </a:rPr>
              <a:t>L’ingénieur </a:t>
            </a:r>
            <a:r>
              <a:rPr lang="fr-FR" sz="2000" u="sng" dirty="0" smtClean="0">
                <a:solidFill>
                  <a:srgbClr val="002060"/>
                </a:solidFill>
              </a:rPr>
              <a:t>respecte les opinions de ses partenaires professionnels</a:t>
            </a:r>
            <a:r>
              <a:rPr lang="fr-FR" sz="2000" dirty="0" smtClean="0">
                <a:solidFill>
                  <a:srgbClr val="002060"/>
                </a:solidFill>
              </a:rPr>
              <a:t>. Il est ouvert et disponible dans les confrontations qui en découlent.</a:t>
            </a:r>
          </a:p>
          <a:p>
            <a:pPr>
              <a:buFont typeface="Arial" pitchFamily="34" charset="0"/>
              <a:buChar char="•"/>
            </a:pPr>
            <a:r>
              <a:rPr lang="fr-FR" sz="2000" dirty="0" smtClean="0">
                <a:solidFill>
                  <a:srgbClr val="002060"/>
                </a:solidFill>
              </a:rPr>
              <a:t>L'ingénieur se comporte vis-à-vis de ses collaborateurs avec </a:t>
            </a:r>
            <a:r>
              <a:rPr lang="fr-FR" sz="2000" u="sng" dirty="0" smtClean="0">
                <a:solidFill>
                  <a:srgbClr val="002060"/>
                </a:solidFill>
              </a:rPr>
              <a:t>loyauté et équité sans aucune discrimination</a:t>
            </a:r>
            <a:r>
              <a:rPr lang="fr-FR" sz="2000" dirty="0" smtClean="0">
                <a:solidFill>
                  <a:srgbClr val="002060"/>
                </a:solidFill>
              </a:rPr>
              <a:t>. Il les encourage à développer leurs compétences et les aide à s’épanouir dans leur métier. </a:t>
            </a:r>
          </a:p>
        </p:txBody>
      </p:sp>
      <p:pic>
        <p:nvPicPr>
          <p:cNvPr id="1026" name="Picture 2"/>
          <p:cNvPicPr>
            <a:picLocks noChangeAspect="1" noChangeArrowheads="1"/>
          </p:cNvPicPr>
          <p:nvPr/>
        </p:nvPicPr>
        <p:blipFill>
          <a:blip r:embed="rId2" cstate="print"/>
          <a:srcRect/>
          <a:stretch>
            <a:fillRect/>
          </a:stretch>
        </p:blipFill>
        <p:spPr bwMode="auto">
          <a:xfrm>
            <a:off x="1" y="0"/>
            <a:ext cx="1475656" cy="1409525"/>
          </a:xfrm>
          <a:prstGeom prst="rect">
            <a:avLst/>
          </a:prstGeom>
          <a:noFill/>
          <a:ln w="9525">
            <a:noFill/>
            <a:miter lim="800000"/>
            <a:headEnd/>
            <a:tailEnd/>
          </a:ln>
        </p:spPr>
      </p:pic>
      <p:sp>
        <p:nvSpPr>
          <p:cNvPr id="2" name="Espace réservé du numéro de diapositive 1"/>
          <p:cNvSpPr>
            <a:spLocks noGrp="1"/>
          </p:cNvSpPr>
          <p:nvPr>
            <p:ph type="sldNum" sz="quarter" idx="12"/>
          </p:nvPr>
        </p:nvSpPr>
        <p:spPr/>
        <p:txBody>
          <a:bodyPr/>
          <a:lstStyle/>
          <a:p>
            <a:pPr>
              <a:defRPr/>
            </a:pPr>
            <a:fld id="{17DDDE65-AFB7-4333-96E9-1700E76972C8}" type="slidenum">
              <a:rPr lang="fr-FR" smtClean="0"/>
              <a:pPr>
                <a:defRPr/>
              </a:pPr>
              <a:t>31</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1520" y="1340768"/>
            <a:ext cx="8568952" cy="532859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000" i="1" dirty="0" smtClean="0">
                <a:solidFill>
                  <a:srgbClr val="002060"/>
                </a:solidFill>
              </a:rPr>
              <a:t>L’ingénieur et ses missions</a:t>
            </a:r>
          </a:p>
          <a:p>
            <a:pPr>
              <a:buFont typeface="Arial" pitchFamily="34" charset="0"/>
              <a:buChar char="•"/>
            </a:pPr>
            <a:r>
              <a:rPr lang="fr-FR" sz="2000" dirty="0" smtClean="0">
                <a:solidFill>
                  <a:srgbClr val="002060"/>
                </a:solidFill>
              </a:rPr>
              <a:t>L’ingénieur cherche à atteindre le meilleur résultat en utilisant au mieux les moyens dont il dispose et en intégrant les dimensions humaine, économique, financière, sociale et </a:t>
            </a:r>
            <a:r>
              <a:rPr lang="fr-FR" sz="2000" u="sng" dirty="0" smtClean="0">
                <a:solidFill>
                  <a:srgbClr val="002060"/>
                </a:solidFill>
              </a:rPr>
              <a:t>environnementale</a:t>
            </a:r>
            <a:r>
              <a:rPr lang="fr-FR" sz="2000" dirty="0" smtClean="0">
                <a:solidFill>
                  <a:srgbClr val="002060"/>
                </a:solidFill>
              </a:rPr>
              <a:t>.    </a:t>
            </a:r>
          </a:p>
          <a:p>
            <a:pPr>
              <a:buFont typeface="Arial" pitchFamily="34" charset="0"/>
              <a:buChar char="•"/>
            </a:pPr>
            <a:r>
              <a:rPr lang="fr-FR" sz="2000" dirty="0" smtClean="0">
                <a:solidFill>
                  <a:srgbClr val="002060"/>
                </a:solidFill>
              </a:rPr>
              <a:t>L’ingénieur prend en compte toutes les contraintes que lui imposent ses missions, et </a:t>
            </a:r>
            <a:r>
              <a:rPr lang="fr-FR" sz="2000" u="sng" dirty="0" smtClean="0">
                <a:solidFill>
                  <a:srgbClr val="002060"/>
                </a:solidFill>
              </a:rPr>
              <a:t>respecte particulièrement celles qui relèvent de la santé, de la sécurité et de l'environnement</a:t>
            </a:r>
            <a:r>
              <a:rPr lang="fr-FR" sz="2000" dirty="0" smtClean="0">
                <a:solidFill>
                  <a:srgbClr val="002060"/>
                </a:solidFill>
              </a:rPr>
              <a:t>.              </a:t>
            </a:r>
            <a:endParaRPr lang="fr-FR" b="1" dirty="0" smtClean="0">
              <a:solidFill>
                <a:srgbClr val="002060"/>
              </a:solidFill>
            </a:endParaRPr>
          </a:p>
          <a:p>
            <a:pPr>
              <a:buFont typeface="Arial" pitchFamily="34" charset="0"/>
              <a:buChar char="•"/>
            </a:pPr>
            <a:r>
              <a:rPr lang="fr-FR" sz="2000" dirty="0" smtClean="0">
                <a:solidFill>
                  <a:srgbClr val="002060"/>
                </a:solidFill>
              </a:rPr>
              <a:t>L’ingénieur intègre dans ses analyses et ses décisions l’ensemble des intérêts légitimes dont il a la charge, ainsi que les conséquences de toute nature sur les personnes et sur les biens. Il anticipe les </a:t>
            </a:r>
            <a:r>
              <a:rPr lang="fr-FR" sz="2000" u="sng" dirty="0" smtClean="0">
                <a:solidFill>
                  <a:srgbClr val="002060"/>
                </a:solidFill>
              </a:rPr>
              <a:t>risques</a:t>
            </a:r>
            <a:r>
              <a:rPr lang="fr-FR" sz="2000" dirty="0" smtClean="0">
                <a:solidFill>
                  <a:srgbClr val="002060"/>
                </a:solidFill>
              </a:rPr>
              <a:t> et les aléas; il s’efforce d'en tirer parti et d’en </a:t>
            </a:r>
            <a:r>
              <a:rPr lang="fr-FR" sz="2000" u="sng" dirty="0" smtClean="0">
                <a:solidFill>
                  <a:srgbClr val="002060"/>
                </a:solidFill>
              </a:rPr>
              <a:t>éliminer les effets négatifs</a:t>
            </a:r>
            <a:r>
              <a:rPr lang="fr-FR" sz="2000" dirty="0" smtClean="0">
                <a:solidFill>
                  <a:srgbClr val="002060"/>
                </a:solidFill>
              </a:rPr>
              <a:t>. </a:t>
            </a:r>
          </a:p>
          <a:p>
            <a:pPr>
              <a:buFont typeface="Arial" pitchFamily="34" charset="0"/>
              <a:buChar char="•"/>
            </a:pPr>
            <a:r>
              <a:rPr lang="fr-FR" sz="2000" dirty="0" smtClean="0">
                <a:solidFill>
                  <a:srgbClr val="002060"/>
                </a:solidFill>
              </a:rPr>
              <a:t>L’ingénieur est rigoureux dans l’analyse, la méthode de traitement, la prise de décision et le choix de la solution.</a:t>
            </a:r>
          </a:p>
          <a:p>
            <a:pPr>
              <a:buFont typeface="Arial" pitchFamily="34" charset="0"/>
              <a:buChar char="•"/>
            </a:pPr>
            <a:r>
              <a:rPr lang="fr-FR" sz="2000" dirty="0" smtClean="0">
                <a:solidFill>
                  <a:srgbClr val="002060"/>
                </a:solidFill>
              </a:rPr>
              <a:t>L'ingénieur, face à une situation imprévue, prend sans attendre les initiatives permettant d’y faire face dans les meilleures conditions, et en informe à bon escient les personnes appropriées.</a:t>
            </a:r>
          </a:p>
        </p:txBody>
      </p:sp>
      <p:pic>
        <p:nvPicPr>
          <p:cNvPr id="1026" name="Picture 2"/>
          <p:cNvPicPr>
            <a:picLocks noChangeAspect="1" noChangeArrowheads="1"/>
          </p:cNvPicPr>
          <p:nvPr/>
        </p:nvPicPr>
        <p:blipFill>
          <a:blip r:embed="rId2" cstate="print"/>
          <a:srcRect/>
          <a:stretch>
            <a:fillRect/>
          </a:stretch>
        </p:blipFill>
        <p:spPr bwMode="auto">
          <a:xfrm>
            <a:off x="1" y="0"/>
            <a:ext cx="1475656" cy="1409525"/>
          </a:xfrm>
          <a:prstGeom prst="rect">
            <a:avLst/>
          </a:prstGeom>
          <a:noFill/>
          <a:ln w="9525">
            <a:noFill/>
            <a:miter lim="800000"/>
            <a:headEnd/>
            <a:tailEnd/>
          </a:ln>
        </p:spPr>
      </p:pic>
      <p:sp>
        <p:nvSpPr>
          <p:cNvPr id="2" name="Espace réservé du numéro de diapositive 1"/>
          <p:cNvSpPr>
            <a:spLocks noGrp="1"/>
          </p:cNvSpPr>
          <p:nvPr>
            <p:ph type="sldNum" sz="quarter" idx="12"/>
          </p:nvPr>
        </p:nvSpPr>
        <p:spPr/>
        <p:txBody>
          <a:bodyPr/>
          <a:lstStyle/>
          <a:p>
            <a:pPr>
              <a:defRPr/>
            </a:pPr>
            <a:fld id="{17DDDE65-AFB7-4333-96E9-1700E76972C8}" type="slidenum">
              <a:rPr lang="fr-FR" smtClean="0"/>
              <a:pPr>
                <a:defRPr/>
              </a:pPr>
              <a:t>32</a:t>
            </a:fld>
            <a:endParaRPr lang="fr-F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467544" y="476672"/>
            <a:ext cx="7887820"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lnSpc>
                <a:spcPct val="90000"/>
              </a:lnSpc>
              <a:defRPr/>
            </a:pPr>
            <a:r>
              <a:rPr lang="fr-FR" sz="2400" b="1" dirty="0" smtClean="0">
                <a:solidFill>
                  <a:schemeClr val="bg1"/>
                </a:solidFill>
              </a:rPr>
              <a:t>Comment construire sa propre position?</a:t>
            </a:r>
          </a:p>
        </p:txBody>
      </p:sp>
      <p:sp>
        <p:nvSpPr>
          <p:cNvPr id="5" name="Rectangle 4"/>
          <p:cNvSpPr/>
          <p:nvPr/>
        </p:nvSpPr>
        <p:spPr>
          <a:xfrm>
            <a:off x="467544" y="1844824"/>
            <a:ext cx="7920880" cy="36724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buFont typeface="Arial" pitchFamily="34" charset="0"/>
              <a:buChar char="•"/>
            </a:pPr>
            <a:r>
              <a:rPr lang="fr-FR" sz="2400" dirty="0" smtClean="0">
                <a:solidFill>
                  <a:srgbClr val="002060"/>
                </a:solidFill>
              </a:rPr>
              <a:t>Réfléchir en amont des problèmes pratiques qui semblent se poser, en intégrant des questions </a:t>
            </a:r>
            <a:r>
              <a:rPr lang="fr-FR" sz="2400" u="sng" dirty="0" smtClean="0">
                <a:solidFill>
                  <a:srgbClr val="002060"/>
                </a:solidFill>
              </a:rPr>
              <a:t>sociales, sociétales</a:t>
            </a:r>
            <a:r>
              <a:rPr lang="fr-FR" sz="2400" dirty="0" smtClean="0">
                <a:solidFill>
                  <a:srgbClr val="002060"/>
                </a:solidFill>
              </a:rPr>
              <a:t>, et pas seulement techniques</a:t>
            </a:r>
          </a:p>
          <a:p>
            <a:pPr algn="just"/>
            <a:endParaRPr lang="fr-FR" sz="2400" dirty="0" smtClean="0">
              <a:solidFill>
                <a:srgbClr val="002060"/>
              </a:solidFill>
            </a:endParaRPr>
          </a:p>
          <a:p>
            <a:pPr algn="just">
              <a:buFont typeface="Arial" pitchFamily="34" charset="0"/>
              <a:buChar char="•"/>
            </a:pPr>
            <a:r>
              <a:rPr lang="fr-FR" sz="2400" dirty="0" smtClean="0">
                <a:solidFill>
                  <a:srgbClr val="002060"/>
                </a:solidFill>
              </a:rPr>
              <a:t>Intégrer les réflexions des organisations professionnelles</a:t>
            </a:r>
          </a:p>
          <a:p>
            <a:pPr algn="just"/>
            <a:endParaRPr lang="fr-FR" sz="2400" dirty="0" smtClean="0">
              <a:solidFill>
                <a:srgbClr val="002060"/>
              </a:solidFill>
            </a:endParaRPr>
          </a:p>
          <a:p>
            <a:pPr algn="just">
              <a:buFont typeface="Arial" pitchFamily="34" charset="0"/>
              <a:buChar char="•"/>
            </a:pPr>
            <a:r>
              <a:rPr lang="fr-FR" sz="2400" dirty="0" smtClean="0">
                <a:solidFill>
                  <a:srgbClr val="002060"/>
                </a:solidFill>
              </a:rPr>
              <a:t>Débattre régulièrement du sujet avec ses pairs et avec des « profanes »</a:t>
            </a:r>
          </a:p>
        </p:txBody>
      </p:sp>
      <p:sp>
        <p:nvSpPr>
          <p:cNvPr id="2" name="Espace réservé du numéro de diapositive 1"/>
          <p:cNvSpPr>
            <a:spLocks noGrp="1"/>
          </p:cNvSpPr>
          <p:nvPr>
            <p:ph type="sldNum" sz="quarter" idx="12"/>
          </p:nvPr>
        </p:nvSpPr>
        <p:spPr/>
        <p:txBody>
          <a:bodyPr/>
          <a:lstStyle/>
          <a:p>
            <a:pPr>
              <a:defRPr/>
            </a:pPr>
            <a:fld id="{8A9C7DE7-41DF-4FDE-8DD1-2334AA4C71B1}" type="slidenum">
              <a:rPr lang="fr-FR" smtClean="0"/>
              <a:pPr>
                <a:defRPr/>
              </a:pPr>
              <a:t>33</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467544" y="476672"/>
            <a:ext cx="7887820"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lnSpc>
                <a:spcPct val="90000"/>
              </a:lnSpc>
              <a:defRPr/>
            </a:pPr>
            <a:r>
              <a:rPr lang="fr-FR" sz="2400" b="1" dirty="0" smtClean="0">
                <a:solidFill>
                  <a:schemeClr val="bg1"/>
                </a:solidFill>
              </a:rPr>
              <a:t>Comment construire sa propre position?</a:t>
            </a:r>
          </a:p>
        </p:txBody>
      </p:sp>
      <p:sp>
        <p:nvSpPr>
          <p:cNvPr id="5" name="Rectangle 4"/>
          <p:cNvSpPr/>
          <p:nvPr/>
        </p:nvSpPr>
        <p:spPr>
          <a:xfrm>
            <a:off x="467544" y="1844824"/>
            <a:ext cx="7920880" cy="39604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buFont typeface="Arial" pitchFamily="34" charset="0"/>
              <a:buChar char="•"/>
            </a:pPr>
            <a:r>
              <a:rPr lang="fr-FR" sz="2400" dirty="0" smtClean="0">
                <a:solidFill>
                  <a:srgbClr val="002060"/>
                </a:solidFill>
              </a:rPr>
              <a:t>Faire une proposition de charte spécifique à votre domaine en binôme (30 mn)</a:t>
            </a:r>
          </a:p>
          <a:p>
            <a:pPr algn="just"/>
            <a:endParaRPr lang="fr-FR" sz="2400" dirty="0" smtClean="0">
              <a:solidFill>
                <a:srgbClr val="002060"/>
              </a:solidFill>
            </a:endParaRPr>
          </a:p>
          <a:p>
            <a:pPr algn="just">
              <a:buFont typeface="Arial" pitchFamily="34" charset="0"/>
              <a:buChar char="•"/>
            </a:pPr>
            <a:r>
              <a:rPr lang="fr-FR" sz="2400" dirty="0" err="1" smtClean="0">
                <a:solidFill>
                  <a:srgbClr val="002060"/>
                </a:solidFill>
              </a:rPr>
              <a:t>Debriefing</a:t>
            </a:r>
            <a:r>
              <a:rPr lang="fr-FR" sz="2400" dirty="0" smtClean="0">
                <a:solidFill>
                  <a:srgbClr val="002060"/>
                </a:solidFill>
              </a:rPr>
              <a:t> (30 mn)</a:t>
            </a:r>
          </a:p>
          <a:p>
            <a:pPr algn="just"/>
            <a:endParaRPr lang="fr-FR" sz="2400" dirty="0" smtClean="0">
              <a:solidFill>
                <a:srgbClr val="002060"/>
              </a:solidFill>
            </a:endParaRPr>
          </a:p>
        </p:txBody>
      </p:sp>
      <p:sp>
        <p:nvSpPr>
          <p:cNvPr id="2" name="Espace réservé du numéro de diapositive 1"/>
          <p:cNvSpPr>
            <a:spLocks noGrp="1"/>
          </p:cNvSpPr>
          <p:nvPr>
            <p:ph type="sldNum" sz="quarter" idx="12"/>
          </p:nvPr>
        </p:nvSpPr>
        <p:spPr/>
        <p:txBody>
          <a:bodyPr/>
          <a:lstStyle/>
          <a:p>
            <a:pPr>
              <a:defRPr/>
            </a:pPr>
            <a:fld id="{8A9C7DE7-41DF-4FDE-8DD1-2334AA4C71B1}" type="slidenum">
              <a:rPr lang="fr-FR" smtClean="0"/>
              <a:pPr>
                <a:defRPr/>
              </a:pPr>
              <a:t>34</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17DDDE65-AFB7-4333-96E9-1700E76972C8}" type="slidenum">
              <a:rPr lang="fr-FR" smtClean="0"/>
              <a:pPr>
                <a:defRPr/>
              </a:pPr>
              <a:t>35</a:t>
            </a:fld>
            <a:endParaRPr lang="fr-FR"/>
          </a:p>
        </p:txBody>
      </p:sp>
      <p:sp>
        <p:nvSpPr>
          <p:cNvPr id="155650" name="AutoShape 2"/>
          <p:cNvSpPr>
            <a:spLocks noGrp="1" noChangeArrowheads="1"/>
          </p:cNvSpPr>
          <p:nvPr>
            <p:ph type="title"/>
          </p:nvPr>
        </p:nvSpPr>
        <p:spPr/>
        <p:txBody>
          <a:bodyPr/>
          <a:lstStyle/>
          <a:p>
            <a:pPr eaLnBrk="1" hangingPunct="1"/>
            <a:r>
              <a:rPr lang="fr-FR" b="1" dirty="0" smtClean="0">
                <a:solidFill>
                  <a:schemeClr val="accent1"/>
                </a:solidFill>
              </a:rPr>
              <a:t>Conclusion finale</a:t>
            </a:r>
          </a:p>
        </p:txBody>
      </p:sp>
      <p:sp>
        <p:nvSpPr>
          <p:cNvPr id="8" name="Rectangle à coins arrondis 7"/>
          <p:cNvSpPr/>
          <p:nvPr/>
        </p:nvSpPr>
        <p:spPr>
          <a:xfrm>
            <a:off x="683568" y="4293096"/>
            <a:ext cx="8208912" cy="165618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eaLnBrk="1" hangingPunct="1">
              <a:lnSpc>
                <a:spcPct val="90000"/>
              </a:lnSpc>
              <a:defRPr/>
            </a:pPr>
            <a:r>
              <a:rPr lang="fr-FR" sz="2400" b="1" dirty="0" smtClean="0">
                <a:solidFill>
                  <a:schemeClr val="bg1"/>
                </a:solidFill>
              </a:rPr>
              <a:t>Un informaticien responsable ?</a:t>
            </a:r>
          </a:p>
          <a:p>
            <a:pPr algn="ctr" eaLnBrk="1" hangingPunct="1">
              <a:lnSpc>
                <a:spcPct val="90000"/>
              </a:lnSpc>
              <a:defRPr/>
            </a:pPr>
            <a:endParaRPr lang="fr-FR" sz="2400" b="1" dirty="0" smtClean="0">
              <a:solidFill>
                <a:schemeClr val="bg1"/>
              </a:solidFill>
            </a:endParaRPr>
          </a:p>
          <a:p>
            <a:pPr algn="ctr" eaLnBrk="1" hangingPunct="1">
              <a:lnSpc>
                <a:spcPct val="90000"/>
              </a:lnSpc>
              <a:defRPr/>
            </a:pPr>
            <a:r>
              <a:rPr lang="fr-FR" sz="2400" b="1" dirty="0" smtClean="0">
                <a:solidFill>
                  <a:schemeClr val="bg1"/>
                </a:solidFill>
              </a:rPr>
              <a:t>Un informaticien connecté au monde réel!</a:t>
            </a:r>
          </a:p>
        </p:txBody>
      </p:sp>
      <p:sp>
        <p:nvSpPr>
          <p:cNvPr id="9" name="Flèche droite 8"/>
          <p:cNvSpPr/>
          <p:nvPr/>
        </p:nvSpPr>
        <p:spPr>
          <a:xfrm>
            <a:off x="840200" y="5226190"/>
            <a:ext cx="1008112" cy="50405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6" name="Rectangle 3"/>
          <p:cNvSpPr>
            <a:spLocks noGrp="1" noChangeArrowheads="1"/>
          </p:cNvSpPr>
          <p:nvPr>
            <p:ph idx="1"/>
          </p:nvPr>
        </p:nvSpPr>
        <p:spPr>
          <a:xfrm>
            <a:off x="467544" y="1340768"/>
            <a:ext cx="8424936" cy="2707795"/>
          </a:xfrm>
        </p:spPr>
        <p:style>
          <a:lnRef idx="1">
            <a:schemeClr val="accent1"/>
          </a:lnRef>
          <a:fillRef idx="2">
            <a:schemeClr val="accent1"/>
          </a:fillRef>
          <a:effectRef idx="1">
            <a:schemeClr val="accent1"/>
          </a:effectRef>
          <a:fontRef idx="minor">
            <a:schemeClr val="dk1"/>
          </a:fontRef>
        </p:style>
        <p:txBody>
          <a:bodyPr anchor="ctr">
            <a:normAutofit/>
          </a:bodyPr>
          <a:lstStyle/>
          <a:p>
            <a:pPr algn="just" eaLnBrk="1" hangingPunct="1">
              <a:lnSpc>
                <a:spcPct val="90000"/>
              </a:lnSpc>
              <a:buFont typeface="Wingdings" pitchFamily="2" charset="2"/>
              <a:buNone/>
            </a:pPr>
            <a:r>
              <a:rPr lang="fr-FR" sz="2400" b="1" dirty="0" smtClean="0">
                <a:solidFill>
                  <a:schemeClr val="tx2"/>
                </a:solidFill>
              </a:rPr>
              <a:t>Ingénieur</a:t>
            </a:r>
          </a:p>
          <a:p>
            <a:pPr algn="just">
              <a:lnSpc>
                <a:spcPct val="90000"/>
              </a:lnSpc>
            </a:pPr>
            <a:r>
              <a:rPr lang="fr-FR" sz="2400" b="1" dirty="0" smtClean="0">
                <a:solidFill>
                  <a:schemeClr val="tx2"/>
                </a:solidFill>
              </a:rPr>
              <a:t>Comprendre les enjeux du numérique, secteur en « rupture »</a:t>
            </a:r>
          </a:p>
          <a:p>
            <a:pPr algn="just">
              <a:lnSpc>
                <a:spcPct val="90000"/>
              </a:lnSpc>
            </a:pPr>
            <a:r>
              <a:rPr lang="fr-FR" sz="2400" b="1" dirty="0" smtClean="0">
                <a:solidFill>
                  <a:schemeClr val="tx2"/>
                </a:solidFill>
              </a:rPr>
              <a:t>Construire sa propre position</a:t>
            </a:r>
          </a:p>
          <a:p>
            <a:pPr algn="just">
              <a:lnSpc>
                <a:spcPct val="90000"/>
              </a:lnSpc>
            </a:pPr>
            <a:r>
              <a:rPr lang="fr-FR" sz="2400" b="1" dirty="0" smtClean="0">
                <a:solidFill>
                  <a:schemeClr val="tx2"/>
                </a:solidFill>
              </a:rPr>
              <a:t>Etre capable de dialoguer avec les parties prenantes portant d’autres positions</a:t>
            </a:r>
            <a:endParaRPr lang="fr-FR" b="1" dirty="0" smtClean="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5650"/>
                                        </p:tgtEl>
                                        <p:attrNameLst>
                                          <p:attrName>style.visibility</p:attrName>
                                        </p:attrNameLst>
                                      </p:cBhvr>
                                      <p:to>
                                        <p:strVal val="visible"/>
                                      </p:to>
                                    </p:set>
                                    <p:animEffect transition="in" filter="fade">
                                      <p:cBhvr>
                                        <p:cTn id="7" dur="2000"/>
                                        <p:tgtEl>
                                          <p:spTgt spid="1556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animEffect transition="in" filter="fade">
                                      <p:cBhvr>
                                        <p:cTn id="17" dur="2000"/>
                                        <p:tgtEl>
                                          <p:spTgt spid="6">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20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20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20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fade">
                                      <p:cBhvr>
                                        <p:cTn id="37"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0" grpId="0"/>
      <p:bldP spid="8" grpId="0" animBg="1"/>
      <p:bldP spid="6"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6" descr="P1010177"/>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56675" name="Text Box 7"/>
          <p:cNvSpPr txBox="1">
            <a:spLocks noChangeArrowheads="1"/>
          </p:cNvSpPr>
          <p:nvPr/>
        </p:nvSpPr>
        <p:spPr bwMode="auto">
          <a:xfrm>
            <a:off x="6227763" y="5229225"/>
            <a:ext cx="2087562" cy="914400"/>
          </a:xfrm>
          <a:prstGeom prst="rect">
            <a:avLst/>
          </a:prstGeom>
          <a:noFill/>
          <a:ln w="9525">
            <a:noFill/>
            <a:miter lim="800000"/>
            <a:headEnd/>
            <a:tailEnd/>
          </a:ln>
        </p:spPr>
        <p:txBody>
          <a:bodyPr>
            <a:spAutoFit/>
          </a:bodyPr>
          <a:lstStyle/>
          <a:p>
            <a:pPr>
              <a:spcBef>
                <a:spcPct val="50000"/>
              </a:spcBef>
            </a:pPr>
            <a:r>
              <a:rPr lang="fr-FR" sz="5400" b="1">
                <a:solidFill>
                  <a:srgbClr val="009900"/>
                </a:solidFill>
              </a:rPr>
              <a:t>F I N</a:t>
            </a:r>
          </a:p>
        </p:txBody>
      </p:sp>
      <p:sp>
        <p:nvSpPr>
          <p:cNvPr id="4" name="Espace réservé du numéro de diapositive 3"/>
          <p:cNvSpPr>
            <a:spLocks noGrp="1"/>
          </p:cNvSpPr>
          <p:nvPr>
            <p:ph type="sldNum" sz="quarter" idx="12"/>
          </p:nvPr>
        </p:nvSpPr>
        <p:spPr/>
        <p:txBody>
          <a:bodyPr/>
          <a:lstStyle/>
          <a:p>
            <a:pPr>
              <a:defRPr/>
            </a:pPr>
            <a:fld id="{8A9C7DE7-41DF-4FDE-8DD1-2334AA4C71B1}" type="slidenum">
              <a:rPr lang="fr-FR" smtClean="0"/>
              <a:pPr>
                <a:defRPr/>
              </a:pPr>
              <a:t>36</a:t>
            </a:fld>
            <a:endParaRPr lang="fr-F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normAutofit/>
          </a:bodyPr>
          <a:lstStyle/>
          <a:p>
            <a:pPr eaLnBrk="1" fontAlgn="auto" hangingPunct="1">
              <a:spcAft>
                <a:spcPts val="0"/>
              </a:spcAft>
              <a:defRPr/>
            </a:pPr>
            <a:r>
              <a:rPr lang="fr-FR" b="1" dirty="0" smtClean="0">
                <a:solidFill>
                  <a:schemeClr val="accent1"/>
                </a:solidFill>
                <a:effectLst>
                  <a:outerShdw blurRad="38100" dist="38100" dir="2700000" algn="tl">
                    <a:srgbClr val="FFFFFF"/>
                  </a:outerShdw>
                </a:effectLst>
              </a:rPr>
              <a:t>Les défis du numérique</a:t>
            </a:r>
          </a:p>
        </p:txBody>
      </p:sp>
      <p:sp>
        <p:nvSpPr>
          <p:cNvPr id="5" name="Espace réservé du pied de page 4"/>
          <p:cNvSpPr>
            <a:spLocks noGrp="1"/>
          </p:cNvSpPr>
          <p:nvPr>
            <p:ph type="ftr" sz="quarter" idx="11"/>
          </p:nvPr>
        </p:nvSpPr>
        <p:spPr/>
        <p:txBody>
          <a:bodyPr/>
          <a:lstStyle/>
          <a:p>
            <a:pPr>
              <a:defRPr/>
            </a:pPr>
            <a:endParaRPr lang="fr-FR"/>
          </a:p>
        </p:txBody>
      </p:sp>
      <p:sp>
        <p:nvSpPr>
          <p:cNvPr id="4" name="Espace réservé du numéro de diapositive 3"/>
          <p:cNvSpPr>
            <a:spLocks noGrp="1"/>
          </p:cNvSpPr>
          <p:nvPr>
            <p:ph type="sldNum" sz="quarter" idx="12"/>
          </p:nvPr>
        </p:nvSpPr>
        <p:spPr/>
        <p:txBody>
          <a:bodyPr/>
          <a:lstStyle/>
          <a:p>
            <a:pPr>
              <a:defRPr/>
            </a:pPr>
            <a:fld id="{17DDDE65-AFB7-4333-96E9-1700E76972C8}" type="slidenum">
              <a:rPr lang="fr-FR" smtClean="0"/>
              <a:pPr>
                <a:defRPr/>
              </a:pPr>
              <a:t>4</a:t>
            </a:fld>
            <a:endParaRPr lang="fr-FR"/>
          </a:p>
        </p:txBody>
      </p:sp>
      <p:sp>
        <p:nvSpPr>
          <p:cNvPr id="9" name="Rectangle à coins arrondis 8"/>
          <p:cNvSpPr/>
          <p:nvPr/>
        </p:nvSpPr>
        <p:spPr>
          <a:xfrm>
            <a:off x="323528" y="1700808"/>
            <a:ext cx="8215370" cy="460851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eaLnBrk="1" fontAlgn="auto" hangingPunct="1">
              <a:spcBef>
                <a:spcPts val="580"/>
              </a:spcBef>
              <a:spcAft>
                <a:spcPts val="0"/>
              </a:spcAft>
              <a:defRPr/>
            </a:pPr>
            <a:r>
              <a:rPr lang="fr-FR" sz="2800" b="1" dirty="0" smtClean="0">
                <a:solidFill>
                  <a:schemeClr val="bg1"/>
                </a:solidFill>
              </a:rPr>
              <a:t>LA « RUPTURE NUMERIQUE »</a:t>
            </a:r>
          </a:p>
          <a:p>
            <a:pPr marL="457200" indent="-457200" eaLnBrk="1" fontAlgn="auto" hangingPunct="1">
              <a:spcBef>
                <a:spcPts val="580"/>
              </a:spcBef>
              <a:spcAft>
                <a:spcPts val="0"/>
              </a:spcAft>
              <a:buFont typeface="Arial" panose="020B0604020202020204" pitchFamily="34" charset="0"/>
              <a:buChar char="•"/>
              <a:defRPr/>
            </a:pPr>
            <a:r>
              <a:rPr lang="fr-FR" sz="2800" b="1" dirty="0">
                <a:solidFill>
                  <a:schemeClr val="bg1"/>
                </a:solidFill>
              </a:rPr>
              <a:t>Business </a:t>
            </a:r>
            <a:endParaRPr lang="fr-FR" sz="2800" b="1" dirty="0" smtClean="0">
              <a:solidFill>
                <a:schemeClr val="bg1"/>
              </a:solidFill>
            </a:endParaRPr>
          </a:p>
          <a:p>
            <a:pPr marL="457200" indent="-457200" eaLnBrk="1" fontAlgn="auto" hangingPunct="1">
              <a:spcBef>
                <a:spcPts val="580"/>
              </a:spcBef>
              <a:spcAft>
                <a:spcPts val="0"/>
              </a:spcAft>
              <a:buFont typeface="Arial" panose="020B0604020202020204" pitchFamily="34" charset="0"/>
              <a:buChar char="•"/>
              <a:defRPr/>
            </a:pPr>
            <a:r>
              <a:rPr lang="fr-FR" sz="2800" b="1" dirty="0" smtClean="0">
                <a:solidFill>
                  <a:schemeClr val="bg1"/>
                </a:solidFill>
              </a:rPr>
              <a:t>Management</a:t>
            </a:r>
          </a:p>
          <a:p>
            <a:pPr marL="457200" indent="-457200" eaLnBrk="1" fontAlgn="auto" hangingPunct="1">
              <a:spcBef>
                <a:spcPts val="580"/>
              </a:spcBef>
              <a:spcAft>
                <a:spcPts val="0"/>
              </a:spcAft>
              <a:buFont typeface="Arial" panose="020B0604020202020204" pitchFamily="34" charset="0"/>
              <a:buChar char="•"/>
              <a:defRPr/>
            </a:pPr>
            <a:r>
              <a:rPr lang="fr-FR" sz="2800" b="1" dirty="0" smtClean="0">
                <a:solidFill>
                  <a:schemeClr val="bg1"/>
                </a:solidFill>
              </a:rPr>
              <a:t>Démocratie</a:t>
            </a:r>
          </a:p>
          <a:p>
            <a:pPr marL="457200" indent="-457200" eaLnBrk="1" fontAlgn="auto" hangingPunct="1">
              <a:spcBef>
                <a:spcPts val="580"/>
              </a:spcBef>
              <a:spcAft>
                <a:spcPts val="0"/>
              </a:spcAft>
              <a:buFont typeface="Arial" panose="020B0604020202020204" pitchFamily="34" charset="0"/>
              <a:buChar char="•"/>
              <a:defRPr/>
            </a:pPr>
            <a:r>
              <a:rPr lang="fr-FR" sz="2800" b="1" dirty="0" smtClean="0">
                <a:solidFill>
                  <a:schemeClr val="bg1"/>
                </a:solidFill>
              </a:rPr>
              <a:t>Formation</a:t>
            </a:r>
          </a:p>
        </p:txBody>
      </p:sp>
    </p:spTree>
    <p:extLst>
      <p:ext uri="{BB962C8B-B14F-4D97-AF65-F5344CB8AC3E}">
        <p14:creationId xmlns:p14="http://schemas.microsoft.com/office/powerpoint/2010/main" val="50886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1730"/>
                                        </p:tgtEl>
                                        <p:attrNameLst>
                                          <p:attrName>style.visibility</p:attrName>
                                        </p:attrNameLst>
                                      </p:cBhvr>
                                      <p:to>
                                        <p:strVal val="visible"/>
                                      </p:to>
                                    </p:set>
                                    <p:animEffect transition="in" filter="fade">
                                      <p:cBhvr>
                                        <p:cTn id="7" dur="2000"/>
                                        <p:tgtEl>
                                          <p:spTgt spid="20173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0" grpId="0"/>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17DDDE65-AFB7-4333-96E9-1700E76972C8}" type="slidenum">
              <a:rPr lang="fr-FR" smtClean="0"/>
              <a:pPr>
                <a:defRPr/>
              </a:pPr>
              <a:t>5</a:t>
            </a:fld>
            <a:endParaRPr lang="fr-FR"/>
          </a:p>
        </p:txBody>
      </p:sp>
      <p:sp>
        <p:nvSpPr>
          <p:cNvPr id="2" name="Rectangle 1"/>
          <p:cNvSpPr/>
          <p:nvPr/>
        </p:nvSpPr>
        <p:spPr>
          <a:xfrm>
            <a:off x="107504" y="5589240"/>
            <a:ext cx="8784976" cy="646331"/>
          </a:xfrm>
          <a:prstGeom prst="rect">
            <a:avLst/>
          </a:prstGeom>
        </p:spPr>
        <p:txBody>
          <a:bodyPr wrap="square">
            <a:spAutoFit/>
          </a:bodyPr>
          <a:lstStyle/>
          <a:p>
            <a:r>
              <a:rPr lang="fr-FR" b="1" dirty="0" smtClean="0">
                <a:solidFill>
                  <a:srgbClr val="002060"/>
                </a:solidFill>
              </a:rPr>
              <a:t>« La </a:t>
            </a:r>
            <a:r>
              <a:rPr lang="fr-FR" b="1" dirty="0">
                <a:solidFill>
                  <a:srgbClr val="002060"/>
                </a:solidFill>
              </a:rPr>
              <a:t>Rupture Numérique - On en parle </a:t>
            </a:r>
            <a:r>
              <a:rPr lang="fr-FR" b="1" dirty="0" smtClean="0">
                <a:solidFill>
                  <a:srgbClr val="002060"/>
                </a:solidFill>
              </a:rPr>
              <a:t>? » Oussama </a:t>
            </a:r>
            <a:r>
              <a:rPr lang="fr-FR" b="1" dirty="0">
                <a:solidFill>
                  <a:srgbClr val="002060"/>
                </a:solidFill>
              </a:rPr>
              <a:t>Ammar </a:t>
            </a:r>
            <a:r>
              <a:rPr lang="fr-FR" b="1" dirty="0" smtClean="0">
                <a:solidFill>
                  <a:srgbClr val="002060"/>
                </a:solidFill>
              </a:rPr>
              <a:t>- Juillet 2016</a:t>
            </a:r>
          </a:p>
          <a:p>
            <a:r>
              <a:rPr lang="fr-FR" b="1" dirty="0" smtClean="0">
                <a:solidFill>
                  <a:srgbClr val="002060"/>
                </a:solidFill>
              </a:rPr>
              <a:t>https</a:t>
            </a:r>
            <a:r>
              <a:rPr lang="fr-FR" b="1" dirty="0">
                <a:solidFill>
                  <a:srgbClr val="002060"/>
                </a:solidFill>
              </a:rPr>
              <a:t>://youtu.be/q66wZ7Oyy1A</a:t>
            </a:r>
          </a:p>
        </p:txBody>
      </p:sp>
      <p:pic>
        <p:nvPicPr>
          <p:cNvPr id="1026" name="Picture 2" descr="https://i.ytimg.com/vi/wRuvzRLmUpQ/hqdefault.jpg?custom=true&amp;w=336&amp;h=188&amp;stc=true&amp;jpg444=true&amp;jpgq=90&amp;sp=68&amp;sigh=gHEtu9tVZDdbY8ulF3BhmOaa9Y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732" y="0"/>
            <a:ext cx="9989268" cy="5589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3247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pPr>
              <a:defRPr/>
            </a:pPr>
            <a:endParaRPr lang="fr-FR"/>
          </a:p>
        </p:txBody>
      </p:sp>
      <p:sp>
        <p:nvSpPr>
          <p:cNvPr id="4" name="Espace réservé du numéro de diapositive 3"/>
          <p:cNvSpPr>
            <a:spLocks noGrp="1"/>
          </p:cNvSpPr>
          <p:nvPr>
            <p:ph type="sldNum" sz="quarter" idx="12"/>
          </p:nvPr>
        </p:nvSpPr>
        <p:spPr/>
        <p:txBody>
          <a:bodyPr/>
          <a:lstStyle/>
          <a:p>
            <a:pPr>
              <a:defRPr/>
            </a:pPr>
            <a:fld id="{17DDDE65-AFB7-4333-96E9-1700E76972C8}" type="slidenum">
              <a:rPr lang="fr-FR" smtClean="0"/>
              <a:pPr>
                <a:defRPr/>
              </a:pPr>
              <a:t>6</a:t>
            </a:fld>
            <a:endParaRPr lang="fr-FR"/>
          </a:p>
        </p:txBody>
      </p:sp>
      <p:sp>
        <p:nvSpPr>
          <p:cNvPr id="2" name="Titre 1"/>
          <p:cNvSpPr>
            <a:spLocks noGrp="1"/>
          </p:cNvSpPr>
          <p:nvPr>
            <p:ph type="title"/>
          </p:nvPr>
        </p:nvSpPr>
        <p:spPr/>
        <p:txBody>
          <a:bodyPr/>
          <a:lstStyle/>
          <a:p>
            <a:r>
              <a:rPr lang="fr-FR" dirty="0" smtClean="0">
                <a:solidFill>
                  <a:srgbClr val="002060"/>
                </a:solidFill>
              </a:rPr>
              <a:t>Ecole 42</a:t>
            </a:r>
            <a:endParaRPr lang="fr-FR" dirty="0">
              <a:solidFill>
                <a:srgbClr val="002060"/>
              </a:solidFill>
            </a:endParaRPr>
          </a:p>
        </p:txBody>
      </p:sp>
      <p:pic>
        <p:nvPicPr>
          <p:cNvPr id="2050" name="Picture 2" descr="42 / born2cod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5496" y="-27384"/>
            <a:ext cx="2592288" cy="52852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699792" y="1938312"/>
            <a:ext cx="6192688" cy="470898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fr-FR" sz="2400" b="1" dirty="0">
                <a:solidFill>
                  <a:srgbClr val="002060"/>
                </a:solidFill>
              </a:rPr>
              <a:t>L’édito de Xavier Niel</a:t>
            </a:r>
          </a:p>
          <a:p>
            <a:r>
              <a:rPr lang="fr-FR" sz="2400" b="1" dirty="0" smtClean="0">
                <a:solidFill>
                  <a:srgbClr val="002060"/>
                </a:solidFill>
              </a:rPr>
              <a:t>« Je </a:t>
            </a:r>
            <a:r>
              <a:rPr lang="fr-FR" sz="2400" b="1" dirty="0">
                <a:solidFill>
                  <a:srgbClr val="002060"/>
                </a:solidFill>
              </a:rPr>
              <a:t>travaille dans l’Internet depuis 20 ans</a:t>
            </a:r>
            <a:r>
              <a:rPr lang="fr-FR" sz="2400" dirty="0">
                <a:solidFill>
                  <a:srgbClr val="002060"/>
                </a:solidFill>
              </a:rPr>
              <a:t>. Et depuis 20 ans le principal problème de mon métier est toujours le même : </a:t>
            </a:r>
            <a:r>
              <a:rPr lang="fr-FR" sz="2400" b="1" dirty="0">
                <a:solidFill>
                  <a:srgbClr val="002060"/>
                </a:solidFill>
              </a:rPr>
              <a:t>comment recruter des talents</a:t>
            </a:r>
            <a:r>
              <a:rPr lang="fr-FR" sz="2400" dirty="0">
                <a:solidFill>
                  <a:srgbClr val="002060"/>
                </a:solidFill>
              </a:rPr>
              <a:t>, </a:t>
            </a:r>
            <a:r>
              <a:rPr lang="fr-FR" sz="2400" b="1" dirty="0">
                <a:solidFill>
                  <a:srgbClr val="002060"/>
                </a:solidFill>
              </a:rPr>
              <a:t>comment trouver les développeurs</a:t>
            </a:r>
            <a:r>
              <a:rPr lang="fr-FR" sz="2400" dirty="0">
                <a:solidFill>
                  <a:srgbClr val="002060"/>
                </a:solidFill>
              </a:rPr>
              <a:t> dont nous avons besoin pour concevoir les logiciels qui vont nous permettre de </a:t>
            </a:r>
            <a:r>
              <a:rPr lang="fr-FR" sz="2400" b="1" dirty="0">
                <a:solidFill>
                  <a:srgbClr val="002060"/>
                </a:solidFill>
              </a:rPr>
              <a:t>créer des produits innovants</a:t>
            </a:r>
            <a:r>
              <a:rPr lang="fr-FR" sz="2400" dirty="0" smtClean="0">
                <a:solidFill>
                  <a:srgbClr val="002060"/>
                </a:solidFill>
              </a:rPr>
              <a:t>. »</a:t>
            </a:r>
          </a:p>
          <a:p>
            <a:endParaRPr lang="fr-FR" sz="2400" dirty="0">
              <a:solidFill>
                <a:srgbClr val="002060"/>
              </a:solidFill>
            </a:endParaRPr>
          </a:p>
          <a:p>
            <a:r>
              <a:rPr lang="fr-FR" sz="2800" dirty="0" smtClean="0">
                <a:solidFill>
                  <a:srgbClr val="002060"/>
                </a:solidFill>
              </a:rPr>
              <a:t>« Découvrez </a:t>
            </a:r>
            <a:r>
              <a:rPr lang="fr-FR" sz="2800" dirty="0">
                <a:solidFill>
                  <a:srgbClr val="002060"/>
                </a:solidFill>
              </a:rPr>
              <a:t>la seule </a:t>
            </a:r>
            <a:r>
              <a:rPr lang="fr-FR" sz="2800" b="1" dirty="0">
                <a:solidFill>
                  <a:srgbClr val="002060"/>
                </a:solidFill>
              </a:rPr>
              <a:t>école d’informatique</a:t>
            </a:r>
            <a:r>
              <a:rPr lang="fr-FR" sz="2800" dirty="0">
                <a:solidFill>
                  <a:srgbClr val="002060"/>
                </a:solidFill>
              </a:rPr>
              <a:t> entièrement </a:t>
            </a:r>
            <a:r>
              <a:rPr lang="fr-FR" sz="2800" i="1" dirty="0">
                <a:solidFill>
                  <a:srgbClr val="002060"/>
                </a:solidFill>
              </a:rPr>
              <a:t>gratuite</a:t>
            </a:r>
            <a:r>
              <a:rPr lang="fr-FR" sz="2800" dirty="0">
                <a:solidFill>
                  <a:srgbClr val="002060"/>
                </a:solidFill>
              </a:rPr>
              <a:t> et </a:t>
            </a:r>
            <a:r>
              <a:rPr lang="fr-FR" sz="2800" i="1" dirty="0" err="1">
                <a:solidFill>
                  <a:srgbClr val="002060"/>
                </a:solidFill>
              </a:rPr>
              <a:t>peer</a:t>
            </a:r>
            <a:r>
              <a:rPr lang="fr-FR" sz="2800" i="1" dirty="0">
                <a:solidFill>
                  <a:srgbClr val="002060"/>
                </a:solidFill>
              </a:rPr>
              <a:t>-</a:t>
            </a:r>
            <a:r>
              <a:rPr lang="fr-FR" sz="2800" i="1" dirty="0" err="1">
                <a:solidFill>
                  <a:srgbClr val="002060"/>
                </a:solidFill>
              </a:rPr>
              <a:t>to-peer</a:t>
            </a:r>
            <a:r>
              <a:rPr lang="fr-FR" sz="2800" dirty="0" smtClean="0">
                <a:solidFill>
                  <a:srgbClr val="002060"/>
                </a:solidFill>
              </a:rPr>
              <a:t>. »</a:t>
            </a:r>
            <a:endParaRPr lang="fr-FR" sz="2800" dirty="0">
              <a:solidFill>
                <a:srgbClr val="002060"/>
              </a:solidFill>
            </a:endParaRPr>
          </a:p>
        </p:txBody>
      </p:sp>
    </p:spTree>
    <p:extLst>
      <p:ext uri="{BB962C8B-B14F-4D97-AF65-F5344CB8AC3E}">
        <p14:creationId xmlns:p14="http://schemas.microsoft.com/office/powerpoint/2010/main" val="4985440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395536" y="2132856"/>
            <a:ext cx="8353425" cy="1728192"/>
          </a:xfrm>
        </p:spPr>
        <p:style>
          <a:lnRef idx="1">
            <a:schemeClr val="accent1"/>
          </a:lnRef>
          <a:fillRef idx="2">
            <a:schemeClr val="accent1"/>
          </a:fillRef>
          <a:effectRef idx="1">
            <a:schemeClr val="accent1"/>
          </a:effectRef>
          <a:fontRef idx="minor">
            <a:schemeClr val="dk1"/>
          </a:fontRef>
        </p:style>
        <p:txBody>
          <a:bodyPr>
            <a:normAutofit fontScale="85000" lnSpcReduction="20000"/>
          </a:bodyPr>
          <a:lstStyle/>
          <a:p>
            <a:pPr marL="273050" lvl="1" indent="-93663" algn="just" eaLnBrk="1" hangingPunct="1">
              <a:lnSpc>
                <a:spcPct val="80000"/>
              </a:lnSpc>
              <a:buFontTx/>
              <a:buNone/>
            </a:pPr>
            <a:endParaRPr lang="fr-FR" sz="2000" dirty="0" smtClean="0">
              <a:solidFill>
                <a:schemeClr val="tx2"/>
              </a:solidFill>
            </a:endParaRPr>
          </a:p>
          <a:p>
            <a:pPr marL="0" indent="0"/>
            <a:r>
              <a:rPr lang="fr-FR" sz="2800" dirty="0" smtClean="0">
                <a:solidFill>
                  <a:schemeClr val="tx2"/>
                </a:solidFill>
              </a:rPr>
              <a:t>Réduire les dépenses énergétiques au bureau</a:t>
            </a:r>
          </a:p>
          <a:p>
            <a:pPr marL="0" indent="0"/>
            <a:r>
              <a:rPr lang="fr-FR" sz="2800" dirty="0" smtClean="0">
                <a:solidFill>
                  <a:schemeClr val="tx2"/>
                </a:solidFill>
              </a:rPr>
              <a:t>Mieux gérer ses TIC </a:t>
            </a:r>
          </a:p>
          <a:p>
            <a:pPr marL="0" indent="0"/>
            <a:r>
              <a:rPr lang="fr-FR" sz="2800" dirty="0" smtClean="0">
                <a:solidFill>
                  <a:schemeClr val="tx2"/>
                </a:solidFill>
              </a:rPr>
              <a:t>Analyse du cycle (ACV) de vie d’un papier et d’un mail: la barrière des 10 ans d’archivage</a:t>
            </a:r>
            <a:endParaRPr lang="fr-FR" sz="2400" dirty="0" smtClean="0">
              <a:solidFill>
                <a:srgbClr val="002060"/>
              </a:solidFill>
            </a:endParaRPr>
          </a:p>
        </p:txBody>
      </p:sp>
      <p:sp>
        <p:nvSpPr>
          <p:cNvPr id="6" name="Espace réservé du pied de page 5"/>
          <p:cNvSpPr>
            <a:spLocks noGrp="1"/>
          </p:cNvSpPr>
          <p:nvPr>
            <p:ph type="ftr" sz="quarter" idx="11"/>
          </p:nvPr>
        </p:nvSpPr>
        <p:spPr/>
        <p:txBody>
          <a:bodyPr/>
          <a:lstStyle/>
          <a:p>
            <a:pPr>
              <a:defRPr/>
            </a:pPr>
            <a:endParaRPr lang="fr-FR"/>
          </a:p>
        </p:txBody>
      </p:sp>
      <p:sp>
        <p:nvSpPr>
          <p:cNvPr id="5" name="Espace réservé du numéro de diapositive 4"/>
          <p:cNvSpPr>
            <a:spLocks noGrp="1"/>
          </p:cNvSpPr>
          <p:nvPr>
            <p:ph type="sldNum" sz="quarter" idx="12"/>
          </p:nvPr>
        </p:nvSpPr>
        <p:spPr/>
        <p:txBody>
          <a:bodyPr/>
          <a:lstStyle/>
          <a:p>
            <a:pPr>
              <a:defRPr/>
            </a:pPr>
            <a:fld id="{17DDDE65-AFB7-4333-96E9-1700E76972C8}" type="slidenum">
              <a:rPr lang="fr-FR" smtClean="0"/>
              <a:pPr>
                <a:defRPr/>
              </a:pPr>
              <a:t>7</a:t>
            </a:fld>
            <a:endParaRPr lang="fr-FR"/>
          </a:p>
        </p:txBody>
      </p:sp>
      <p:sp>
        <p:nvSpPr>
          <p:cNvPr id="8" name="Ellipse 7"/>
          <p:cNvSpPr/>
          <p:nvPr/>
        </p:nvSpPr>
        <p:spPr>
          <a:xfrm>
            <a:off x="1188121" y="700676"/>
            <a:ext cx="7560840" cy="100013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dirty="0" smtClean="0"/>
              <a:t>Agence de l’Environnement et de la Maîtrise de l’Energie (ADEME)</a:t>
            </a:r>
            <a:endParaRPr lang="fr-FR" dirty="0"/>
          </a:p>
        </p:txBody>
      </p:sp>
      <p:sp>
        <p:nvSpPr>
          <p:cNvPr id="10" name="Rectangle 3"/>
          <p:cNvSpPr txBox="1">
            <a:spLocks noChangeArrowheads="1"/>
          </p:cNvSpPr>
          <p:nvPr/>
        </p:nvSpPr>
        <p:spPr>
          <a:xfrm>
            <a:off x="395536" y="4077072"/>
            <a:ext cx="8353425" cy="2427005"/>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fontScale="92500" lnSpcReduction="10000"/>
          </a:bodyPr>
          <a:lstStyle/>
          <a:p>
            <a:pPr marL="273050" marR="0" lvl="1" indent="-93663" algn="just" defTabSz="914400" rtl="0" eaLnBrk="1" fontAlgn="auto" latinLnBrk="0" hangingPunct="1">
              <a:lnSpc>
                <a:spcPct val="80000"/>
              </a:lnSpc>
              <a:spcBef>
                <a:spcPct val="20000"/>
              </a:spcBef>
              <a:spcAft>
                <a:spcPts val="0"/>
              </a:spcAft>
              <a:buClrTx/>
              <a:buSzTx/>
              <a:buFontTx/>
              <a:buNone/>
              <a:tabLst/>
              <a:defRPr/>
            </a:pPr>
            <a:endParaRPr kumimoji="0" lang="fr-FR" sz="2000" b="0" i="0" u="none" strike="noStrike" kern="1200" cap="none" spc="0" normalizeH="0" baseline="0" noProof="0" dirty="0" smtClean="0">
              <a:ln>
                <a:noFill/>
              </a:ln>
              <a:solidFill>
                <a:srgbClr val="002060"/>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0" i="0" u="none" strike="noStrike" kern="1200" cap="none" spc="0" normalizeH="0" baseline="0" noProof="0" dirty="0" smtClean="0">
                <a:ln>
                  <a:noFill/>
                </a:ln>
                <a:solidFill>
                  <a:srgbClr val="002060"/>
                </a:solidFill>
                <a:effectLst/>
                <a:uLnTx/>
                <a:uFillTx/>
                <a:latin typeface="+mn-lt"/>
                <a:ea typeface="+mn-ea"/>
                <a:cs typeface="+mn-cs"/>
              </a:rPr>
              <a:t>Participer à la lutte contre </a:t>
            </a:r>
            <a:r>
              <a:rPr kumimoji="0" lang="fr-FR" sz="2800" b="0" i="0" u="sng" strike="noStrike" kern="1200" cap="none" spc="0" normalizeH="0" baseline="0" noProof="0" dirty="0" smtClean="0">
                <a:ln>
                  <a:noFill/>
                </a:ln>
                <a:solidFill>
                  <a:srgbClr val="002060"/>
                </a:solidFill>
                <a:effectLst/>
                <a:uLnTx/>
                <a:uFillTx/>
                <a:latin typeface="+mn-lt"/>
                <a:ea typeface="+mn-ea"/>
                <a:cs typeface="+mn-cs"/>
              </a:rPr>
              <a:t>« l’obsolescence programmée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0" i="0" u="none" strike="noStrike" kern="1200" cap="none" spc="0" normalizeH="0" baseline="0" noProof="0" dirty="0" smtClean="0">
                <a:ln>
                  <a:noFill/>
                </a:ln>
                <a:solidFill>
                  <a:srgbClr val="002060"/>
                </a:solidFill>
                <a:effectLst/>
                <a:uLnTx/>
                <a:uFillTx/>
                <a:latin typeface="+mn-lt"/>
                <a:ea typeface="+mn-ea"/>
                <a:cs typeface="+mn-cs"/>
              </a:rPr>
              <a:t>Obsolescence  = « </a:t>
            </a:r>
            <a:r>
              <a:rPr kumimoji="0" lang="fr-FR" sz="2400" b="0" i="0" u="none" strike="noStrike" kern="1200" cap="none" spc="0" normalizeH="0" baseline="0" noProof="0" dirty="0" smtClean="0">
                <a:ln>
                  <a:noFill/>
                </a:ln>
                <a:solidFill>
                  <a:srgbClr val="002060"/>
                </a:solidFill>
                <a:effectLst/>
                <a:uLnTx/>
                <a:uFillTx/>
                <a:latin typeface="+mn-lt"/>
                <a:ea typeface="+mn-ea"/>
                <a:cs typeface="+mn-cs"/>
              </a:rPr>
              <a:t>La notion d’« obsolescence programmée » dénonce un stratagème par lequel un bien verrait sa durée normative sciemment réduite dès sa conception, limitant ainsi sa durée d’usage pour des raisons de modèle économique » (p. 15 Rapport Obsolescence, ADEME,</a:t>
            </a:r>
            <a:r>
              <a:rPr kumimoji="0" lang="fr-FR" sz="2400" b="0" i="0" u="none" strike="noStrike" kern="1200" cap="none" spc="0" normalizeH="0" noProof="0" dirty="0" smtClean="0">
                <a:ln>
                  <a:noFill/>
                </a:ln>
                <a:solidFill>
                  <a:srgbClr val="002060"/>
                </a:solidFill>
                <a:effectLst/>
                <a:uLnTx/>
                <a:uFillTx/>
                <a:latin typeface="+mn-lt"/>
                <a:ea typeface="+mn-ea"/>
                <a:cs typeface="+mn-cs"/>
              </a:rPr>
              <a:t> </a:t>
            </a:r>
            <a:r>
              <a:rPr kumimoji="0" lang="fr-FR" sz="2400" b="0" i="0" u="none" strike="noStrike" kern="1200" cap="none" spc="0" normalizeH="0" baseline="0" noProof="0" dirty="0" smtClean="0">
                <a:ln>
                  <a:noFill/>
                </a:ln>
                <a:solidFill>
                  <a:srgbClr val="002060"/>
                </a:solidFill>
                <a:effectLst/>
                <a:uLnTx/>
                <a:uFillTx/>
                <a:latin typeface="+mn-lt"/>
                <a:ea typeface="+mn-ea"/>
                <a:cs typeface="+mn-cs"/>
              </a:rPr>
              <a:t>2012)</a:t>
            </a:r>
          </a:p>
        </p:txBody>
      </p:sp>
      <p:pic>
        <p:nvPicPr>
          <p:cNvPr id="11" name="Picture 2" descr="Agence de l'Environnement et de la Maîtrise de l'Energie - retour à la page d'accue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750497" cy="1964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1493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63">
                                            <p:bg/>
                                          </p:spTgt>
                                        </p:tgtEl>
                                        <p:attrNameLst>
                                          <p:attrName>style.visibility</p:attrName>
                                        </p:attrNameLst>
                                      </p:cBhvr>
                                      <p:to>
                                        <p:strVal val="visible"/>
                                      </p:to>
                                    </p:set>
                                    <p:animEffect transition="in" filter="fade">
                                      <p:cBhvr>
                                        <p:cTn id="12" dur="2000"/>
                                        <p:tgtEl>
                                          <p:spTgt spid="40963">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0963">
                                            <p:txEl>
                                              <p:pRg st="1" end="1"/>
                                            </p:txEl>
                                          </p:spTgt>
                                        </p:tgtEl>
                                        <p:attrNameLst>
                                          <p:attrName>style.visibility</p:attrName>
                                        </p:attrNameLst>
                                      </p:cBhvr>
                                      <p:to>
                                        <p:strVal val="visible"/>
                                      </p:to>
                                    </p:set>
                                    <p:animEffect transition="in" filter="fade">
                                      <p:cBhvr>
                                        <p:cTn id="15" dur="2000"/>
                                        <p:tgtEl>
                                          <p:spTgt spid="4096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0963">
                                            <p:txEl>
                                              <p:pRg st="2" end="2"/>
                                            </p:txEl>
                                          </p:spTgt>
                                        </p:tgtEl>
                                        <p:attrNameLst>
                                          <p:attrName>style.visibility</p:attrName>
                                        </p:attrNameLst>
                                      </p:cBhvr>
                                      <p:to>
                                        <p:strVal val="visible"/>
                                      </p:to>
                                    </p:set>
                                    <p:animEffect transition="in" filter="fade">
                                      <p:cBhvr>
                                        <p:cTn id="18" dur="2000"/>
                                        <p:tgtEl>
                                          <p:spTgt spid="4096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0963">
                                            <p:txEl>
                                              <p:pRg st="3" end="3"/>
                                            </p:txEl>
                                          </p:spTgt>
                                        </p:tgtEl>
                                        <p:attrNameLst>
                                          <p:attrName>style.visibility</p:attrName>
                                        </p:attrNameLst>
                                      </p:cBhvr>
                                      <p:to>
                                        <p:strVal val="visible"/>
                                      </p:to>
                                    </p:set>
                                    <p:animEffect transition="in" filter="fade">
                                      <p:cBhvr>
                                        <p:cTn id="23" dur="2000"/>
                                        <p:tgtEl>
                                          <p:spTgt spid="4096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1" nodeType="clickEffect">
                                  <p:stCondLst>
                                    <p:cond delay="0"/>
                                  </p:stCondLst>
                                  <p:childTnLst>
                                    <p:set>
                                      <p:cBhvr>
                                        <p:cTn id="27" dur="1" fill="hold">
                                          <p:stCondLst>
                                            <p:cond delay="0"/>
                                          </p:stCondLst>
                                        </p:cTn>
                                        <p:tgtEl>
                                          <p:spTgt spid="40963">
                                            <p:bg/>
                                          </p:spTgt>
                                        </p:tgtEl>
                                        <p:attrNameLst>
                                          <p:attrName>style.visibility</p:attrName>
                                        </p:attrNameLst>
                                      </p:cBhvr>
                                      <p:to>
                                        <p:strVal val="visible"/>
                                      </p:to>
                                    </p:set>
                                    <p:animEffect transition="in" filter="blinds(horizontal)">
                                      <p:cBhvr>
                                        <p:cTn id="28" dur="500"/>
                                        <p:tgtEl>
                                          <p:spTgt spid="40963">
                                            <p:bg/>
                                          </p:spTgt>
                                        </p:tgtEl>
                                      </p:cBhvr>
                                    </p:animEffect>
                                  </p:childTnLst>
                                </p:cTn>
                              </p:par>
                              <p:par>
                                <p:cTn id="29" presetID="3" presetClass="entr" presetSubtype="10" fill="hold" grpId="1" nodeType="withEffect">
                                  <p:stCondLst>
                                    <p:cond delay="0"/>
                                  </p:stCondLst>
                                  <p:childTnLst>
                                    <p:set>
                                      <p:cBhvr>
                                        <p:cTn id="30" dur="1" fill="hold">
                                          <p:stCondLst>
                                            <p:cond delay="0"/>
                                          </p:stCondLst>
                                        </p:cTn>
                                        <p:tgtEl>
                                          <p:spTgt spid="40963">
                                            <p:txEl>
                                              <p:pRg st="1" end="1"/>
                                            </p:txEl>
                                          </p:spTgt>
                                        </p:tgtEl>
                                        <p:attrNameLst>
                                          <p:attrName>style.visibility</p:attrName>
                                        </p:attrNameLst>
                                      </p:cBhvr>
                                      <p:to>
                                        <p:strVal val="visible"/>
                                      </p:to>
                                    </p:set>
                                    <p:animEffect transition="in" filter="blinds(horizontal)">
                                      <p:cBhvr>
                                        <p:cTn id="31" dur="500"/>
                                        <p:tgtEl>
                                          <p:spTgt spid="40963">
                                            <p:txEl>
                                              <p:pRg st="1" end="1"/>
                                            </p:txEl>
                                          </p:spTgt>
                                        </p:tgtEl>
                                      </p:cBhvr>
                                    </p:animEffect>
                                  </p:childTnLst>
                                </p:cTn>
                              </p:par>
                              <p:par>
                                <p:cTn id="32" presetID="3" presetClass="entr" presetSubtype="10" fill="hold" grpId="1" nodeType="withEffect">
                                  <p:stCondLst>
                                    <p:cond delay="0"/>
                                  </p:stCondLst>
                                  <p:childTnLst>
                                    <p:set>
                                      <p:cBhvr>
                                        <p:cTn id="33" dur="1" fill="hold">
                                          <p:stCondLst>
                                            <p:cond delay="0"/>
                                          </p:stCondLst>
                                        </p:cTn>
                                        <p:tgtEl>
                                          <p:spTgt spid="40963">
                                            <p:txEl>
                                              <p:pRg st="2" end="2"/>
                                            </p:txEl>
                                          </p:spTgt>
                                        </p:tgtEl>
                                        <p:attrNameLst>
                                          <p:attrName>style.visibility</p:attrName>
                                        </p:attrNameLst>
                                      </p:cBhvr>
                                      <p:to>
                                        <p:strVal val="visible"/>
                                      </p:to>
                                    </p:set>
                                    <p:animEffect transition="in" filter="blinds(horizontal)">
                                      <p:cBhvr>
                                        <p:cTn id="34" dur="500"/>
                                        <p:tgtEl>
                                          <p:spTgt spid="4096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1" nodeType="clickEffect">
                                  <p:stCondLst>
                                    <p:cond delay="0"/>
                                  </p:stCondLst>
                                  <p:childTnLst>
                                    <p:set>
                                      <p:cBhvr>
                                        <p:cTn id="38" dur="1" fill="hold">
                                          <p:stCondLst>
                                            <p:cond delay="0"/>
                                          </p:stCondLst>
                                        </p:cTn>
                                        <p:tgtEl>
                                          <p:spTgt spid="40963">
                                            <p:txEl>
                                              <p:pRg st="3" end="3"/>
                                            </p:txEl>
                                          </p:spTgt>
                                        </p:tgtEl>
                                        <p:attrNameLst>
                                          <p:attrName>style.visibility</p:attrName>
                                        </p:attrNameLst>
                                      </p:cBhvr>
                                      <p:to>
                                        <p:strVal val="visible"/>
                                      </p:to>
                                    </p:set>
                                    <p:animEffect transition="in" filter="blinds(horizontal)">
                                      <p:cBhvr>
                                        <p:cTn id="39" dur="500"/>
                                        <p:tgtEl>
                                          <p:spTgt spid="40963">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0">
                                            <p:bg/>
                                          </p:spTgt>
                                        </p:tgtEl>
                                        <p:attrNameLst>
                                          <p:attrName>style.visibility</p:attrName>
                                        </p:attrNameLst>
                                      </p:cBhvr>
                                      <p:to>
                                        <p:strVal val="visible"/>
                                      </p:to>
                                    </p:set>
                                    <p:animEffect transition="in" filter="fade">
                                      <p:cBhvr>
                                        <p:cTn id="44" dur="2000"/>
                                        <p:tgtEl>
                                          <p:spTgt spid="10">
                                            <p:bg/>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0">
                                            <p:txEl>
                                              <p:pRg st="1" end="1"/>
                                            </p:txEl>
                                          </p:spTgt>
                                        </p:tgtEl>
                                        <p:attrNameLst>
                                          <p:attrName>style.visibility</p:attrName>
                                        </p:attrNameLst>
                                      </p:cBhvr>
                                      <p:to>
                                        <p:strVal val="visible"/>
                                      </p:to>
                                    </p:set>
                                    <p:animEffect transition="in" filter="fade">
                                      <p:cBhvr>
                                        <p:cTn id="49" dur="2000"/>
                                        <p:tgtEl>
                                          <p:spTgt spid="10">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0">
                                            <p:txEl>
                                              <p:pRg st="2" end="2"/>
                                            </p:txEl>
                                          </p:spTgt>
                                        </p:tgtEl>
                                        <p:attrNameLst>
                                          <p:attrName>style.visibility</p:attrName>
                                        </p:attrNameLst>
                                      </p:cBhvr>
                                      <p:to>
                                        <p:strVal val="visible"/>
                                      </p:to>
                                    </p:set>
                                    <p:animEffect transition="in" filter="fade">
                                      <p:cBhvr>
                                        <p:cTn id="54" dur="2000"/>
                                        <p:tgtEl>
                                          <p:spTgt spid="10">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1" nodeType="clickEffect">
                                  <p:stCondLst>
                                    <p:cond delay="0"/>
                                  </p:stCondLst>
                                  <p:childTnLst>
                                    <p:set>
                                      <p:cBhvr>
                                        <p:cTn id="58" dur="1" fill="hold">
                                          <p:stCondLst>
                                            <p:cond delay="0"/>
                                          </p:stCondLst>
                                        </p:cTn>
                                        <p:tgtEl>
                                          <p:spTgt spid="10">
                                            <p:bg/>
                                          </p:spTgt>
                                        </p:tgtEl>
                                        <p:attrNameLst>
                                          <p:attrName>style.visibility</p:attrName>
                                        </p:attrNameLst>
                                      </p:cBhvr>
                                      <p:to>
                                        <p:strVal val="visible"/>
                                      </p:to>
                                    </p:set>
                                    <p:animEffect transition="in" filter="blinds(horizontal)">
                                      <p:cBhvr>
                                        <p:cTn id="59" dur="500"/>
                                        <p:tgtEl>
                                          <p:spTgt spid="10">
                                            <p:bg/>
                                          </p:spTgt>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1" nodeType="clickEffect">
                                  <p:stCondLst>
                                    <p:cond delay="0"/>
                                  </p:stCondLst>
                                  <p:childTnLst>
                                    <p:set>
                                      <p:cBhvr>
                                        <p:cTn id="63" dur="1" fill="hold">
                                          <p:stCondLst>
                                            <p:cond delay="0"/>
                                          </p:stCondLst>
                                        </p:cTn>
                                        <p:tgtEl>
                                          <p:spTgt spid="10">
                                            <p:txEl>
                                              <p:pRg st="1" end="1"/>
                                            </p:txEl>
                                          </p:spTgt>
                                        </p:tgtEl>
                                        <p:attrNameLst>
                                          <p:attrName>style.visibility</p:attrName>
                                        </p:attrNameLst>
                                      </p:cBhvr>
                                      <p:to>
                                        <p:strVal val="visible"/>
                                      </p:to>
                                    </p:set>
                                    <p:animEffect transition="in" filter="blinds(horizontal)">
                                      <p:cBhvr>
                                        <p:cTn id="64" dur="500"/>
                                        <p:tgtEl>
                                          <p:spTgt spid="10">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1" nodeType="clickEffect">
                                  <p:stCondLst>
                                    <p:cond delay="0"/>
                                  </p:stCondLst>
                                  <p:childTnLst>
                                    <p:set>
                                      <p:cBhvr>
                                        <p:cTn id="68" dur="1" fill="hold">
                                          <p:stCondLst>
                                            <p:cond delay="0"/>
                                          </p:stCondLst>
                                        </p:cTn>
                                        <p:tgtEl>
                                          <p:spTgt spid="10">
                                            <p:txEl>
                                              <p:pRg st="2" end="2"/>
                                            </p:txEl>
                                          </p:spTgt>
                                        </p:tgtEl>
                                        <p:attrNameLst>
                                          <p:attrName>style.visibility</p:attrName>
                                        </p:attrNameLst>
                                      </p:cBhvr>
                                      <p:to>
                                        <p:strVal val="visible"/>
                                      </p:to>
                                    </p:set>
                                    <p:animEffect transition="in" filter="blinds(horizontal)">
                                      <p:cBhvr>
                                        <p:cTn id="69"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nimBg="1"/>
      <p:bldP spid="40963" grpId="1" build="p" animBg="1"/>
      <p:bldP spid="8" grpId="0" animBg="1"/>
      <p:bldP spid="10" grpId="0" build="p" animBg="1"/>
      <p:bldP spid="10" grpI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467544" y="2492897"/>
            <a:ext cx="8316912" cy="4099984"/>
          </a:xfrm>
        </p:spPr>
        <p:style>
          <a:lnRef idx="0">
            <a:schemeClr val="accent5"/>
          </a:lnRef>
          <a:fillRef idx="3">
            <a:schemeClr val="accent5"/>
          </a:fillRef>
          <a:effectRef idx="3">
            <a:schemeClr val="accent5"/>
          </a:effectRef>
          <a:fontRef idx="minor">
            <a:schemeClr val="lt1"/>
          </a:fontRef>
        </p:style>
        <p:txBody>
          <a:bodyPr anchor="ctr">
            <a:normAutofit lnSpcReduction="10000"/>
          </a:bodyPr>
          <a:lstStyle/>
          <a:p>
            <a:pPr>
              <a:spcBef>
                <a:spcPts val="1200"/>
              </a:spcBef>
            </a:pPr>
            <a:r>
              <a:rPr lang="fr-FR" sz="2400" dirty="0" smtClean="0">
                <a:solidFill>
                  <a:schemeClr val="bg1"/>
                </a:solidFill>
              </a:rPr>
              <a:t>Accord USA /Europe signé en 2006: « Les parties utilisent des spécifications communes d’efficacité énergétique et un label commun afin de définir des objectifs cohérents pour les fabricants et d’optimiser ainsi l’impact de leurs efforts respectifs sur l’offre et la demande de ces types de produits. »</a:t>
            </a:r>
          </a:p>
          <a:p>
            <a:pPr>
              <a:lnSpc>
                <a:spcPct val="80000"/>
              </a:lnSpc>
              <a:spcBef>
                <a:spcPts val="1200"/>
              </a:spcBef>
            </a:pPr>
            <a:r>
              <a:rPr lang="fr-FR" sz="2400" dirty="0" smtClean="0">
                <a:solidFill>
                  <a:schemeClr val="bg1"/>
                </a:solidFill>
              </a:rPr>
              <a:t>« Le label ENERGY STAR représente le niveau que tout fabricant soucieux de protéger l'environnement doit respecter. »</a:t>
            </a:r>
          </a:p>
          <a:p>
            <a:pPr>
              <a:lnSpc>
                <a:spcPct val="80000"/>
              </a:lnSpc>
              <a:spcBef>
                <a:spcPts val="1200"/>
              </a:spcBef>
            </a:pPr>
            <a:r>
              <a:rPr lang="fr-FR" sz="2400" dirty="0" smtClean="0">
                <a:solidFill>
                  <a:schemeClr val="bg1"/>
                </a:solidFill>
              </a:rPr>
              <a:t>« La base de données ENERGY STAR vous offre la possibilité de choisir, parmi le groupe d'équipements de bureau ENERGY STAR proposés, les modèles les plus efficaces en terme de rendement énergétique et répondant à vos exigences de performance.»</a:t>
            </a:r>
          </a:p>
        </p:txBody>
      </p:sp>
      <p:sp>
        <p:nvSpPr>
          <p:cNvPr id="6" name="Espace réservé du pied de page 5"/>
          <p:cNvSpPr>
            <a:spLocks noGrp="1"/>
          </p:cNvSpPr>
          <p:nvPr>
            <p:ph type="ftr" sz="quarter" idx="11"/>
          </p:nvPr>
        </p:nvSpPr>
        <p:spPr/>
        <p:txBody>
          <a:bodyPr/>
          <a:lstStyle/>
          <a:p>
            <a:pPr>
              <a:defRPr/>
            </a:pPr>
            <a:endParaRPr lang="fr-FR"/>
          </a:p>
        </p:txBody>
      </p:sp>
      <p:sp>
        <p:nvSpPr>
          <p:cNvPr id="5" name="Espace réservé du numéro de diapositive 4"/>
          <p:cNvSpPr>
            <a:spLocks noGrp="1"/>
          </p:cNvSpPr>
          <p:nvPr>
            <p:ph type="sldNum" sz="quarter" idx="12"/>
          </p:nvPr>
        </p:nvSpPr>
        <p:spPr/>
        <p:txBody>
          <a:bodyPr/>
          <a:lstStyle/>
          <a:p>
            <a:pPr>
              <a:defRPr/>
            </a:pPr>
            <a:fld id="{17DDDE65-AFB7-4333-96E9-1700E76972C8}" type="slidenum">
              <a:rPr lang="fr-FR" smtClean="0"/>
              <a:pPr>
                <a:defRPr/>
              </a:pPr>
              <a:t>8</a:t>
            </a:fld>
            <a:endParaRPr lang="fr-FR"/>
          </a:p>
        </p:txBody>
      </p:sp>
      <p:sp>
        <p:nvSpPr>
          <p:cNvPr id="7" name="Ellipse 6"/>
          <p:cNvSpPr/>
          <p:nvPr/>
        </p:nvSpPr>
        <p:spPr>
          <a:xfrm>
            <a:off x="35496" y="332656"/>
            <a:ext cx="8072494" cy="172819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dirty="0" smtClean="0"/>
              <a:t>Programme ENERGY STAR de la Communauté européenne relatif à l'efficacité énergétique des équipements de bureau</a:t>
            </a:r>
            <a:endParaRPr lang="fr-FR" sz="2400" dirty="0"/>
          </a:p>
        </p:txBody>
      </p:sp>
      <p:pic>
        <p:nvPicPr>
          <p:cNvPr id="76802" name="Picture 2" descr="label energy star"/>
          <p:cNvPicPr>
            <a:picLocks noChangeAspect="1" noChangeArrowheads="1"/>
          </p:cNvPicPr>
          <p:nvPr/>
        </p:nvPicPr>
        <p:blipFill>
          <a:blip r:embed="rId2" cstate="print"/>
          <a:srcRect/>
          <a:stretch>
            <a:fillRect/>
          </a:stretch>
        </p:blipFill>
        <p:spPr bwMode="auto">
          <a:xfrm rot="989510">
            <a:off x="7020272" y="873849"/>
            <a:ext cx="1781620" cy="1835071"/>
          </a:xfrm>
          <a:prstGeom prst="rect">
            <a:avLst/>
          </a:prstGeom>
          <a:noFill/>
        </p:spPr>
      </p:pic>
    </p:spTree>
    <p:extLst>
      <p:ext uri="{BB962C8B-B14F-4D97-AF65-F5344CB8AC3E}">
        <p14:creationId xmlns:p14="http://schemas.microsoft.com/office/powerpoint/2010/main" val="19111701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5059">
                                            <p:bg/>
                                          </p:spTgt>
                                        </p:tgtEl>
                                        <p:attrNameLst>
                                          <p:attrName>style.visibility</p:attrName>
                                        </p:attrNameLst>
                                      </p:cBhvr>
                                      <p:to>
                                        <p:strVal val="visible"/>
                                      </p:to>
                                    </p:set>
                                    <p:animEffect transition="in" filter="diamond(in)">
                                      <p:cBhvr>
                                        <p:cTn id="12" dur="2000"/>
                                        <p:tgtEl>
                                          <p:spTgt spid="45059">
                                            <p:bg/>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5059">
                                            <p:txEl>
                                              <p:pRg st="0" end="0"/>
                                            </p:txEl>
                                          </p:spTgt>
                                        </p:tgtEl>
                                        <p:attrNameLst>
                                          <p:attrName>style.visibility</p:attrName>
                                        </p:attrNameLst>
                                      </p:cBhvr>
                                      <p:to>
                                        <p:strVal val="visible"/>
                                      </p:to>
                                    </p:set>
                                    <p:animEffect transition="in" filter="diamond(in)">
                                      <p:cBhvr>
                                        <p:cTn id="17" dur="2000"/>
                                        <p:tgtEl>
                                          <p:spTgt spid="4505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45059">
                                            <p:txEl>
                                              <p:pRg st="1" end="1"/>
                                            </p:txEl>
                                          </p:spTgt>
                                        </p:tgtEl>
                                        <p:attrNameLst>
                                          <p:attrName>style.visibility</p:attrName>
                                        </p:attrNameLst>
                                      </p:cBhvr>
                                      <p:to>
                                        <p:strVal val="visible"/>
                                      </p:to>
                                    </p:set>
                                    <p:animEffect transition="in" filter="diamond(in)">
                                      <p:cBhvr>
                                        <p:cTn id="22" dur="2000"/>
                                        <p:tgtEl>
                                          <p:spTgt spid="4505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45059">
                                            <p:txEl>
                                              <p:pRg st="2" end="2"/>
                                            </p:txEl>
                                          </p:spTgt>
                                        </p:tgtEl>
                                        <p:attrNameLst>
                                          <p:attrName>style.visibility</p:attrName>
                                        </p:attrNameLst>
                                      </p:cBhvr>
                                      <p:to>
                                        <p:strVal val="visible"/>
                                      </p:to>
                                    </p:set>
                                    <p:animEffect transition="in" filter="diamond(in)">
                                      <p:cBhvr>
                                        <p:cTn id="27" dur="2000"/>
                                        <p:tgtEl>
                                          <p:spTgt spid="450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a:xfrm>
            <a:off x="214282" y="1916833"/>
            <a:ext cx="8715436" cy="4584002"/>
          </a:xfrm>
        </p:spPr>
        <p:style>
          <a:lnRef idx="1">
            <a:schemeClr val="accent1"/>
          </a:lnRef>
          <a:fillRef idx="2">
            <a:schemeClr val="accent1"/>
          </a:fillRef>
          <a:effectRef idx="1">
            <a:schemeClr val="accent1"/>
          </a:effectRef>
          <a:fontRef idx="minor">
            <a:schemeClr val="dk1"/>
          </a:fontRef>
        </p:style>
        <p:txBody>
          <a:bodyPr anchor="ctr">
            <a:normAutofit fontScale="85000" lnSpcReduction="10000"/>
          </a:bodyPr>
          <a:lstStyle/>
          <a:p>
            <a:pPr marL="0" indent="0" algn="just">
              <a:lnSpc>
                <a:spcPct val="150000"/>
              </a:lnSpc>
              <a:buNone/>
            </a:pPr>
            <a:r>
              <a:rPr lang="fr-FR" sz="2800" i="1" dirty="0" smtClean="0">
                <a:solidFill>
                  <a:srgbClr val="0070C0"/>
                </a:solidFill>
              </a:rPr>
              <a:t>« Le</a:t>
            </a:r>
            <a:r>
              <a:rPr lang="fr-FR" sz="2800" i="1" u="sng" dirty="0" smtClean="0">
                <a:solidFill>
                  <a:srgbClr val="0070C0"/>
                </a:solidFill>
              </a:rPr>
              <a:t> Conseil national du numérique</a:t>
            </a:r>
            <a:r>
              <a:rPr lang="fr-FR" sz="2800" i="1" dirty="0" smtClean="0">
                <a:solidFill>
                  <a:srgbClr val="0070C0"/>
                </a:solidFill>
              </a:rPr>
              <a:t> a pour mission de formuler de manière indépendante et de rendre publics des avis et des recommandations sur toute question relative à l’impact du numérique sur la société et sur l’économie. A cette fin, </a:t>
            </a:r>
            <a:r>
              <a:rPr lang="fr-FR" sz="2800" b="1" i="1" dirty="0" smtClean="0">
                <a:solidFill>
                  <a:srgbClr val="0070C0"/>
                </a:solidFill>
              </a:rPr>
              <a:t>il organise des concertations régulières</a:t>
            </a:r>
            <a:r>
              <a:rPr lang="fr-FR" sz="2800" i="1" dirty="0" smtClean="0">
                <a:solidFill>
                  <a:srgbClr val="0070C0"/>
                </a:solidFill>
              </a:rPr>
              <a:t>, au niveau national et territorial, avec les élus, la société civile et le monde économique. Il peut être consulté par le Gouvernement sur tout projet de disposition législative ou réglementaire dans le domaine du numérique. </a:t>
            </a:r>
            <a:r>
              <a:rPr lang="fr-FR" sz="2600" dirty="0" smtClean="0">
                <a:solidFill>
                  <a:srgbClr val="0070C0"/>
                </a:solidFill>
              </a:rPr>
              <a:t>»</a:t>
            </a:r>
          </a:p>
        </p:txBody>
      </p:sp>
      <p:sp>
        <p:nvSpPr>
          <p:cNvPr id="5" name="Espace réservé du pied de page 4"/>
          <p:cNvSpPr>
            <a:spLocks noGrp="1"/>
          </p:cNvSpPr>
          <p:nvPr>
            <p:ph type="ftr" sz="quarter" idx="11"/>
          </p:nvPr>
        </p:nvSpPr>
        <p:spPr/>
        <p:txBody>
          <a:bodyPr/>
          <a:lstStyle/>
          <a:p>
            <a:pPr>
              <a:defRPr/>
            </a:pPr>
            <a:endParaRPr lang="fr-FR"/>
          </a:p>
        </p:txBody>
      </p:sp>
      <p:sp>
        <p:nvSpPr>
          <p:cNvPr id="4" name="Espace réservé du numéro de diapositive 3"/>
          <p:cNvSpPr>
            <a:spLocks noGrp="1"/>
          </p:cNvSpPr>
          <p:nvPr>
            <p:ph type="sldNum" sz="quarter" idx="12"/>
          </p:nvPr>
        </p:nvSpPr>
        <p:spPr/>
        <p:txBody>
          <a:bodyPr/>
          <a:lstStyle/>
          <a:p>
            <a:pPr>
              <a:defRPr/>
            </a:pPr>
            <a:fld id="{17DDDE65-AFB7-4333-96E9-1700E76972C8}" type="slidenum">
              <a:rPr lang="fr-FR" smtClean="0"/>
              <a:pPr>
                <a:defRPr/>
              </a:pPr>
              <a:t>9</a:t>
            </a:fld>
            <a:endParaRPr lang="fr-FR"/>
          </a:p>
        </p:txBody>
      </p:sp>
      <p:pic>
        <p:nvPicPr>
          <p:cNvPr id="5122" name="Picture 2" descr="Conseil National du Numériq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44624"/>
            <a:ext cx="4608512"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4999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251">
                                            <p:bg/>
                                          </p:spTgt>
                                        </p:tgtEl>
                                        <p:attrNameLst>
                                          <p:attrName>style.visibility</p:attrName>
                                        </p:attrNameLst>
                                      </p:cBhvr>
                                      <p:to>
                                        <p:strVal val="visible"/>
                                      </p:to>
                                    </p:set>
                                    <p:animEffect transition="in" filter="fade">
                                      <p:cBhvr>
                                        <p:cTn id="7" dur="2000"/>
                                        <p:tgtEl>
                                          <p:spTgt spid="53251">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3251">
                                            <p:txEl>
                                              <p:pRg st="0" end="0"/>
                                            </p:txEl>
                                          </p:spTgt>
                                        </p:tgtEl>
                                        <p:attrNameLst>
                                          <p:attrName>style.visibility</p:attrName>
                                        </p:attrNameLst>
                                      </p:cBhvr>
                                      <p:to>
                                        <p:strVal val="visible"/>
                                      </p:to>
                                    </p:set>
                                    <p:animEffect transition="in" filter="fade">
                                      <p:cBhvr>
                                        <p:cTn id="12" dur="2000"/>
                                        <p:tgtEl>
                                          <p:spTgt spid="532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3647</TotalTime>
  <Words>2640</Words>
  <Application>Microsoft Office PowerPoint</Application>
  <PresentationFormat>Affichage à l'écran (4:3)</PresentationFormat>
  <Paragraphs>265</Paragraphs>
  <Slides>36</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36</vt:i4>
      </vt:variant>
    </vt:vector>
  </HeadingPairs>
  <TitlesOfParts>
    <vt:vector size="42" baseType="lpstr">
      <vt:lpstr>Arial</vt:lpstr>
      <vt:lpstr>Calibri</vt:lpstr>
      <vt:lpstr>Comic Sans MS</vt:lpstr>
      <vt:lpstr>Tahoma</vt:lpstr>
      <vt:lpstr>Wingdings</vt:lpstr>
      <vt:lpstr>Thème Office</vt:lpstr>
      <vt:lpstr>Présentation PowerPoint</vt:lpstr>
      <vt:lpstr>Plan</vt:lpstr>
      <vt:lpstr>Présentation PowerPoint</vt:lpstr>
      <vt:lpstr>Les défis du numérique</vt:lpstr>
      <vt:lpstr>Présentation PowerPoint</vt:lpstr>
      <vt:lpstr>Ecole 42</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Éthique et ingénierie</vt:lpstr>
      <vt:lpstr>Éthique et ingénierie: USA</vt:lpstr>
      <vt:lpstr>Éthique et ingénierie: Allemagne</vt:lpstr>
      <vt:lpstr>Éthique et ingénierie: France</vt:lpstr>
      <vt:lpstr>Éthique et ingénierie: France</vt:lpstr>
      <vt:lpstr>Éthique et ingénierie: France</vt:lpstr>
      <vt:lpstr>Éthique et ingénierie: France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Conclusion finale</vt:lpstr>
      <vt:lpstr>Présentation PowerPoint</vt:lpstr>
    </vt:vector>
  </TitlesOfParts>
  <Company>SUT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Beatrice Jalenques-Vigouroux</dc:creator>
  <cp:lastModifiedBy>Beatrice Jalenques-Vigouroux</cp:lastModifiedBy>
  <cp:revision>443</cp:revision>
  <dcterms:created xsi:type="dcterms:W3CDTF">2005-03-15T10:06:12Z</dcterms:created>
  <dcterms:modified xsi:type="dcterms:W3CDTF">2021-05-10T10:25:12Z</dcterms:modified>
</cp:coreProperties>
</file>