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rice Jalenques-Vigouroux" initials="BJ" lastIdx="1" clrIdx="0">
    <p:extLst>
      <p:ext uri="{19B8F6BF-5375-455C-9EA6-DF929625EA0E}">
        <p15:presenceInfo xmlns:p15="http://schemas.microsoft.com/office/powerpoint/2012/main" userId="Beatrice Jalenques-Vigourou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501" autoAdjust="0"/>
  </p:normalViewPr>
  <p:slideViewPr>
    <p:cSldViewPr snapToGrid="0">
      <p:cViewPr varScale="1">
        <p:scale>
          <a:sx n="65" d="100"/>
          <a:sy n="65" d="100"/>
        </p:scale>
        <p:origin x="12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15T15:12:39.973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15T15:12:39.973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CD833-B39A-406D-B0EC-5A7A10C4385B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AEA28-0F69-44A9-9A56-A5635FEFBE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130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L’</a:t>
            </a:r>
            <a:r>
              <a:rPr lang="fr-FR" dirty="0" err="1" smtClean="0"/>
              <a:t>enseignant.e</a:t>
            </a:r>
            <a:r>
              <a:rPr lang="fr-FR" dirty="0" smtClean="0"/>
              <a:t> passe entre les groupes pour éviter les doublons entre les inventions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Echanges rapides entre les groupes pour connaitre l’objet des uns et des autres; atmosphère d’émulation à entretenir: chacun est sur que son objet est très intéressant.  La phase 2 sera d’autant plus intéressante que les étudiants se seront bien engagés dans la phase 1.  Demander aux étudiants de donner un nom à leur invention.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C1DF00-78EA-4142-ABC4-2C58B8B18B40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252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Cette phase 2 a pour but de les dégriser. Au fait, il va servir à quoi cet objet? </a:t>
            </a:r>
            <a:r>
              <a:rPr lang="fr-FR" dirty="0" err="1" smtClean="0"/>
              <a:t>Est-iI</a:t>
            </a:r>
            <a:r>
              <a:rPr lang="fr-FR" dirty="0" smtClean="0"/>
              <a:t> vraiment</a:t>
            </a:r>
            <a:r>
              <a:rPr lang="fr-FR" baseline="0" dirty="0" smtClean="0"/>
              <a:t> utile, indispensable ? A quoi et pour qui?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C1DF00-78EA-4142-ABC4-2C58B8B18B40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068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pPr rtl="0" eaLnBrk="1" fontAlgn="ctr" latinLnBrk="0" hangingPunct="1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Quelques exemples réalisés par les groupes d’élèves: </a:t>
            </a:r>
          </a:p>
          <a:p>
            <a:pPr rtl="0" eaLnBrk="1" fontAlgn="ctr" latinLnBrk="0" hangingPunct="1"/>
            <a:r>
              <a:rPr lang="fr-FR" dirty="0" smtClean="0"/>
              <a:t>TLS: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Abus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transformation, fin de la fabrication de certains objets, chômage, accentuation des inégalités,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contrôle sur la fabrication des armes – moins d’objets achetés donc moins de gaspillage et de pollution – introduction de restrictions: système anti-hackers, détecteur d’humains, désactivation si danger, données d’activités transférées à l’entreprises, localisation -  5 options seulement: lave vaisselle, lit massant, voiture électrique individuelle, robot de cuisine, robot de surveillance</a:t>
            </a:r>
          </a:p>
          <a:p>
            <a:pPr rtl="0" eaLnBrk="1" fontAlgn="ctr" latinLnBrk="0" hangingPunct="1"/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Traducteur de langues animales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Risque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d’enfermement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humains avec leurs animaux, perte du lien social, augmente la capacité à faire des armes animales, augmente la finesse du diagnostic du vétérinaire, objet qui deviendra indispensable (incapacité à communiquer autrement) – création d’1 traduction par type d’animal voire race donc intégrer 1 puce qui enregistre l’objet et permet de vérifier ensuite s’il y a maltraitance animale – créer des lois spécifiques pour protéger chaque animal</a:t>
            </a:r>
          </a:p>
          <a:p>
            <a:pPr rtl="0" eaLnBrk="1" fontAlgn="ctr" latinLnBrk="0" hangingPunct="1"/>
            <a:endParaRPr lang="fr-FR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fr-FR" dirty="0" smtClean="0"/>
              <a:t>ZAMAKAN-</a:t>
            </a:r>
            <a:r>
              <a:rPr lang="fr-FR" dirty="0" err="1" smtClean="0"/>
              <a:t>travel</a:t>
            </a:r>
            <a:r>
              <a:rPr lang="fr-FR" dirty="0" smtClean="0"/>
              <a:t>: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Détournement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utilisation personnelle ou malveillante – modification: missions d’observation seulement, pas d’intervention car risque de traumatisme ou de frustration extrême – accès réservé à des spécialistes concernés par l’événement qui va être figuré</a:t>
            </a:r>
          </a:p>
          <a:p>
            <a:pPr rtl="0" eaLnBrk="1" fontAlgn="ctr" latinLnBrk="0" hangingPunct="1"/>
            <a:endParaRPr lang="fr-FR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endParaRPr lang="fr-FR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fr-FR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Phase 2</a:t>
            </a:r>
            <a:r>
              <a:rPr lang="fr-FR" sz="1200" b="0" i="0" u="sng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fr-F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Imirror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(tube magique dans lequel la personne entre pour modifier son apparence, sauf taille et corpulence, valable pour toute la famille, stocke les vêtements et bottes, </a:t>
            </a:r>
            <a:r>
              <a:rPr lang="fr-F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– 20 000€ </a:t>
            </a:r>
          </a:p>
          <a:p>
            <a:pPr rtl="0" eaLnBrk="1" fontAlgn="ctr" latinLnBrk="0" hangingPunct="1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Innovation gardée mais suppression fonctionnalité cheveux poils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éviter usurpation d‘identité – détection de ressemblance – 19 999€ : objet contribuant à renforcer les inégalités sociales? Démocratisation possible si usage payant et pas achat machine?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life: pilule à prendre pendant 2 ans, on ne vieillit plus – guéris en même temps – 1 million € l’année – accessible qu’à une élite – puis après la pilule on redevient comme avant la pilule 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Pilule gratuite mais dont les limites sont à définir par des collectifs légitimes; question sur le fait que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générations ne s’éteignent plus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remet en question le rôle des médecins, le sens de l’humanité; moratoire en attendant les décisions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fr-F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Protecta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Protection magnétique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personnelle, à recharger régulièrement; se présente sous forme d’un badge qui diffuse le champ magnétique –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fonctions: climatisation, déplacement, lutte contre pollution et radiations airbag – 200€ à 20 000 000€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Rien à modifier, sauf le contrôle des acheteurs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réduit les accidents de la vie en général – prix 2 000 000€ - protection telle que perte de luttes désintérêt contre les pollutions et autres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d’hygiène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fr-F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Deathly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hallows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(1m80 à 3 m), environ 30 000€, pour particuliers ou militaires, espions contre le terrorisme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limites si malveillance donc permis nécessaire pour achat – durable et efficace partout - indétectable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Nombreux détournements criminels et augmentation du sentiment d’insécurité; nécessité de rendre la cape détectable pour contrôler la cape ou bien contrôler l’accès à la cape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une élite réduite pour des missions très spécifiques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fr-F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Revivox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(réanimer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morts, usage médical seulement)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remettre le corps dans le même état qu’avant la mort – pas de guérison par ce système – restriction de l’accès à ce produit par les médecins seulement – risque de surpopulation  - suicide?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fr-F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Eat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 </a:t>
            </a:r>
            <a:r>
              <a:rPr lang="fr-F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pills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pastille alimentaire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1 journée - vendue en pharmacie supermarché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Risque d’addiction ou d’abus, </a:t>
            </a:r>
            <a:r>
              <a:rPr lang="fr-F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d’estomac</a:t>
            </a:r>
          </a:p>
          <a:p>
            <a:pPr rtl="0" eaLnBrk="1" fontAlgn="ctr" latinLnBrk="0" hangingPunct="1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Perte de la culture gastronomique quotidienne, arts de la table – cercle vicieux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avec démographie – supprimer les famines, réduire empreinte écologique, moins de déchets en plastique – disparition métiers agriculture, restauration – augmentation productivité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Match parfait: sélection des meilleurs gènes du père et de la mère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donner naissance à un enfant - hôpitaux seulement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Modification forte de l’objet: il s’agit juste de supprimer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mauvaises combinaisons de gènes et de permettre aux couples non féconds de procréer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Portal: téléportation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personnes et/ou des objets à partir d'une base spécifique pour des grandes distances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Révolution positive du transport, service public seulement  – création de contrôles et nécessité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d’une autorisation de téléportation – perte d’emplois secteur transport, qualité de l’air – mobilité culturelle avec des flux importants de population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rtl="0" eaLnBrk="1" fontAlgn="ctr" latinLnBrk="0" hangingPunct="1"/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autre Group Céline 21 </a:t>
            </a:r>
            <a:r>
              <a:rPr lang="fr-F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janiver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eaLnBrk="1" fontAlgn="ctr" latinLnBrk="0" hangingPunct="1">
              <a:buFontTx/>
              <a:buChar char="-"/>
            </a:pP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Ordinateur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quantique</a:t>
            </a:r>
          </a:p>
          <a:p>
            <a:pPr marL="171450" indent="-171450" rtl="0" eaLnBrk="1" fontAlgn="ctr" latinLnBrk="0" hangingPunct="1">
              <a:buFontTx/>
              <a:buChar char="-"/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Filtre Océan</a:t>
            </a:r>
          </a:p>
          <a:p>
            <a:pPr marL="171450" indent="-171450" rtl="0" eaLnBrk="1" fontAlgn="ctr" latinLnBrk="0" hangingPunct="1">
              <a:buFontTx/>
              <a:buChar char="-"/>
            </a:pP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Potableau</a:t>
            </a:r>
            <a:endParaRPr lang="fr-FR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eaLnBrk="1" fontAlgn="ctr" latinLnBrk="0" hangingPunct="1">
              <a:buFontTx/>
              <a:buChar char="-"/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Drone qui trie les déchets sur les chantiers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endParaRPr lang="fr-FR" sz="1200" b="0" i="0" u="sng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endParaRPr lang="fr-FR" sz="1200" b="0" i="0" u="sng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fr-FR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Limité</a:t>
            </a:r>
            <a:r>
              <a:rPr lang="fr-FR" sz="1200" b="0" i="0" u="sng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l’ordre de :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N’Go (montre pour se téléporter): Ordre juridico politique pour contrôler les lieux d’arrivée et l’autorisation des personnes à utiliser l’objet</a:t>
            </a:r>
          </a:p>
          <a:p>
            <a:pPr rtl="0" eaLnBrk="1" fontAlgn="ctr" latinLnBrk="0" hangingPunct="1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Elixir de jouvence: Non, car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effet pervers surs + doute – ordre moral: accroissement inégalités (ceux qui n’ont pas le produit), souffrance familiale,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 critères de beauté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tissue: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Oui mais besoin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test – pas besoin d’autres ordres 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Voiture volante: Oui avec une bonne réglementation – ordre juridico-politique</a:t>
            </a:r>
          </a:p>
          <a:p>
            <a:pPr rtl="0" eaLnBrk="1" fontAlgn="ctr" latinLnBrk="0" hangingPunct="1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Farfouilleur de pensées: Oui pour 3 et non pour 2;  avec besoin d’un permis pour les acheteurs – malsain car atteinte à la vie privée 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C1DF00-78EA-4142-ABC4-2C58B8B18B40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535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rtl="0" eaLnBrk="1" fontAlgn="ctr" latinLnBrk="0" hangingPunct="1"/>
            <a:r>
              <a:rPr lang="fr-FR" dirty="0" err="1" smtClean="0"/>
              <a:t>kaptiou</a:t>
            </a:r>
            <a:r>
              <a:rPr lang="fr-FR" dirty="0" smtClean="0"/>
              <a:t>: libère de l’espace ce qui permet d’augmenter les espaces verts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fr-F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Smartchip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risque de mauvaise utilisation (plus puces et destruction du cerveau), puces </a:t>
            </a:r>
            <a:r>
              <a:rPr lang="fr-F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hackables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prix peu cher accessible à tous – </a:t>
            </a:r>
            <a:r>
              <a:rPr lang="fr-F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trasnhumanisme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</a:p>
          <a:p>
            <a:pPr rtl="0" eaLnBrk="1" fontAlgn="ctr" latinLnBrk="0" hangingPunct="1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d’adaptation pour se faire à notre nouvelle personnalité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fr-FR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Phase 2</a:t>
            </a:r>
            <a:r>
              <a:rPr lang="fr-FR" sz="1200" b="0" i="0" u="sng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fr-F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Imirror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(tube magique dans lequel la personne entre pour modifier son apparence, sauf taille et corpulence, valable pour toute la famille, stocke les vêtements et bottes, </a:t>
            </a:r>
            <a:r>
              <a:rPr lang="fr-F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– 20 000€ </a:t>
            </a:r>
          </a:p>
          <a:p>
            <a:pPr rtl="0" eaLnBrk="1" fontAlgn="ctr" latinLnBrk="0" hangingPunct="1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Innovation gardée mais suppression fonctionnalité cheveux poils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éviter usurpation d‘identité – détection de ressemblance – 19 999€ : objet contribuant à renforcer les inégalités sociales? Démocratisation possible si usage payant et pas achat machine?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life: pilule à prendre pendant 2 ans, on ne vieillit plus – guéris en même temps – 1 million € l’année – accessible qu’à une élite – puis après la pilule on redevient comme avant la pilule 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Pilule gratuite mais dont les limites sont à définir par des collectifs légitimes; question sur le fait que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générations ne s’éteignent plus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remet en question le rôle des médecins, le sens de l’humanité; moratoire en attendant les décisions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fr-F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Protecta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Protection magnétique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personnelle, à recharger régulièrement; se présente sous forme d’un badge qui diffuse le champ magnétique –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fonctions: climatisation, déplacement, lutte contre pollution et radiations airbag – 200€ à 20 000 000€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Rien à modifier, sauf le contrôle des acheteurs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réduit les accidents de la vie en général – prix 2 000 000€ - protection telle que perte de luttes désintérêt contre les pollutions et autres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d’hygiène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fr-F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Deathly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hallows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(1m80 à 3 m), environ 30 000€, pour particuliers ou militaires, espions contre le terrorisme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limites si malveillance donc permis nécessaire pour achat – durable et efficace partout - indétectable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Nombreux détournements criminels et augmentation du sentiment d’insécurité; nécessité de rendre la cape détectable pour contrôler la cape ou bien contrôler l’accès à la cape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une élite réduite pour des missions très spécifiques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fr-F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Revivox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(réanimer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morts, usage médical seulement)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remettre le corps dans le même état qu’avant la mort – pas de guérison par ce système – restriction de l’accès à ce produit par les médecins seulement – risque de surpopulation  - suicide?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fr-F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Eat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 </a:t>
            </a:r>
            <a:r>
              <a:rPr lang="fr-F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pills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pastille alimentaire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1 journée - vendue en pharmacie supermarché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Risque d’addiction ou d’abus, </a:t>
            </a:r>
            <a:r>
              <a:rPr lang="fr-F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d’estomac</a:t>
            </a:r>
          </a:p>
          <a:p>
            <a:pPr rtl="0" eaLnBrk="1" fontAlgn="ctr" latinLnBrk="0" hangingPunct="1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Perte de la culture gastronomique quotidienne, arts de la table – cercle vicieux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avec démographie – supprimer les famines, réduire empreinte écologique, moins de déchets en plastique – disparition métiers agriculture, restauration – augmentation productivité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Match parfait: sélection des meilleurs gènes du père et de la mère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donner naissance à un enfant - hôpitaux seulement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Modification forte de l’objet: il s’agit juste de supprimer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mauvaises combinaisons de gènes et de permettre aux couples non féconds de procréer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Portal: téléportation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personnes et/ou des objets à partir d'une base spécifique pour des grandes distances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Révolution positive du transport, service public seulement  – création de contrôles et nécessité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d’une autorisation de téléportation – perte d’emplois secteur transport, qualité de l’air – mobilité culturelle avec des flux importants de population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rtl="0" eaLnBrk="1" fontAlgn="ctr" latinLnBrk="0" hangingPunct="1"/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autre Group Céline 21 </a:t>
            </a:r>
            <a:r>
              <a:rPr lang="fr-F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janiver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eaLnBrk="1" fontAlgn="ctr" latinLnBrk="0" hangingPunct="1">
              <a:buFontTx/>
              <a:buChar char="-"/>
            </a:pP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Ordinateur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quantique</a:t>
            </a:r>
          </a:p>
          <a:p>
            <a:pPr marL="171450" indent="-171450" rtl="0" eaLnBrk="1" fontAlgn="ctr" latinLnBrk="0" hangingPunct="1">
              <a:buFontTx/>
              <a:buChar char="-"/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Filtre Océan</a:t>
            </a:r>
          </a:p>
          <a:p>
            <a:pPr marL="171450" indent="-171450" rtl="0" eaLnBrk="1" fontAlgn="ctr" latinLnBrk="0" hangingPunct="1">
              <a:buFontTx/>
              <a:buChar char="-"/>
            </a:pP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Potableau</a:t>
            </a:r>
            <a:endParaRPr lang="fr-FR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eaLnBrk="1" fontAlgn="ctr" latinLnBrk="0" hangingPunct="1">
              <a:buFontTx/>
              <a:buChar char="-"/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Drone qui trie les déchets sur les chantiers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endParaRPr lang="fr-FR" sz="1200" b="0" i="0" u="sng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endParaRPr lang="fr-FR" sz="1200" b="0" i="0" u="sng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fr-FR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Limité</a:t>
            </a:r>
            <a:r>
              <a:rPr lang="fr-FR" sz="1200" b="0" i="0" u="sng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l’ordre de :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N’Go (montre pour se téléporter): Ordre juridico politique pour contrôler les lieux d’arrivée et l’autorisation des personnes à utiliser l’objet</a:t>
            </a:r>
          </a:p>
          <a:p>
            <a:pPr rtl="0" eaLnBrk="1" fontAlgn="ctr" latinLnBrk="0" hangingPunct="1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Elixir de jouvence: Non, car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effet pervers surs + doute – ordre moral: accroissement inégalités (ceux qui n’ont pas le produit), souffrance familiale,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 critères de beauté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tissue: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Oui mais besoin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test – pas besoin d’autres ordres 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Voiture volante: Oui avec une bonne réglementation – ordre juridico-politique</a:t>
            </a:r>
          </a:p>
          <a:p>
            <a:pPr rtl="0" eaLnBrk="1" fontAlgn="ctr" latinLnBrk="0" hangingPunct="1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Farfouilleur de pensées: Oui pour 3 et non pour 2;  avec besoin d’un permis pour les acheteurs – malsain car atteinte à la vie privée 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C1DF00-78EA-4142-ABC4-2C58B8B18B40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136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35B8-BE27-49A5-A3E0-DD4C12215338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7DAC-0933-4377-AA21-0640E62FF1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044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35B8-BE27-49A5-A3E0-DD4C12215338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7DAC-0933-4377-AA21-0640E62FF1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19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35B8-BE27-49A5-A3E0-DD4C12215338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7DAC-0933-4377-AA21-0640E62FF1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57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35B8-BE27-49A5-A3E0-DD4C12215338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7DAC-0933-4377-AA21-0640E62FF1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045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35B8-BE27-49A5-A3E0-DD4C12215338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7DAC-0933-4377-AA21-0640E62FF1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70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35B8-BE27-49A5-A3E0-DD4C12215338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7DAC-0933-4377-AA21-0640E62FF1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96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35B8-BE27-49A5-A3E0-DD4C12215338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7DAC-0933-4377-AA21-0640E62FF1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010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35B8-BE27-49A5-A3E0-DD4C12215338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7DAC-0933-4377-AA21-0640E62FF1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7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35B8-BE27-49A5-A3E0-DD4C12215338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7DAC-0933-4377-AA21-0640E62FF1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1842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35B8-BE27-49A5-A3E0-DD4C12215338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7DAC-0933-4377-AA21-0640E62FF1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74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35B8-BE27-49A5-A3E0-DD4C12215338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7DAC-0933-4377-AA21-0640E62FF1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116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F35B8-BE27-49A5-A3E0-DD4C12215338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07DAC-0933-4377-AA21-0640E62FF1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38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360" y="-1728192"/>
            <a:ext cx="9189640" cy="9189640"/>
          </a:xfrm>
          <a:prstGeom prst="rect">
            <a:avLst/>
          </a:prstGeom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31369" y="5715000"/>
            <a:ext cx="8712968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fr-FR" dirty="0" smtClean="0">
                <a:solidFill>
                  <a:schemeClr val="bg1"/>
                </a:solidFill>
              </a:rPr>
              <a:t>Création </a:t>
            </a:r>
            <a:r>
              <a:rPr lang="fr-FR" dirty="0">
                <a:solidFill>
                  <a:schemeClr val="bg1"/>
                </a:solidFill>
              </a:rPr>
              <a:t>d’un objet dans un monde où les barrières technologiques ont cédé </a:t>
            </a:r>
            <a:endParaRPr lang="fr-FR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DDE65-AFB7-4333-96E9-1700E76972C8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33605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fr-F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Inventer un objet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063552" y="1844824"/>
            <a:ext cx="8136904" cy="30963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fr-FR" sz="2600" dirty="0">
                <a:solidFill>
                  <a:srgbClr val="002060"/>
                </a:solidFill>
              </a:rPr>
              <a:t>Phase </a:t>
            </a:r>
            <a:r>
              <a:rPr lang="fr-FR" sz="2600" dirty="0" smtClean="0">
                <a:solidFill>
                  <a:srgbClr val="002060"/>
                </a:solidFill>
              </a:rPr>
              <a:t>1 – 30 mn </a:t>
            </a:r>
            <a:endParaRPr lang="fr-FR" sz="2600" dirty="0">
              <a:solidFill>
                <a:srgbClr val="002060"/>
              </a:solidFill>
            </a:endParaRPr>
          </a:p>
          <a:p>
            <a:pPr marL="0" indent="0" algn="ctr">
              <a:spcAft>
                <a:spcPts val="2400"/>
              </a:spcAft>
              <a:buNone/>
            </a:pPr>
            <a:r>
              <a:rPr lang="fr-FR" sz="2600" u="sng" dirty="0">
                <a:solidFill>
                  <a:srgbClr val="002060"/>
                </a:solidFill>
              </a:rPr>
              <a:t>Création de l’objet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fr-FR" sz="2600" dirty="0">
                <a:solidFill>
                  <a:srgbClr val="002060"/>
                </a:solidFill>
              </a:rPr>
              <a:t>Description, pour qui, pour faire quoi, son </a:t>
            </a:r>
            <a:r>
              <a:rPr lang="fr-FR" sz="2600" dirty="0" smtClean="0">
                <a:solidFill>
                  <a:srgbClr val="002060"/>
                </a:solidFill>
              </a:rPr>
              <a:t>coût</a:t>
            </a:r>
            <a:endParaRPr lang="fr-FR" sz="2200" b="1" dirty="0">
              <a:solidFill>
                <a:srgbClr val="00206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DDE65-AFB7-4333-96E9-1700E76972C8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72940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fr-F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Inventer un objet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063552" y="1844824"/>
            <a:ext cx="8136904" cy="30963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fr-FR" sz="2600" dirty="0">
                <a:solidFill>
                  <a:srgbClr val="002060"/>
                </a:solidFill>
              </a:rPr>
              <a:t>Phase </a:t>
            </a:r>
            <a:r>
              <a:rPr lang="fr-FR" sz="2600" dirty="0" smtClean="0">
                <a:solidFill>
                  <a:srgbClr val="002060"/>
                </a:solidFill>
              </a:rPr>
              <a:t>2 – 30 mn</a:t>
            </a:r>
            <a:endParaRPr lang="fr-FR" sz="2600" dirty="0">
              <a:solidFill>
                <a:srgbClr val="002060"/>
              </a:solidFill>
            </a:endParaRPr>
          </a:p>
          <a:p>
            <a:pPr marL="0" indent="0" algn="ctr">
              <a:spcAft>
                <a:spcPts val="2400"/>
              </a:spcAft>
              <a:buNone/>
            </a:pPr>
            <a:r>
              <a:rPr lang="fr-FR" sz="2600" u="sng" dirty="0">
                <a:solidFill>
                  <a:srgbClr val="002060"/>
                </a:solidFill>
              </a:rPr>
              <a:t>Réflexion éthique sur l’objet inventé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fr-FR" sz="2600" dirty="0">
                <a:solidFill>
                  <a:srgbClr val="002060"/>
                </a:solidFill>
              </a:rPr>
              <a:t>Détournements possibles, impacts à court et long terme, </a:t>
            </a:r>
            <a:r>
              <a:rPr lang="fr-FR" sz="2600" dirty="0">
                <a:solidFill>
                  <a:srgbClr val="002060"/>
                </a:solidFill>
              </a:rPr>
              <a:t>ses finalités pour la société dans son </a:t>
            </a:r>
            <a:r>
              <a:rPr lang="fr-FR" sz="2600" dirty="0">
                <a:solidFill>
                  <a:srgbClr val="002060"/>
                </a:solidFill>
              </a:rPr>
              <a:t>ensemble, décision de créer l’objet avec modification ou non  </a:t>
            </a: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2200" b="1" dirty="0">
              <a:solidFill>
                <a:srgbClr val="00206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DDE65-AFB7-4333-96E9-1700E76972C8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53553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1545" y="44624"/>
            <a:ext cx="7848872" cy="5578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Bilan sur les inventions réalisées en petits groupes - A 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DDE65-AFB7-4333-96E9-1700E76972C8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45241"/>
              </p:ext>
            </p:extLst>
          </p:nvPr>
        </p:nvGraphicFramePr>
        <p:xfrm>
          <a:off x="1595501" y="323528"/>
          <a:ext cx="8640960" cy="7699332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6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612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fr-FR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u="sng" dirty="0" smtClean="0">
                          <a:solidFill>
                            <a:srgbClr val="002060"/>
                          </a:solidFill>
                        </a:rPr>
                        <a:t>Phase 2</a:t>
                      </a:r>
                      <a:r>
                        <a:rPr lang="fr-FR" sz="2000" u="sng" baseline="0" dirty="0" smtClean="0">
                          <a:solidFill>
                            <a:srgbClr val="002060"/>
                          </a:solidFill>
                        </a:rPr>
                        <a:t>:</a:t>
                      </a:r>
                      <a:endParaRPr lang="fr-FR" sz="2000" u="sng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78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dirty="0" smtClean="0"/>
                        <a:t>Appareil de détection et de destruction des cellules cancéreuses, utilisés par des médecins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eaLnBrk="1" fontAlgn="ctr" latinLnBrk="0" hangingPunct="1"/>
                      <a:r>
                        <a:rPr lang="fr-FR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Malveillance éventuelle, hacking,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Déperdition de savoirs traditionnels pour guérir le cancer – objet uniquement disponible et diffusable par les Etats afin d’éviter l’augmentation des inégalités sociales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242">
                <a:tc>
                  <a:txBody>
                    <a:bodyPr/>
                    <a:lstStyle/>
                    <a:p>
                      <a:r>
                        <a:rPr lang="fr-FR" dirty="0" smtClean="0"/>
                        <a:t>TLS (Robot protéiforme qui change à volonté de petite taille à grande taille; voiture sur option): 50 000 </a:t>
                      </a:r>
                      <a:r>
                        <a:rPr lang="fr-FR" dirty="0" err="1" smtClean="0"/>
                        <a:t>dhs</a:t>
                      </a:r>
                      <a:endParaRPr lang="fr-FR" sz="1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eaLnBrk="1" fontAlgn="ctr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Abus</a:t>
                      </a:r>
                      <a:r>
                        <a:rPr lang="fr-FR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transformation, fin de la fabrication de certains objets, chômage, accentuation des inégalités, </a:t>
                      </a:r>
                      <a:r>
                        <a:rPr lang="fr-FR" sz="14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  <a:r>
                        <a:rPr lang="fr-FR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contrôle sur la fabrication des armes – moins d’objets achetés donc moins de gaspillage et de pollution – introduction de restrictions: système anti-hackers, détecteur d’humains, désactivation si danger, données d’activités transférées à l’entreprises, localisation -  5 options seulement: lave vaisselle, lit massant, voiture électrique individuelle, robot de cuisine, robot de surveillance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rtl="0" eaLnBrk="1" fontAlgn="ctr" latinLnBrk="0" hangingPunct="1"/>
                      <a:r>
                        <a:rPr lang="fr-FR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Traducteur de langues animales</a:t>
                      </a:r>
                      <a:r>
                        <a:rPr lang="fr-FR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eaLnBrk="1" fontAlgn="ctr" latinLnBrk="0" hangingPunct="1"/>
                      <a:r>
                        <a:rPr lang="fr-FR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Risque d’enfermement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humains avec leurs animaux, perte du lien social, augmente la capacité à faire des armes animales, augmente la finesse du diagnostic du vétérinaire, objet qui deviendra indispensable (incapacité à communiquer autrement) – création d’1 traduction par type d’animal voire race donc intégrer 1 puce qui enregistre l’objet et permet de vérifier ensuite s’il y a maltraitance animale – créer des lois spécifiques pour protéger chaque animal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1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ZAMAKAN-</a:t>
                      </a:r>
                      <a:r>
                        <a:rPr lang="fr-FR" dirty="0" err="1" smtClean="0"/>
                        <a:t>travel</a:t>
                      </a:r>
                      <a:r>
                        <a:rPr lang="fr-FR" dirty="0" smtClean="0"/>
                        <a:t> (Machine qui permet de voyager dans le temps dans le but de changer des événements catastrophiques : utilisé par médecins, scientifiques, ingénieurs,  = 1 000 000 </a:t>
                      </a:r>
                      <a:r>
                        <a:rPr lang="fr-FR" dirty="0" err="1" smtClean="0"/>
                        <a:t>dhs</a:t>
                      </a:r>
                      <a:endParaRPr lang="fr-FR" sz="18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Détournement: utilisation personnelle ou malveillante – modification: missions d’observation seulement, pas d’intervention car risque de traumatisme ou de frustration extrême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754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1545" y="44624"/>
            <a:ext cx="7848872" cy="5578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Bilan sur les inventions réalisées en petits groupes - B 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DDE65-AFB7-4333-96E9-1700E76972C8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1763121" y="764705"/>
          <a:ext cx="8640960" cy="5705329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6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612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fr-FR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u="sng" dirty="0" smtClean="0">
                          <a:solidFill>
                            <a:srgbClr val="002060"/>
                          </a:solidFill>
                        </a:rPr>
                        <a:t>Phase 2</a:t>
                      </a:r>
                      <a:r>
                        <a:rPr lang="fr-FR" sz="2000" u="sng" baseline="0" dirty="0" smtClean="0">
                          <a:solidFill>
                            <a:srgbClr val="002060"/>
                          </a:solidFill>
                        </a:rPr>
                        <a:t>:</a:t>
                      </a:r>
                      <a:endParaRPr lang="fr-FR" sz="2000" u="sng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7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dirty="0" err="1" smtClean="0"/>
                        <a:t>kaptiou</a:t>
                      </a:r>
                      <a:r>
                        <a:rPr lang="fr-FR" dirty="0" smtClean="0"/>
                        <a:t>: capsule de miniaturisation des objets; éviter de transporter des objets lourds, donc plus d’espace dans la ville, limiter la pollution visuelle; 40 000 </a:t>
                      </a:r>
                      <a:r>
                        <a:rPr lang="fr-FR" dirty="0" err="1" smtClean="0"/>
                        <a:t>dhs</a:t>
                      </a:r>
                      <a:r>
                        <a:rPr lang="fr-FR" dirty="0" smtClean="0"/>
                        <a:t> 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 moins de troubles </a:t>
                      </a:r>
                      <a:r>
                        <a:rPr lang="fr-FR" dirty="0" err="1" smtClean="0"/>
                        <a:t>musculosquelettiques</a:t>
                      </a:r>
                      <a:r>
                        <a:rPr lang="fr-FR" dirty="0" smtClean="0"/>
                        <a:t> car facilite le transport – risque de vol – création d’espace de </a:t>
                      </a:r>
                      <a:r>
                        <a:rPr lang="fr-FR" dirty="0" err="1" smtClean="0"/>
                        <a:t>déminiaturisation</a:t>
                      </a:r>
                      <a:r>
                        <a:rPr lang="fr-FR" dirty="0" smtClean="0"/>
                        <a:t> – réservé à +18 ans – code , GPS – enregistrement préalables de s objets </a:t>
                      </a:r>
                      <a:r>
                        <a:rPr lang="fr-FR" dirty="0" err="1" smtClean="0"/>
                        <a:t>miniaturisables</a:t>
                      </a:r>
                      <a:endParaRPr lang="fr-FR" dirty="0" smtClean="0"/>
                    </a:p>
                    <a:p>
                      <a:pPr rtl="0" eaLnBrk="1" fontAlgn="ctr" latinLnBrk="0" hangingPunct="1"/>
                      <a:endParaRPr lang="fr-FR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242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fr-FR" dirty="0" smtClean="0"/>
                    </a:p>
                    <a:p>
                      <a:pPr marL="0" indent="0">
                        <a:buNone/>
                      </a:pPr>
                      <a:r>
                        <a:rPr lang="fr-FR" dirty="0" err="1" smtClean="0"/>
                        <a:t>Motocop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multiusage</a:t>
                      </a:r>
                      <a:r>
                        <a:rPr lang="fr-FR" dirty="0" smtClean="0"/>
                        <a:t> tout - terrain (air, eau, terre…), </a:t>
                      </a:r>
                      <a:endParaRPr lang="fr-FR" sz="1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 smtClean="0"/>
                        <a:t>reservé</a:t>
                      </a:r>
                      <a:r>
                        <a:rPr lang="fr-FR" sz="1600" dirty="0" smtClean="0"/>
                        <a:t> à l’élite de la police pour assurer la sécurité nationale – 400 000 </a:t>
                      </a:r>
                      <a:r>
                        <a:rPr lang="fr-FR" sz="1600" dirty="0" err="1" smtClean="0"/>
                        <a:t>dhs</a:t>
                      </a:r>
                      <a:r>
                        <a:rPr lang="fr-FR" sz="1600" dirty="0" smtClean="0"/>
                        <a:t> – risque de vol, immigration clandestine – besoin de loi nationale et peut-être pour restreindre les usages </a:t>
                      </a:r>
                      <a:endParaRPr lang="fr-FR" sz="16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 smtClean="0"/>
                        <a:t>SmartChip</a:t>
                      </a:r>
                      <a:r>
                        <a:rPr lang="fr-FR" sz="1600" dirty="0" smtClean="0"/>
                        <a:t> : puce augmentant le QI, guéri les maladies neurologiques – prix puce + opération: 50 000 </a:t>
                      </a:r>
                      <a:r>
                        <a:rPr lang="fr-FR" sz="1600" dirty="0" err="1" smtClean="0"/>
                        <a:t>dhs</a:t>
                      </a:r>
                      <a:endParaRPr lang="fr-FR" sz="1600" dirty="0" smtClean="0"/>
                    </a:p>
                    <a:p>
                      <a:pPr rtl="0" eaLnBrk="1" fontAlgn="ctr" latinLnBrk="0" hangingPunct="1"/>
                      <a:endParaRPr lang="fr-FR" sz="16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risque de mauvaise utilisation (plus puces et destruction du cerveau), puces </a:t>
                      </a:r>
                      <a:r>
                        <a:rPr lang="fr-FR" sz="20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hackables</a:t>
                      </a:r>
                      <a:r>
                        <a:rPr lang="fr-FR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- prix accessible à tous? Temps</a:t>
                      </a:r>
                      <a:r>
                        <a:rPr lang="fr-FR" sz="2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d’adaptation pour se faire à notre nouvelle personnalité</a:t>
                      </a:r>
                      <a:endParaRPr lang="fr-FR" sz="2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1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739008" y="6352143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36791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2217</Words>
  <Application>Microsoft Office PowerPoint</Application>
  <PresentationFormat>Grand écran</PresentationFormat>
  <Paragraphs>129</Paragraphs>
  <Slides>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Création d’un objet dans un monde où les barrières technologiques ont cédé </vt:lpstr>
      <vt:lpstr>Inventer un objet</vt:lpstr>
      <vt:lpstr>Inventer un objet</vt:lpstr>
      <vt:lpstr>Présentation PowerPoint</vt:lpstr>
      <vt:lpstr>Présentation PowerPoint</vt:lpstr>
    </vt:vector>
  </TitlesOfParts>
  <Company>Insa de Toulouse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Création d’un objet dans un monde où les barrières technologiques ont cédé </dc:title>
  <dc:creator>Beatrice Jalenques-Vigouroux</dc:creator>
  <cp:lastModifiedBy>Beatrice Jalenques-Vigouroux</cp:lastModifiedBy>
  <cp:revision>1</cp:revision>
  <dcterms:created xsi:type="dcterms:W3CDTF">2021-05-10T10:33:27Z</dcterms:created>
  <dcterms:modified xsi:type="dcterms:W3CDTF">2021-05-10T10:33:40Z</dcterms:modified>
</cp:coreProperties>
</file>