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84" r:id="rId2"/>
    <p:sldId id="295" r:id="rId3"/>
    <p:sldId id="335" r:id="rId4"/>
    <p:sldId id="333" r:id="rId5"/>
    <p:sldId id="332" r:id="rId6"/>
    <p:sldId id="296" r:id="rId7"/>
    <p:sldId id="287" r:id="rId8"/>
    <p:sldId id="288" r:id="rId9"/>
    <p:sldId id="289" r:id="rId10"/>
    <p:sldId id="330" r:id="rId11"/>
    <p:sldId id="334" r:id="rId12"/>
    <p:sldId id="329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MT" id="{9DB0AD70-B6F0-456B-AF08-98BC9FBE27E9}">
          <p14:sldIdLst>
            <p14:sldId id="284"/>
            <p14:sldId id="295"/>
            <p14:sldId id="335"/>
            <p14:sldId id="333"/>
            <p14:sldId id="332"/>
            <p14:sldId id="296"/>
            <p14:sldId id="287"/>
            <p14:sldId id="288"/>
            <p14:sldId id="289"/>
            <p14:sldId id="330"/>
            <p14:sldId id="334"/>
            <p14:sldId id="329"/>
          </p14:sldIdLst>
        </p14:section>
        <p14:section name="Méthodologie" id="{251C04F7-02AB-494A-8F07-9732C4A2D8D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953">
          <p15:clr>
            <a:srgbClr val="A4A3A4"/>
          </p15:clr>
        </p15:guide>
        <p15:guide id="3" orient="horz" pos="3818">
          <p15:clr>
            <a:srgbClr val="A4A3A4"/>
          </p15:clr>
        </p15:guide>
        <p15:guide id="4" orient="horz" pos="3657">
          <p15:clr>
            <a:srgbClr val="A4A3A4"/>
          </p15:clr>
        </p15:guide>
        <p15:guide id="5" orient="horz" pos="4148">
          <p15:clr>
            <a:srgbClr val="A4A3A4"/>
          </p15:clr>
        </p15:guide>
        <p15:guide id="6" orient="horz" pos="887">
          <p15:clr>
            <a:srgbClr val="A4A3A4"/>
          </p15:clr>
        </p15:guide>
        <p15:guide id="7" orient="horz" pos="2483">
          <p15:clr>
            <a:srgbClr val="A4A3A4"/>
          </p15:clr>
        </p15:guide>
        <p15:guide id="8" orient="horz" pos="1734">
          <p15:clr>
            <a:srgbClr val="A4A3A4"/>
          </p15:clr>
        </p15:guide>
        <p15:guide id="9" orient="horz" pos="1860">
          <p15:clr>
            <a:srgbClr val="A4A3A4"/>
          </p15:clr>
        </p15:guide>
        <p15:guide id="10" pos="2880">
          <p15:clr>
            <a:srgbClr val="A4A3A4"/>
          </p15:clr>
        </p15:guide>
        <p15:guide id="11" pos="389">
          <p15:clr>
            <a:srgbClr val="A4A3A4"/>
          </p15:clr>
        </p15:guide>
        <p15:guide id="12" pos="5605">
          <p15:clr>
            <a:srgbClr val="A4A3A4"/>
          </p15:clr>
        </p15:guide>
        <p15:guide id="13" pos="5380">
          <p15:clr>
            <a:srgbClr val="A4A3A4"/>
          </p15:clr>
        </p15:guide>
        <p15:guide id="14" pos="3455">
          <p15:clr>
            <a:srgbClr val="A4A3A4"/>
          </p15:clr>
        </p15:guide>
        <p15:guide id="15" pos="3689">
          <p15:clr>
            <a:srgbClr val="A4A3A4"/>
          </p15:clr>
        </p15:guide>
        <p15:guide id="16" pos="2018">
          <p15:clr>
            <a:srgbClr val="A4A3A4"/>
          </p15:clr>
        </p15:guide>
        <p15:guide id="17" pos="2510">
          <p15:clr>
            <a:srgbClr val="A4A3A4"/>
          </p15:clr>
        </p15:guide>
        <p15:guide id="18" pos="233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73197"/>
  </p:normalViewPr>
  <p:slideViewPr>
    <p:cSldViewPr showGuides="1">
      <p:cViewPr varScale="1">
        <p:scale>
          <a:sx n="92" d="100"/>
          <a:sy n="92" d="100"/>
        </p:scale>
        <p:origin x="1736" y="176"/>
      </p:cViewPr>
      <p:guideLst>
        <p:guide orient="horz" pos="2160"/>
        <p:guide orient="horz" pos="953"/>
        <p:guide orient="horz" pos="3818"/>
        <p:guide orient="horz" pos="3657"/>
        <p:guide orient="horz" pos="4148"/>
        <p:guide orient="horz" pos="887"/>
        <p:guide orient="horz" pos="2483"/>
        <p:guide orient="horz" pos="1734"/>
        <p:guide orient="horz" pos="1860"/>
        <p:guide pos="2880"/>
        <p:guide pos="389"/>
        <p:guide pos="5605"/>
        <p:guide pos="5380"/>
        <p:guide pos="3455"/>
        <p:guide pos="3689"/>
        <p:guide pos="2018"/>
        <p:guide pos="2510"/>
        <p:guide pos="233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E8BEA1-5F95-5A41-B596-7C2E60B2BE41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85274420-A095-0F4E-94E3-6EBD82D6EF9F}">
      <dgm:prSet phldrT="[Texte]"/>
      <dgm:spPr/>
      <dgm:t>
        <a:bodyPr/>
        <a:lstStyle/>
        <a:p>
          <a:r>
            <a:rPr lang="fr-FR" dirty="0"/>
            <a:t>Analyse des FAITS</a:t>
          </a:r>
        </a:p>
      </dgm:t>
    </dgm:pt>
    <dgm:pt modelId="{08FF2B76-BE62-6545-8E69-57B92D52A613}" type="parTrans" cxnId="{78FA74C6-EC86-3545-A4AE-A0BBABE0C4BA}">
      <dgm:prSet/>
      <dgm:spPr/>
      <dgm:t>
        <a:bodyPr/>
        <a:lstStyle/>
        <a:p>
          <a:endParaRPr lang="fr-FR"/>
        </a:p>
      </dgm:t>
    </dgm:pt>
    <dgm:pt modelId="{3D9A81D1-94DC-0C42-A582-BC379001F665}" type="sibTrans" cxnId="{78FA74C6-EC86-3545-A4AE-A0BBABE0C4BA}">
      <dgm:prSet/>
      <dgm:spPr/>
      <dgm:t>
        <a:bodyPr/>
        <a:lstStyle/>
        <a:p>
          <a:endParaRPr lang="fr-FR"/>
        </a:p>
      </dgm:t>
    </dgm:pt>
    <dgm:pt modelId="{0CA385A8-6D55-F645-83BD-13481101CD8B}">
      <dgm:prSet phldrT="[Texte]"/>
      <dgm:spPr/>
      <dgm:t>
        <a:bodyPr/>
        <a:lstStyle/>
        <a:p>
          <a:r>
            <a:rPr lang="fr-FR" dirty="0"/>
            <a:t>Analyse des VALEURS</a:t>
          </a:r>
        </a:p>
      </dgm:t>
    </dgm:pt>
    <dgm:pt modelId="{8651AE54-2C7D-EE43-BBE4-BD8D134F51AD}" type="parTrans" cxnId="{384BA23D-6391-D54E-B168-E67E5C7204F8}">
      <dgm:prSet/>
      <dgm:spPr/>
      <dgm:t>
        <a:bodyPr/>
        <a:lstStyle/>
        <a:p>
          <a:endParaRPr lang="fr-FR"/>
        </a:p>
      </dgm:t>
    </dgm:pt>
    <dgm:pt modelId="{77EA2FCB-6489-7741-9969-820FAF9C9992}" type="sibTrans" cxnId="{384BA23D-6391-D54E-B168-E67E5C7204F8}">
      <dgm:prSet/>
      <dgm:spPr/>
      <dgm:t>
        <a:bodyPr/>
        <a:lstStyle/>
        <a:p>
          <a:endParaRPr lang="fr-FR"/>
        </a:p>
      </dgm:t>
    </dgm:pt>
    <dgm:pt modelId="{FD2784A1-5192-5546-BB78-226333D9307E}">
      <dgm:prSet phldrT="[Texte]"/>
      <dgm:spPr/>
      <dgm:t>
        <a:bodyPr/>
        <a:lstStyle/>
        <a:p>
          <a:r>
            <a:rPr lang="fr-FR" dirty="0"/>
            <a:t>Hiérarchisation des valeurs </a:t>
          </a:r>
        </a:p>
      </dgm:t>
    </dgm:pt>
    <dgm:pt modelId="{4863078E-15E1-6E46-8EE0-0C757CFE757D}" type="parTrans" cxnId="{2FAB71F5-B800-FE4A-BB19-F42442F95CE9}">
      <dgm:prSet/>
      <dgm:spPr/>
      <dgm:t>
        <a:bodyPr/>
        <a:lstStyle/>
        <a:p>
          <a:endParaRPr lang="fr-FR"/>
        </a:p>
      </dgm:t>
    </dgm:pt>
    <dgm:pt modelId="{029A0683-3F61-7942-8DCB-60DE910BDDF9}" type="sibTrans" cxnId="{2FAB71F5-B800-FE4A-BB19-F42442F95CE9}">
      <dgm:prSet/>
      <dgm:spPr/>
      <dgm:t>
        <a:bodyPr/>
        <a:lstStyle/>
        <a:p>
          <a:endParaRPr lang="fr-FR"/>
        </a:p>
      </dgm:t>
    </dgm:pt>
    <dgm:pt modelId="{8B8DEAF1-FB72-3D49-9DA9-CC23008854D7}">
      <dgm:prSet/>
      <dgm:spPr/>
      <dgm:t>
        <a:bodyPr/>
        <a:lstStyle/>
        <a:p>
          <a:r>
            <a:rPr lang="fr-FR" dirty="0"/>
            <a:t>Justification de la décision en action</a:t>
          </a:r>
        </a:p>
      </dgm:t>
    </dgm:pt>
    <dgm:pt modelId="{959C361E-654D-854C-B7C4-B37689FA0EB7}" type="parTrans" cxnId="{9B1CB8C9-F390-C64D-8F7E-AD8EC9F6B60B}">
      <dgm:prSet/>
      <dgm:spPr/>
      <dgm:t>
        <a:bodyPr/>
        <a:lstStyle/>
        <a:p>
          <a:endParaRPr lang="fr-FR"/>
        </a:p>
      </dgm:t>
    </dgm:pt>
    <dgm:pt modelId="{8F9612FB-5D10-8D41-ADB2-61FC2B1ABA0C}" type="sibTrans" cxnId="{9B1CB8C9-F390-C64D-8F7E-AD8EC9F6B60B}">
      <dgm:prSet/>
      <dgm:spPr/>
      <dgm:t>
        <a:bodyPr/>
        <a:lstStyle/>
        <a:p>
          <a:endParaRPr lang="fr-FR"/>
        </a:p>
      </dgm:t>
    </dgm:pt>
    <dgm:pt modelId="{17D39A88-2E59-0242-A67F-8ACCBDDF8291}" type="pres">
      <dgm:prSet presAssocID="{04E8BEA1-5F95-5A41-B596-7C2E60B2BE41}" presName="Name0" presStyleCnt="0">
        <dgm:presLayoutVars>
          <dgm:dir/>
          <dgm:resizeHandles val="exact"/>
        </dgm:presLayoutVars>
      </dgm:prSet>
      <dgm:spPr/>
    </dgm:pt>
    <dgm:pt modelId="{203799DE-E5A6-4342-83F4-22B22AB1E780}" type="pres">
      <dgm:prSet presAssocID="{85274420-A095-0F4E-94E3-6EBD82D6EF9F}" presName="parTxOnly" presStyleLbl="node1" presStyleIdx="0" presStyleCnt="4">
        <dgm:presLayoutVars>
          <dgm:bulletEnabled val="1"/>
        </dgm:presLayoutVars>
      </dgm:prSet>
      <dgm:spPr/>
    </dgm:pt>
    <dgm:pt modelId="{186C299E-EDE2-1749-BFC3-B09819F70409}" type="pres">
      <dgm:prSet presAssocID="{3D9A81D1-94DC-0C42-A582-BC379001F665}" presName="parSpace" presStyleCnt="0"/>
      <dgm:spPr/>
    </dgm:pt>
    <dgm:pt modelId="{7723786B-AA4B-1A4C-9DED-11A942B1F9D1}" type="pres">
      <dgm:prSet presAssocID="{0CA385A8-6D55-F645-83BD-13481101CD8B}" presName="parTxOnly" presStyleLbl="node1" presStyleIdx="1" presStyleCnt="4">
        <dgm:presLayoutVars>
          <dgm:bulletEnabled val="1"/>
        </dgm:presLayoutVars>
      </dgm:prSet>
      <dgm:spPr/>
    </dgm:pt>
    <dgm:pt modelId="{189971D6-8770-F649-8594-675797555D6E}" type="pres">
      <dgm:prSet presAssocID="{77EA2FCB-6489-7741-9969-820FAF9C9992}" presName="parSpace" presStyleCnt="0"/>
      <dgm:spPr/>
    </dgm:pt>
    <dgm:pt modelId="{C48DDE67-E3CB-8A41-8E5A-6986DCA285C9}" type="pres">
      <dgm:prSet presAssocID="{FD2784A1-5192-5546-BB78-226333D9307E}" presName="parTxOnly" presStyleLbl="node1" presStyleIdx="2" presStyleCnt="4">
        <dgm:presLayoutVars>
          <dgm:bulletEnabled val="1"/>
        </dgm:presLayoutVars>
      </dgm:prSet>
      <dgm:spPr/>
    </dgm:pt>
    <dgm:pt modelId="{054F107F-A624-1F42-AB89-B0EA1D5B23AA}" type="pres">
      <dgm:prSet presAssocID="{029A0683-3F61-7942-8DCB-60DE910BDDF9}" presName="parSpace" presStyleCnt="0"/>
      <dgm:spPr/>
    </dgm:pt>
    <dgm:pt modelId="{7A3A8634-862C-6849-B76C-8A5BF8990DC6}" type="pres">
      <dgm:prSet presAssocID="{8B8DEAF1-FB72-3D49-9DA9-CC23008854D7}" presName="parTxOnly" presStyleLbl="node1" presStyleIdx="3" presStyleCnt="4">
        <dgm:presLayoutVars>
          <dgm:bulletEnabled val="1"/>
        </dgm:presLayoutVars>
      </dgm:prSet>
      <dgm:spPr/>
    </dgm:pt>
  </dgm:ptLst>
  <dgm:cxnLst>
    <dgm:cxn modelId="{5A0EA82A-6AA2-5145-8821-E518CE2FA818}" type="presOf" srcId="{04E8BEA1-5F95-5A41-B596-7C2E60B2BE41}" destId="{17D39A88-2E59-0242-A67F-8ACCBDDF8291}" srcOrd="0" destOrd="0" presId="urn:microsoft.com/office/officeart/2005/8/layout/hChevron3"/>
    <dgm:cxn modelId="{384BA23D-6391-D54E-B168-E67E5C7204F8}" srcId="{04E8BEA1-5F95-5A41-B596-7C2E60B2BE41}" destId="{0CA385A8-6D55-F645-83BD-13481101CD8B}" srcOrd="1" destOrd="0" parTransId="{8651AE54-2C7D-EE43-BBE4-BD8D134F51AD}" sibTransId="{77EA2FCB-6489-7741-9969-820FAF9C9992}"/>
    <dgm:cxn modelId="{9B1DE445-E57A-C44C-8C22-E948C1DB5594}" type="presOf" srcId="{FD2784A1-5192-5546-BB78-226333D9307E}" destId="{C48DDE67-E3CB-8A41-8E5A-6986DCA285C9}" srcOrd="0" destOrd="0" presId="urn:microsoft.com/office/officeart/2005/8/layout/hChevron3"/>
    <dgm:cxn modelId="{F0C00465-8491-9F4B-B714-563842B3736E}" type="presOf" srcId="{85274420-A095-0F4E-94E3-6EBD82D6EF9F}" destId="{203799DE-E5A6-4342-83F4-22B22AB1E780}" srcOrd="0" destOrd="0" presId="urn:microsoft.com/office/officeart/2005/8/layout/hChevron3"/>
    <dgm:cxn modelId="{121F007E-03BA-1946-9EFD-A251C9993571}" type="presOf" srcId="{0CA385A8-6D55-F645-83BD-13481101CD8B}" destId="{7723786B-AA4B-1A4C-9DED-11A942B1F9D1}" srcOrd="0" destOrd="0" presId="urn:microsoft.com/office/officeart/2005/8/layout/hChevron3"/>
    <dgm:cxn modelId="{78FA74C6-EC86-3545-A4AE-A0BBABE0C4BA}" srcId="{04E8BEA1-5F95-5A41-B596-7C2E60B2BE41}" destId="{85274420-A095-0F4E-94E3-6EBD82D6EF9F}" srcOrd="0" destOrd="0" parTransId="{08FF2B76-BE62-6545-8E69-57B92D52A613}" sibTransId="{3D9A81D1-94DC-0C42-A582-BC379001F665}"/>
    <dgm:cxn modelId="{D133B5C7-9519-8B41-A85A-A297CD119087}" type="presOf" srcId="{8B8DEAF1-FB72-3D49-9DA9-CC23008854D7}" destId="{7A3A8634-862C-6849-B76C-8A5BF8990DC6}" srcOrd="0" destOrd="0" presId="urn:microsoft.com/office/officeart/2005/8/layout/hChevron3"/>
    <dgm:cxn modelId="{9B1CB8C9-F390-C64D-8F7E-AD8EC9F6B60B}" srcId="{04E8BEA1-5F95-5A41-B596-7C2E60B2BE41}" destId="{8B8DEAF1-FB72-3D49-9DA9-CC23008854D7}" srcOrd="3" destOrd="0" parTransId="{959C361E-654D-854C-B7C4-B37689FA0EB7}" sibTransId="{8F9612FB-5D10-8D41-ADB2-61FC2B1ABA0C}"/>
    <dgm:cxn modelId="{2FAB71F5-B800-FE4A-BB19-F42442F95CE9}" srcId="{04E8BEA1-5F95-5A41-B596-7C2E60B2BE41}" destId="{FD2784A1-5192-5546-BB78-226333D9307E}" srcOrd="2" destOrd="0" parTransId="{4863078E-15E1-6E46-8EE0-0C757CFE757D}" sibTransId="{029A0683-3F61-7942-8DCB-60DE910BDDF9}"/>
    <dgm:cxn modelId="{94CFC0CF-919F-8148-8625-C654BDE96DF9}" type="presParOf" srcId="{17D39A88-2E59-0242-A67F-8ACCBDDF8291}" destId="{203799DE-E5A6-4342-83F4-22B22AB1E780}" srcOrd="0" destOrd="0" presId="urn:microsoft.com/office/officeart/2005/8/layout/hChevron3"/>
    <dgm:cxn modelId="{0EAA9156-DCC5-FB45-88D9-C32AF3B9C98C}" type="presParOf" srcId="{17D39A88-2E59-0242-A67F-8ACCBDDF8291}" destId="{186C299E-EDE2-1749-BFC3-B09819F70409}" srcOrd="1" destOrd="0" presId="urn:microsoft.com/office/officeart/2005/8/layout/hChevron3"/>
    <dgm:cxn modelId="{ABB75A99-4E10-4A46-B17E-6FEF4A3DD34C}" type="presParOf" srcId="{17D39A88-2E59-0242-A67F-8ACCBDDF8291}" destId="{7723786B-AA4B-1A4C-9DED-11A942B1F9D1}" srcOrd="2" destOrd="0" presId="urn:microsoft.com/office/officeart/2005/8/layout/hChevron3"/>
    <dgm:cxn modelId="{E59092EA-E1E9-454D-A1D5-8F680C324EEE}" type="presParOf" srcId="{17D39A88-2E59-0242-A67F-8ACCBDDF8291}" destId="{189971D6-8770-F649-8594-675797555D6E}" srcOrd="3" destOrd="0" presId="urn:microsoft.com/office/officeart/2005/8/layout/hChevron3"/>
    <dgm:cxn modelId="{55B4ADFF-808A-A94B-9A87-C70699FE638F}" type="presParOf" srcId="{17D39A88-2E59-0242-A67F-8ACCBDDF8291}" destId="{C48DDE67-E3CB-8A41-8E5A-6986DCA285C9}" srcOrd="4" destOrd="0" presId="urn:microsoft.com/office/officeart/2005/8/layout/hChevron3"/>
    <dgm:cxn modelId="{F4723268-0965-6440-97F1-2BFFF32CC700}" type="presParOf" srcId="{17D39A88-2E59-0242-A67F-8ACCBDDF8291}" destId="{054F107F-A624-1F42-AB89-B0EA1D5B23AA}" srcOrd="5" destOrd="0" presId="urn:microsoft.com/office/officeart/2005/8/layout/hChevron3"/>
    <dgm:cxn modelId="{0D1080B6-9395-0F4B-9AAE-C2FE50F94797}" type="presParOf" srcId="{17D39A88-2E59-0242-A67F-8ACCBDDF8291}" destId="{7A3A8634-862C-6849-B76C-8A5BF8990DC6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3799DE-E5A6-4342-83F4-22B22AB1E780}">
      <dsp:nvSpPr>
        <dsp:cNvPr id="0" name=""/>
        <dsp:cNvSpPr/>
      </dsp:nvSpPr>
      <dsp:spPr>
        <a:xfrm>
          <a:off x="1785" y="433709"/>
          <a:ext cx="1791890" cy="7167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74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Analyse des FAITS</a:t>
          </a:r>
        </a:p>
      </dsp:txBody>
      <dsp:txXfrm>
        <a:off x="1785" y="433709"/>
        <a:ext cx="1612701" cy="716756"/>
      </dsp:txXfrm>
    </dsp:sp>
    <dsp:sp modelId="{7723786B-AA4B-1A4C-9DED-11A942B1F9D1}">
      <dsp:nvSpPr>
        <dsp:cNvPr id="0" name=""/>
        <dsp:cNvSpPr/>
      </dsp:nvSpPr>
      <dsp:spPr>
        <a:xfrm>
          <a:off x="1435298" y="433709"/>
          <a:ext cx="1791890" cy="7167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Analyse des VALEURS</a:t>
          </a:r>
        </a:p>
      </dsp:txBody>
      <dsp:txXfrm>
        <a:off x="1793676" y="433709"/>
        <a:ext cx="1075134" cy="716756"/>
      </dsp:txXfrm>
    </dsp:sp>
    <dsp:sp modelId="{C48DDE67-E3CB-8A41-8E5A-6986DCA285C9}">
      <dsp:nvSpPr>
        <dsp:cNvPr id="0" name=""/>
        <dsp:cNvSpPr/>
      </dsp:nvSpPr>
      <dsp:spPr>
        <a:xfrm>
          <a:off x="2868810" y="433709"/>
          <a:ext cx="1791890" cy="7167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Hiérarchisation des valeurs </a:t>
          </a:r>
        </a:p>
      </dsp:txBody>
      <dsp:txXfrm>
        <a:off x="3227188" y="433709"/>
        <a:ext cx="1075134" cy="716756"/>
      </dsp:txXfrm>
    </dsp:sp>
    <dsp:sp modelId="{7A3A8634-862C-6849-B76C-8A5BF8990DC6}">
      <dsp:nvSpPr>
        <dsp:cNvPr id="0" name=""/>
        <dsp:cNvSpPr/>
      </dsp:nvSpPr>
      <dsp:spPr>
        <a:xfrm>
          <a:off x="4302323" y="433709"/>
          <a:ext cx="1791890" cy="7167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Justification de la décision en action</a:t>
          </a:r>
        </a:p>
      </dsp:txBody>
      <dsp:txXfrm>
        <a:off x="4660701" y="433709"/>
        <a:ext cx="1075134" cy="7167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DD3C3-20FF-D44E-BD60-E057244063EC}" type="datetimeFigureOut">
              <a:rPr lang="fr-FR" smtClean="0"/>
              <a:t>05/05/2021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3FE1-FC9A-E34F-8E7C-A5A36150CC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6082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B50710-B8B7-4D8F-BDE7-5C763412CDFD}" type="datetimeFigureOut">
              <a:rPr lang="fr-FR" smtClean="0"/>
              <a:t>05/05/2021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06ACB-0641-497D-A6F6-17171FCA9B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5976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906ACB-0641-497D-A6F6-17171FCA9B1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0184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906ACB-0641-497D-A6F6-17171FCA9B16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45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906ACB-0641-497D-A6F6-17171FCA9B16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7334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906ACB-0641-497D-A6F6-17171FCA9B16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71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906ACB-0641-497D-A6F6-17171FCA9B16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10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 bwMode="gray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 bwMode="gray">
          <a:xfrm>
            <a:off x="-1" y="6669360"/>
            <a:ext cx="265114" cy="180000"/>
          </a:xfrm>
        </p:spPr>
        <p:txBody>
          <a:bodyPr/>
          <a:lstStyle>
            <a:lvl1pPr>
              <a:defRPr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AF213B9F-BE22-4A63-A428-DBF13F03AC54}" type="datetime1">
              <a:rPr lang="fr-FR" smtClean="0"/>
              <a:t>05/05/2021</a:t>
            </a:fld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 bwMode="gray">
          <a:xfrm>
            <a:off x="-1" y="6669360"/>
            <a:ext cx="266400" cy="18000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 bwMode="gray">
          <a:xfrm>
            <a:off x="-1" y="6669360"/>
            <a:ext cx="266400" cy="18000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r>
              <a:rPr lang="fr-FR"/>
              <a:t>Titre de la présentation - menu « Insertion / En-tête et pied de page »</a:t>
            </a:r>
            <a:endParaRPr lang="fr-FR" dirty="0"/>
          </a:p>
        </p:txBody>
      </p:sp>
      <p:sp>
        <p:nvSpPr>
          <p:cNvPr id="4" name="Triangle rectangle 3"/>
          <p:cNvSpPr/>
          <p:nvPr userDrawn="1"/>
        </p:nvSpPr>
        <p:spPr>
          <a:xfrm flipH="1">
            <a:off x="6264000" y="3978000"/>
            <a:ext cx="2880000" cy="2880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riangle rectangle 4"/>
          <p:cNvSpPr/>
          <p:nvPr userDrawn="1"/>
        </p:nvSpPr>
        <p:spPr>
          <a:xfrm>
            <a:off x="3490" y="594000"/>
            <a:ext cx="6264000" cy="6264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riangle rectangle 2"/>
          <p:cNvSpPr/>
          <p:nvPr userDrawn="1"/>
        </p:nvSpPr>
        <p:spPr>
          <a:xfrm rot="5400000">
            <a:off x="0" y="0"/>
            <a:ext cx="5266800" cy="5266800"/>
          </a:xfrm>
          <a:prstGeom prst="rtTriangl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 descr="IMT_albi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612000"/>
            <a:ext cx="2759284" cy="1386000"/>
          </a:xfrm>
          <a:prstGeom prst="rect">
            <a:avLst/>
          </a:prstGeom>
        </p:spPr>
      </p:pic>
      <p:sp>
        <p:nvSpPr>
          <p:cNvPr id="15" name="Espace réservé du texte 3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03575" y="917575"/>
            <a:ext cx="5313363" cy="3852000"/>
          </a:xfrm>
        </p:spPr>
        <p:txBody>
          <a:bodyPr anchor="ctr" anchorCtr="0"/>
          <a:lstStyle>
            <a:lvl1pPr algn="r">
              <a:defRPr sz="3400" b="1" cap="all">
                <a:solidFill>
                  <a:schemeClr val="bg1"/>
                </a:solidFill>
              </a:defRPr>
            </a:lvl1pPr>
            <a:lvl2pPr algn="r">
              <a:defRPr sz="3400" b="0" cap="all">
                <a:solidFill>
                  <a:schemeClr val="bg1"/>
                </a:solidFill>
              </a:defRPr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TITRE</a:t>
            </a:r>
          </a:p>
        </p:txBody>
      </p:sp>
    </p:spTree>
    <p:extLst>
      <p:ext uri="{BB962C8B-B14F-4D97-AF65-F5344CB8AC3E}">
        <p14:creationId xmlns:p14="http://schemas.microsoft.com/office/powerpoint/2010/main" val="38659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 bwMode="gray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reeform 6"/>
          <p:cNvSpPr>
            <a:spLocks/>
          </p:cNvSpPr>
          <p:nvPr userDrawn="1"/>
        </p:nvSpPr>
        <p:spPr bwMode="gray">
          <a:xfrm>
            <a:off x="1373188" y="0"/>
            <a:ext cx="7781925" cy="6867525"/>
          </a:xfrm>
          <a:custGeom>
            <a:avLst/>
            <a:gdLst>
              <a:gd name="T0" fmla="*/ 3359 w 8160"/>
              <a:gd name="T1" fmla="*/ 0 h 7199"/>
              <a:gd name="T2" fmla="*/ 3359 w 8160"/>
              <a:gd name="T3" fmla="*/ 0 h 7199"/>
              <a:gd name="T4" fmla="*/ 0 w 8160"/>
              <a:gd name="T5" fmla="*/ 3357 h 7199"/>
              <a:gd name="T6" fmla="*/ 3841 w 8160"/>
              <a:gd name="T7" fmla="*/ 7199 h 7199"/>
              <a:gd name="T8" fmla="*/ 8160 w 8160"/>
              <a:gd name="T9" fmla="*/ 7199 h 7199"/>
              <a:gd name="T10" fmla="*/ 8160 w 8160"/>
              <a:gd name="T11" fmla="*/ 0 h 7199"/>
              <a:gd name="T12" fmla="*/ 3359 w 8160"/>
              <a:gd name="T13" fmla="*/ 0 h 7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160" h="7199">
                <a:moveTo>
                  <a:pt x="3359" y="0"/>
                </a:moveTo>
                <a:lnTo>
                  <a:pt x="3359" y="0"/>
                </a:lnTo>
                <a:lnTo>
                  <a:pt x="0" y="3357"/>
                </a:lnTo>
                <a:lnTo>
                  <a:pt x="3841" y="7199"/>
                </a:lnTo>
                <a:lnTo>
                  <a:pt x="8160" y="7199"/>
                </a:lnTo>
                <a:lnTo>
                  <a:pt x="8160" y="0"/>
                </a:lnTo>
                <a:lnTo>
                  <a:pt x="335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Freeform 5"/>
          <p:cNvSpPr>
            <a:spLocks/>
          </p:cNvSpPr>
          <p:nvPr userDrawn="1"/>
        </p:nvSpPr>
        <p:spPr bwMode="gray">
          <a:xfrm>
            <a:off x="0" y="1828800"/>
            <a:ext cx="5038725" cy="5037138"/>
          </a:xfrm>
          <a:custGeom>
            <a:avLst/>
            <a:gdLst>
              <a:gd name="T0" fmla="*/ 0 w 5283"/>
              <a:gd name="T1" fmla="*/ 5281 h 5281"/>
              <a:gd name="T2" fmla="*/ 0 w 5283"/>
              <a:gd name="T3" fmla="*/ 5281 h 5281"/>
              <a:gd name="T4" fmla="*/ 5283 w 5283"/>
              <a:gd name="T5" fmla="*/ 5281 h 5281"/>
              <a:gd name="T6" fmla="*/ 0 w 5283"/>
              <a:gd name="T7" fmla="*/ 0 h 5281"/>
              <a:gd name="T8" fmla="*/ 0 w 5283"/>
              <a:gd name="T9" fmla="*/ 5281 h 5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83" h="5281">
                <a:moveTo>
                  <a:pt x="0" y="5281"/>
                </a:moveTo>
                <a:lnTo>
                  <a:pt x="0" y="5281"/>
                </a:lnTo>
                <a:lnTo>
                  <a:pt x="5283" y="5281"/>
                </a:lnTo>
                <a:lnTo>
                  <a:pt x="0" y="0"/>
                </a:lnTo>
                <a:lnTo>
                  <a:pt x="0" y="5281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 bwMode="gray">
          <a:xfrm>
            <a:off x="-1" y="6669360"/>
            <a:ext cx="265114" cy="180000"/>
          </a:xfrm>
        </p:spPr>
        <p:txBody>
          <a:bodyPr/>
          <a:lstStyle>
            <a:lvl1pPr>
              <a:defRPr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53D67070-8DF5-4606-AADA-EDE74669700F}" type="datetime1">
              <a:rPr lang="fr-FR" smtClean="0"/>
              <a:t>05/05/2021</a:t>
            </a:fld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 bwMode="gray">
          <a:xfrm>
            <a:off x="-1" y="6669360"/>
            <a:ext cx="266400" cy="18000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 bwMode="gray">
          <a:xfrm>
            <a:off x="-1" y="6669360"/>
            <a:ext cx="266400" cy="18000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r>
              <a:rPr lang="fr-FR"/>
              <a:t>Titre de la présentation - menu « Insertion / En-tête et pied de page »</a:t>
            </a:r>
            <a:endParaRPr lang="fr-FR" dirty="0"/>
          </a:p>
        </p:txBody>
      </p:sp>
      <p:sp>
        <p:nvSpPr>
          <p:cNvPr id="15" name="Espace réservé du texte 3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373189" y="917575"/>
            <a:ext cx="7143750" cy="3852000"/>
          </a:xfrm>
        </p:spPr>
        <p:txBody>
          <a:bodyPr anchor="ctr" anchorCtr="0"/>
          <a:lstStyle>
            <a:lvl1pPr algn="r">
              <a:defRPr sz="3400" b="0" cap="all">
                <a:solidFill>
                  <a:schemeClr val="bg1"/>
                </a:solidFill>
              </a:defRPr>
            </a:lvl1pPr>
            <a:lvl2pPr algn="r">
              <a:defRPr sz="3400" b="1" cap="all">
                <a:solidFill>
                  <a:schemeClr val="bg1"/>
                </a:solidFill>
              </a:defRPr>
            </a:lvl2pPr>
          </a:lstStyle>
          <a:p>
            <a:pPr lvl="0"/>
            <a:r>
              <a:rPr lang="fr-FR" dirty="0"/>
              <a:t>Chapitre</a:t>
            </a:r>
          </a:p>
          <a:p>
            <a:pPr lvl="1"/>
            <a:r>
              <a:rPr lang="fr-FR" dirty="0"/>
              <a:t>Chapitre</a:t>
            </a:r>
          </a:p>
        </p:txBody>
      </p:sp>
      <p:pic>
        <p:nvPicPr>
          <p:cNvPr id="10" name="Image 9" descr="IMT_albi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5541120"/>
            <a:ext cx="1404726" cy="7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176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gray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reeform 5"/>
          <p:cNvSpPr>
            <a:spLocks/>
          </p:cNvSpPr>
          <p:nvPr userDrawn="1"/>
        </p:nvSpPr>
        <p:spPr bwMode="gray">
          <a:xfrm>
            <a:off x="1373188" y="0"/>
            <a:ext cx="7781925" cy="6867525"/>
          </a:xfrm>
          <a:custGeom>
            <a:avLst/>
            <a:gdLst>
              <a:gd name="T0" fmla="*/ 3359 w 8160"/>
              <a:gd name="T1" fmla="*/ 0 h 7199"/>
              <a:gd name="T2" fmla="*/ 3359 w 8160"/>
              <a:gd name="T3" fmla="*/ 0 h 7199"/>
              <a:gd name="T4" fmla="*/ 0 w 8160"/>
              <a:gd name="T5" fmla="*/ 3357 h 7199"/>
              <a:gd name="T6" fmla="*/ 3841 w 8160"/>
              <a:gd name="T7" fmla="*/ 7199 h 7199"/>
              <a:gd name="T8" fmla="*/ 8160 w 8160"/>
              <a:gd name="T9" fmla="*/ 7199 h 7199"/>
              <a:gd name="T10" fmla="*/ 8160 w 8160"/>
              <a:gd name="T11" fmla="*/ 0 h 7199"/>
              <a:gd name="T12" fmla="*/ 3359 w 8160"/>
              <a:gd name="T13" fmla="*/ 0 h 7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160" h="7199">
                <a:moveTo>
                  <a:pt x="3359" y="0"/>
                </a:moveTo>
                <a:lnTo>
                  <a:pt x="3359" y="0"/>
                </a:lnTo>
                <a:lnTo>
                  <a:pt x="0" y="3357"/>
                </a:lnTo>
                <a:lnTo>
                  <a:pt x="3841" y="7199"/>
                </a:lnTo>
                <a:lnTo>
                  <a:pt x="8160" y="7199"/>
                </a:lnTo>
                <a:lnTo>
                  <a:pt x="8160" y="0"/>
                </a:lnTo>
                <a:lnTo>
                  <a:pt x="335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Freeform 6"/>
          <p:cNvSpPr>
            <a:spLocks/>
          </p:cNvSpPr>
          <p:nvPr userDrawn="1"/>
        </p:nvSpPr>
        <p:spPr bwMode="gray">
          <a:xfrm>
            <a:off x="0" y="3201988"/>
            <a:ext cx="5038725" cy="3663950"/>
          </a:xfrm>
          <a:custGeom>
            <a:avLst/>
            <a:gdLst>
              <a:gd name="T0" fmla="*/ 0 w 5283"/>
              <a:gd name="T1" fmla="*/ 1441 h 3841"/>
              <a:gd name="T2" fmla="*/ 0 w 5283"/>
              <a:gd name="T3" fmla="*/ 1441 h 3841"/>
              <a:gd name="T4" fmla="*/ 0 w 5283"/>
              <a:gd name="T5" fmla="*/ 3841 h 3841"/>
              <a:gd name="T6" fmla="*/ 5283 w 5283"/>
              <a:gd name="T7" fmla="*/ 3841 h 3841"/>
              <a:gd name="T8" fmla="*/ 1440 w 5283"/>
              <a:gd name="T9" fmla="*/ 0 h 3841"/>
              <a:gd name="T10" fmla="*/ 0 w 5283"/>
              <a:gd name="T11" fmla="*/ 1441 h 38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283" h="3841">
                <a:moveTo>
                  <a:pt x="0" y="1441"/>
                </a:moveTo>
                <a:lnTo>
                  <a:pt x="0" y="1441"/>
                </a:lnTo>
                <a:lnTo>
                  <a:pt x="0" y="3841"/>
                </a:lnTo>
                <a:lnTo>
                  <a:pt x="5283" y="3841"/>
                </a:lnTo>
                <a:lnTo>
                  <a:pt x="1440" y="0"/>
                </a:lnTo>
                <a:lnTo>
                  <a:pt x="0" y="1441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 bwMode="gray">
          <a:xfrm>
            <a:off x="-1" y="6669360"/>
            <a:ext cx="265114" cy="180000"/>
          </a:xfrm>
        </p:spPr>
        <p:txBody>
          <a:bodyPr/>
          <a:lstStyle>
            <a:lvl1pPr>
              <a:defRPr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2079970B-C0A7-442C-9D8C-D1EF2235F4B6}" type="datetime1">
              <a:rPr lang="fr-FR" smtClean="0"/>
              <a:t>05/05/2021</a:t>
            </a:fld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 bwMode="gray">
          <a:xfrm>
            <a:off x="-1" y="6669360"/>
            <a:ext cx="266400" cy="18000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 bwMode="gray">
          <a:xfrm>
            <a:off x="-1" y="6669360"/>
            <a:ext cx="266400" cy="18000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r>
              <a:rPr lang="fr-FR"/>
              <a:t>Titre de la présentation - menu « Insertion / En-tête et pied de page »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856288" y="1264568"/>
            <a:ext cx="3041650" cy="4896544"/>
          </a:xfrm>
        </p:spPr>
        <p:txBody>
          <a:bodyPr anchor="t" anchorCtr="0"/>
          <a:lstStyle>
            <a:lvl1pPr marL="342900" indent="-342900" algn="l">
              <a:spcBef>
                <a:spcPts val="2400"/>
              </a:spcBef>
              <a:spcAft>
                <a:spcPts val="300"/>
              </a:spcAft>
              <a:buClr>
                <a:schemeClr val="bg2"/>
              </a:buClr>
              <a:buSzPct val="100000"/>
              <a:buFont typeface="+mj-lt"/>
              <a:buAutoNum type="arabicPeriod"/>
              <a:defRPr sz="1650" b="1" cap="all">
                <a:solidFill>
                  <a:schemeClr val="bg2"/>
                </a:solidFill>
              </a:defRPr>
            </a:lvl1pPr>
            <a:lvl2pPr marL="513450" indent="-171450" algn="l">
              <a:lnSpc>
                <a:spcPct val="130000"/>
              </a:lnSpc>
              <a:buClr>
                <a:schemeClr val="bg2"/>
              </a:buClr>
              <a:buSzPct val="100000"/>
              <a:buFont typeface="Wingdings" charset="2"/>
              <a:buChar char="ü"/>
              <a:defRPr sz="1200" b="0" cap="none" baseline="0">
                <a:solidFill>
                  <a:srgbClr val="0000FF"/>
                </a:solidFill>
              </a:defRPr>
            </a:lvl2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 Deuxième niveau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 hasCustomPrompt="1"/>
          </p:nvPr>
        </p:nvSpPr>
        <p:spPr bwMode="gray">
          <a:xfrm>
            <a:off x="617539" y="843732"/>
            <a:ext cx="2658318" cy="453603"/>
          </a:xfrm>
        </p:spPr>
        <p:txBody>
          <a:bodyPr/>
          <a:lstStyle>
            <a:lvl1pPr>
              <a:defRPr sz="2500" b="1"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4" name="Image 13" descr="IMT_albi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5541120"/>
            <a:ext cx="1404726" cy="7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777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/>
              <a:t>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r>
              <a:rPr lang="fr-FR" dirty="0"/>
              <a:t>C. Arancet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Titre de la présentation - menu « Insertion / En-tête et pied de page »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340BB21B-9BEF-40D7-A347-5FAA069EF9D6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19200" y="540600"/>
            <a:ext cx="7020000" cy="368120"/>
          </a:xfrm>
        </p:spPr>
        <p:txBody>
          <a:bodyPr/>
          <a:lstStyle>
            <a:lvl1pPr>
              <a:buFontTx/>
              <a:buNone/>
              <a:defRPr sz="1800" b="1" i="0" u="none" cap="none" baseline="0">
                <a:solidFill>
                  <a:srgbClr val="0000FF"/>
                </a:solidFill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11" name="Espace réservé du contenu 2"/>
          <p:cNvSpPr>
            <a:spLocks noGrp="1"/>
          </p:cNvSpPr>
          <p:nvPr>
            <p:ph idx="14"/>
          </p:nvPr>
        </p:nvSpPr>
        <p:spPr bwMode="gray">
          <a:xfrm>
            <a:off x="617538" y="1408113"/>
            <a:ext cx="7899400" cy="4397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1209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&amp;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/>
              <a:t>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Titre de la présentation - menu « Insertion / En-tête et pied de page »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340BB21B-9BEF-40D7-A347-5FAA069EF9D6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19200" y="540600"/>
            <a:ext cx="7020000" cy="368120"/>
          </a:xfrm>
        </p:spPr>
        <p:txBody>
          <a:bodyPr/>
          <a:lstStyle>
            <a:lvl1pPr>
              <a:defRPr sz="1800" b="1" cap="none" baseline="0">
                <a:solidFill>
                  <a:srgbClr val="0000FF"/>
                </a:solidFill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11" name="Espace réservé du contenu 2"/>
          <p:cNvSpPr>
            <a:spLocks noGrp="1"/>
          </p:cNvSpPr>
          <p:nvPr>
            <p:ph idx="14"/>
          </p:nvPr>
        </p:nvSpPr>
        <p:spPr bwMode="gray">
          <a:xfrm>
            <a:off x="617538" y="1408113"/>
            <a:ext cx="7899400" cy="4397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pour une image  10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7807738" y="6061075"/>
            <a:ext cx="709200" cy="385200"/>
          </a:xfrm>
        </p:spPr>
        <p:txBody>
          <a:bodyPr tIns="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/>
              <a:t>Logotype</a:t>
            </a:r>
            <a:br>
              <a:rPr lang="fr-FR" noProof="0" dirty="0"/>
            </a:br>
            <a:r>
              <a:rPr lang="fr-FR" noProof="0" dirty="0"/>
              <a:t>partenaire</a:t>
            </a:r>
          </a:p>
        </p:txBody>
      </p:sp>
    </p:spTree>
    <p:extLst>
      <p:ext uri="{BB962C8B-B14F-4D97-AF65-F5344CB8AC3E}">
        <p14:creationId xmlns:p14="http://schemas.microsoft.com/office/powerpoint/2010/main" val="3156827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/>
              <a:t>Chapitre 0 :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r>
              <a:rPr lang="fr-FR" dirty="0"/>
              <a:t>C. Arancet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Titre de la présentation - menu « Insertion / En-tête et pied de page »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7864049" y="260648"/>
            <a:ext cx="652890" cy="404812"/>
          </a:xfrm>
        </p:spPr>
        <p:txBody>
          <a:bodyPr/>
          <a:lstStyle/>
          <a:p>
            <a:fld id="{340BB21B-9BEF-40D7-A347-5FAA069EF9D6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19200" y="540600"/>
            <a:ext cx="7020000" cy="368120"/>
          </a:xfrm>
        </p:spPr>
        <p:txBody>
          <a:bodyPr/>
          <a:lstStyle>
            <a:lvl1pPr>
              <a:defRPr sz="1800" cap="none" baseline="0">
                <a:solidFill>
                  <a:srgbClr val="0000FF"/>
                </a:solidFill>
              </a:defRPr>
            </a:lvl1pPr>
          </a:lstStyle>
          <a:p>
            <a:pPr lvl="0"/>
            <a:r>
              <a:rPr lang="fr-FR" dirty="0"/>
              <a:t>0.0 Titre</a:t>
            </a:r>
          </a:p>
        </p:txBody>
      </p:sp>
      <p:sp>
        <p:nvSpPr>
          <p:cNvPr id="11" name="Espace réservé du contenu 2"/>
          <p:cNvSpPr>
            <a:spLocks noGrp="1"/>
          </p:cNvSpPr>
          <p:nvPr>
            <p:ph idx="14"/>
          </p:nvPr>
        </p:nvSpPr>
        <p:spPr bwMode="gray">
          <a:xfrm>
            <a:off x="617538" y="1408113"/>
            <a:ext cx="3780000" cy="4397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u contenu 2"/>
          <p:cNvSpPr>
            <a:spLocks noGrp="1"/>
          </p:cNvSpPr>
          <p:nvPr>
            <p:ph idx="15"/>
          </p:nvPr>
        </p:nvSpPr>
        <p:spPr bwMode="gray">
          <a:xfrm>
            <a:off x="4736939" y="1408113"/>
            <a:ext cx="3780000" cy="4397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576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2 colonnes &amp;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/>
              <a:t>Chapitre 0 :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D52486E5-CDA4-4F15-91CE-D0F2512DB3EF}" type="datetime1">
              <a:rPr lang="fr-FR" smtClean="0"/>
              <a:t>05/05/2021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Titre de la présentation - menu « Insertion / En-tête et pied de page »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7864049" y="260648"/>
            <a:ext cx="652890" cy="404812"/>
          </a:xfrm>
        </p:spPr>
        <p:txBody>
          <a:bodyPr/>
          <a:lstStyle/>
          <a:p>
            <a:fld id="{340BB21B-9BEF-40D7-A347-5FAA069EF9D6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19200" y="540600"/>
            <a:ext cx="7020000" cy="368120"/>
          </a:xfrm>
        </p:spPr>
        <p:txBody>
          <a:bodyPr/>
          <a:lstStyle>
            <a:lvl1pPr>
              <a:defRPr sz="1800" cap="none" baseline="0">
                <a:solidFill>
                  <a:srgbClr val="0000FF"/>
                </a:solidFill>
              </a:defRPr>
            </a:lvl1pPr>
          </a:lstStyle>
          <a:p>
            <a:pPr lvl="0"/>
            <a:r>
              <a:rPr lang="fr-FR" dirty="0"/>
              <a:t>0.0 Titre</a:t>
            </a:r>
          </a:p>
        </p:txBody>
      </p:sp>
      <p:sp>
        <p:nvSpPr>
          <p:cNvPr id="11" name="Espace réservé du contenu 2"/>
          <p:cNvSpPr>
            <a:spLocks noGrp="1"/>
          </p:cNvSpPr>
          <p:nvPr>
            <p:ph idx="14"/>
          </p:nvPr>
        </p:nvSpPr>
        <p:spPr bwMode="gray">
          <a:xfrm>
            <a:off x="617538" y="1408113"/>
            <a:ext cx="3780000" cy="4397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u contenu 2"/>
          <p:cNvSpPr>
            <a:spLocks noGrp="1"/>
          </p:cNvSpPr>
          <p:nvPr>
            <p:ph idx="15"/>
          </p:nvPr>
        </p:nvSpPr>
        <p:spPr bwMode="gray">
          <a:xfrm>
            <a:off x="4736939" y="1408113"/>
            <a:ext cx="3780000" cy="4397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0" name="Espace réservé pour une image  10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7807738" y="6061075"/>
            <a:ext cx="709200" cy="385200"/>
          </a:xfrm>
        </p:spPr>
        <p:txBody>
          <a:bodyPr tIns="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/>
              <a:t>Logotype</a:t>
            </a:r>
            <a:br>
              <a:rPr lang="fr-FR" noProof="0" dirty="0"/>
            </a:br>
            <a:r>
              <a:rPr lang="fr-FR" noProof="0" dirty="0"/>
              <a:t>partenaire</a:t>
            </a:r>
          </a:p>
        </p:txBody>
      </p:sp>
    </p:spTree>
    <p:extLst>
      <p:ext uri="{BB962C8B-B14F-4D97-AF65-F5344CB8AC3E}">
        <p14:creationId xmlns:p14="http://schemas.microsoft.com/office/powerpoint/2010/main" val="34696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visuel &amp;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r>
              <a:rPr lang="fr-FR" dirty="0"/>
              <a:t>C. Arancet</a:t>
            </a: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1"/>
          </p:nvPr>
        </p:nvSpPr>
        <p:spPr bwMode="gray">
          <a:xfrm>
            <a:off x="7668344" y="260648"/>
            <a:ext cx="848595" cy="404812"/>
          </a:xfrm>
        </p:spPr>
        <p:txBody>
          <a:bodyPr/>
          <a:lstStyle/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3" name="Espace réservé du pied de page 12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/>
          <a:p>
            <a:r>
              <a:rPr lang="fr-FR"/>
              <a:t>Titre de la présentation - menu « Insertion / En-tête et pied de page »</a:t>
            </a:r>
          </a:p>
        </p:txBody>
      </p:sp>
      <p:sp>
        <p:nvSpPr>
          <p:cNvPr id="9" name="Espace réservé pour une image  10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612000" y="1408113"/>
            <a:ext cx="3086875" cy="2533650"/>
          </a:xfrm>
        </p:spPr>
        <p:txBody>
          <a:bodyPr tIns="90000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/>
              <a:t>Sélectionner l’icône pour insérer une image</a:t>
            </a:r>
          </a:p>
        </p:txBody>
      </p:sp>
      <p:sp>
        <p:nvSpPr>
          <p:cNvPr id="5" name="Titre 4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/>
              <a:t>Chapitre 0 : Titre</a:t>
            </a:r>
            <a:endParaRPr lang="fr-FR" dirty="0"/>
          </a:p>
        </p:txBody>
      </p:sp>
      <p:sp>
        <p:nvSpPr>
          <p:cNvPr id="14" name="Espace réservé du texte 8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19200" y="540600"/>
            <a:ext cx="7020000" cy="368120"/>
          </a:xfrm>
        </p:spPr>
        <p:txBody>
          <a:bodyPr/>
          <a:lstStyle>
            <a:lvl1pPr>
              <a:defRPr sz="1600" cap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0.0 Titre</a:t>
            </a:r>
          </a:p>
        </p:txBody>
      </p:sp>
      <p:sp>
        <p:nvSpPr>
          <p:cNvPr id="15" name="Espace réservé du contenu 2"/>
          <p:cNvSpPr>
            <a:spLocks noGrp="1"/>
          </p:cNvSpPr>
          <p:nvPr>
            <p:ph idx="15" hasCustomPrompt="1"/>
          </p:nvPr>
        </p:nvSpPr>
        <p:spPr bwMode="gray">
          <a:xfrm>
            <a:off x="3984625" y="1408113"/>
            <a:ext cx="4532313" cy="4397375"/>
          </a:xfrm>
        </p:spPr>
        <p:txBody>
          <a:bodyPr/>
          <a:lstStyle>
            <a:lvl2pPr>
              <a:defRPr/>
            </a:lvl2pPr>
            <a:lvl3pPr>
              <a:defRPr/>
            </a:lvl3pPr>
            <a:lvl4pPr>
              <a:defRPr baseline="0"/>
            </a:lvl4pPr>
            <a:lvl5pPr>
              <a:defRPr/>
            </a:lvl5pPr>
          </a:lstStyle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10" name="Espace réservé pour une image  10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7807738" y="6061075"/>
            <a:ext cx="709200" cy="385200"/>
          </a:xfrm>
        </p:spPr>
        <p:txBody>
          <a:bodyPr tIns="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/>
              <a:t>Logotype</a:t>
            </a:r>
            <a:br>
              <a:rPr lang="fr-FR" noProof="0" dirty="0"/>
            </a:br>
            <a:r>
              <a:rPr lang="fr-FR" noProof="0" dirty="0"/>
              <a:t>partenaire</a:t>
            </a:r>
          </a:p>
        </p:txBody>
      </p:sp>
    </p:spTree>
    <p:extLst>
      <p:ext uri="{BB962C8B-B14F-4D97-AF65-F5344CB8AC3E}">
        <p14:creationId xmlns:p14="http://schemas.microsoft.com/office/powerpoint/2010/main" val="83725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6AC0B-7380-694B-8345-0CFE3F6BBD1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M1S1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Organisation, groupe, individu</a:t>
            </a:r>
          </a:p>
        </p:txBody>
      </p:sp>
    </p:spTree>
    <p:extLst>
      <p:ext uri="{BB962C8B-B14F-4D97-AF65-F5344CB8AC3E}">
        <p14:creationId xmlns:p14="http://schemas.microsoft.com/office/powerpoint/2010/main" val="459992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IMT_albi.pdf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6061892"/>
            <a:ext cx="1003376" cy="504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gray">
          <a:xfrm>
            <a:off x="0" y="0"/>
            <a:ext cx="9144000" cy="9175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617538" y="0"/>
            <a:ext cx="7014462" cy="5154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617538" y="1408114"/>
            <a:ext cx="7899400" cy="408146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 Texte de niveau 5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5220072" y="6061075"/>
            <a:ext cx="2376000" cy="360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accent5"/>
                </a:solidFill>
              </a:defRPr>
            </a:lvl1pPr>
          </a:lstStyle>
          <a:p>
            <a:r>
              <a:rPr lang="fr-FR" dirty="0"/>
              <a:t>C; Arancet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2555776" y="6061075"/>
            <a:ext cx="2376000" cy="360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 cap="all" baseline="0">
                <a:solidFill>
                  <a:schemeClr val="accent5"/>
                </a:solidFill>
              </a:defRPr>
            </a:lvl1pPr>
          </a:lstStyle>
          <a:p>
            <a:r>
              <a:rPr lang="fr-FR" dirty="0"/>
              <a:t>Titre de la présentation - menu « Insertion / En-tête et pied de page »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864049" y="260648"/>
            <a:ext cx="652890" cy="40481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2350" b="0" cap="all" baseline="0">
                <a:solidFill>
                  <a:schemeClr val="bg2"/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0" r:id="rId3"/>
    <p:sldLayoutId id="2147483669" r:id="rId4"/>
    <p:sldLayoutId id="2147483676" r:id="rId5"/>
    <p:sldLayoutId id="2147483671" r:id="rId6"/>
    <p:sldLayoutId id="2147483673" r:id="rId7"/>
    <p:sldLayoutId id="2147483672" r:id="rId8"/>
    <p:sldLayoutId id="2147483677" r:id="rId9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None/>
        <a:defRPr sz="2200" b="1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SzPct val="25000"/>
        <a:buFontTx/>
        <a:buNone/>
        <a:defRPr sz="2000" b="1" kern="1200" cap="none" baseline="0">
          <a:solidFill>
            <a:schemeClr val="bg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SzPct val="25000"/>
        <a:buFontTx/>
        <a:buNone/>
        <a:defRPr sz="1800" b="0" kern="1200" cap="none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SzPct val="25000"/>
        <a:buFontTx/>
        <a:buNone/>
        <a:defRPr sz="1600" i="1" kern="1200" cap="none">
          <a:solidFill>
            <a:srgbClr val="0000FF"/>
          </a:solidFill>
          <a:latin typeface="+mn-lt"/>
          <a:ea typeface="+mn-ea"/>
          <a:cs typeface="+mn-cs"/>
        </a:defRPr>
      </a:lvl3pPr>
      <a:lvl4pPr marL="26670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bg2"/>
        </a:buClr>
        <a:buSzPct val="100000"/>
        <a:buFont typeface="Wingdings" charset="2"/>
        <a:buChar char="Ø"/>
        <a:defRPr sz="1800" b="1" kern="1200" cap="none">
          <a:solidFill>
            <a:schemeClr val="bg2"/>
          </a:solidFill>
          <a:latin typeface="+mn-lt"/>
          <a:ea typeface="+mn-ea"/>
          <a:cs typeface="+mn-cs"/>
        </a:defRPr>
      </a:lvl4pPr>
      <a:lvl5pPr marL="44767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bg2"/>
        </a:buClr>
        <a:buSzPct val="100000"/>
        <a:buFont typeface="Wingdings" charset="2"/>
        <a:buChar char="ü"/>
        <a:defRPr sz="1800" kern="1200" cap="none">
          <a:solidFill>
            <a:srgbClr val="0000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thique.gouv.qc.ca/fr/ethique/quelques-notions-dethique/la-deliberation-ethique/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ralmachine.net/hl/fr" TargetMode="External"/><Relationship Id="rId2" Type="http://schemas.openxmlformats.org/officeDocument/2006/relationships/hyperlink" Target="https://www.moralmachine.net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3B9F-BE22-4A63-A428-DBF13F03AC54}" type="datetime1">
              <a:rPr lang="fr-FR" smtClean="0"/>
              <a:t>05/05/2021</a:t>
            </a:fld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Titre de la présentation - menu « Insertion / En-tête et pied de page »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t-BR" dirty="0" err="1"/>
              <a:t>L’ethique</a:t>
            </a:r>
            <a:r>
              <a:rPr lang="pt-BR" dirty="0"/>
              <a:t> et</a:t>
            </a:r>
          </a:p>
          <a:p>
            <a:r>
              <a:rPr lang="pt-BR" dirty="0" err="1"/>
              <a:t>L’ingénieur</a:t>
            </a:r>
            <a:r>
              <a:rPr lang="pt-BR" dirty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7920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4F361C-B2FD-6F42-8CBD-0722D56E8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une décision éthique 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E23A327-85E2-DE4E-B841-A054F4DAA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C. Arancet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CBF8501-986E-904E-AF2C-4C8CA44DC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Titre de la présentation - menu « Insertion / En-tête et pied de page »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505567A-1FDC-9946-9ABD-26D95C1FA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B21B-9BEF-40D7-A347-5FAA069EF9D6}" type="slidenum">
              <a:rPr lang="fr-FR" smtClean="0"/>
              <a:t>10</a:t>
            </a:fld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990BDF22-03DD-F145-A767-011F1ECAC0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3 critères 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ECB427FC-D8F8-B842-8AB8-6ED3EDB36A1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67438" y="1124744"/>
            <a:ext cx="7899400" cy="4648299"/>
          </a:xfrm>
        </p:spPr>
        <p:txBody>
          <a:bodyPr/>
          <a:lstStyle/>
          <a:p>
            <a:r>
              <a:rPr lang="fr-FR" dirty="0"/>
              <a:t>Phase III : Etablir un dialogue entre les personnes impliquées </a:t>
            </a:r>
          </a:p>
          <a:p>
            <a:endParaRPr lang="fr-FR" dirty="0"/>
          </a:p>
          <a:p>
            <a:r>
              <a:rPr lang="fr-FR" dirty="0">
                <a:solidFill>
                  <a:schemeClr val="accent3">
                    <a:lumMod val="75000"/>
                    <a:lumOff val="25000"/>
                  </a:schemeClr>
                </a:solidFill>
              </a:rPr>
              <a:t>&gt;&gt;&gt;&gt;&gt; Faire une réflexion critique de sa prise de décision </a:t>
            </a:r>
          </a:p>
          <a:p>
            <a:endParaRPr lang="fr-FR" dirty="0">
              <a:solidFill>
                <a:schemeClr val="accent3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fr-FR" dirty="0"/>
              <a:t>Transparence </a:t>
            </a:r>
          </a:p>
          <a:p>
            <a:pPr lvl="4" algn="ctr"/>
            <a:r>
              <a:rPr lang="fr-FR" dirty="0"/>
              <a:t> Si mon choix était communiqué publiquement, serais-je à l’aise de le défendre et l’expliquer 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Exemplarité</a:t>
            </a:r>
          </a:p>
          <a:p>
            <a:pPr lvl="4" algn="ctr"/>
            <a:r>
              <a:rPr lang="fr-FR" dirty="0"/>
              <a:t>Mon choix pourrait-il servir d’exemple dans toute autre situation similaire ? 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Réciprocité </a:t>
            </a:r>
          </a:p>
          <a:p>
            <a:pPr lvl="4" algn="ctr"/>
            <a:r>
              <a:rPr lang="fr-FR" dirty="0"/>
              <a:t>Si c’est moi qui subissais les conséquences de mon choix, est-ce que je considérerais toujours qu’il s’agit d’un bon choix ? </a:t>
            </a:r>
          </a:p>
        </p:txBody>
      </p:sp>
    </p:spTree>
    <p:extLst>
      <p:ext uri="{BB962C8B-B14F-4D97-AF65-F5344CB8AC3E}">
        <p14:creationId xmlns:p14="http://schemas.microsoft.com/office/powerpoint/2010/main" val="2208301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4F361C-B2FD-6F42-8CBD-0722D56E8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Tester une décision éthique 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E23A327-85E2-DE4E-B841-A054F4DAA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C. </a:t>
            </a:r>
            <a:r>
              <a:rPr lang="fr-FR" dirty="0" err="1"/>
              <a:t>Arancet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CBF8501-986E-904E-AF2C-4C8CA44DC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Titre de la présentation - menu « Insertion / En-tête et pied de page »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505567A-1FDC-9946-9ABD-26D95C1FA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B21B-9BEF-40D7-A347-5FAA069EF9D6}" type="slidenum">
              <a:rPr lang="fr-FR" smtClean="0"/>
              <a:t>11</a:t>
            </a:fld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990BDF22-03DD-F145-A767-011F1ECAC0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ECB427FC-D8F8-B842-8AB8-6ED3EDB36A1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67438" y="1124744"/>
            <a:ext cx="7899400" cy="4648299"/>
          </a:xfrm>
        </p:spPr>
        <p:txBody>
          <a:bodyPr/>
          <a:lstStyle/>
          <a:p>
            <a:r>
              <a:rPr lang="fr-FR" dirty="0"/>
              <a:t>Phase IV : Formuler et présenter un argumentaire justifiant votre décision </a:t>
            </a:r>
          </a:p>
          <a:p>
            <a:endParaRPr lang="fr-FR" dirty="0"/>
          </a:p>
          <a:p>
            <a:r>
              <a:rPr lang="fr-FR" dirty="0">
                <a:solidFill>
                  <a:schemeClr val="accent3">
                    <a:lumMod val="75000"/>
                    <a:lumOff val="25000"/>
                  </a:schemeClr>
                </a:solidFill>
              </a:rPr>
              <a:t>&gt;&gt;&gt;&gt;&gt; Faire une réflexion critique de sa prise de décision </a:t>
            </a:r>
          </a:p>
          <a:p>
            <a:endParaRPr lang="fr-FR" dirty="0">
              <a:solidFill>
                <a:schemeClr val="accent3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2F9B2D3F-8A3E-F246-A8A2-752093598A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0769528"/>
              </p:ext>
            </p:extLst>
          </p:nvPr>
        </p:nvGraphicFramePr>
        <p:xfrm>
          <a:off x="1524000" y="2492896"/>
          <a:ext cx="6096000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B93DACAD-01F8-E24F-B85E-9F6F0E565032}"/>
              </a:ext>
            </a:extLst>
          </p:cNvPr>
          <p:cNvSpPr/>
          <p:nvPr/>
        </p:nvSpPr>
        <p:spPr>
          <a:xfrm>
            <a:off x="1331639" y="4224751"/>
            <a:ext cx="65324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i="1" dirty="0">
                <a:hlinkClick r:id="rId8"/>
              </a:rPr>
              <a:t>Source : https://</a:t>
            </a:r>
            <a:r>
              <a:rPr lang="fr-FR" sz="1400" i="1" dirty="0" err="1">
                <a:hlinkClick r:id="rId8"/>
              </a:rPr>
              <a:t>www.ethique.gouv.qc.ca</a:t>
            </a:r>
            <a:r>
              <a:rPr lang="fr-FR" sz="1400" i="1" dirty="0">
                <a:hlinkClick r:id="rId8"/>
              </a:rPr>
              <a:t>/</a:t>
            </a:r>
            <a:r>
              <a:rPr lang="fr-FR" sz="1400" i="1" dirty="0" err="1">
                <a:hlinkClick r:id="rId8"/>
              </a:rPr>
              <a:t>fr</a:t>
            </a:r>
            <a:r>
              <a:rPr lang="fr-FR" sz="1400" i="1" dirty="0">
                <a:hlinkClick r:id="rId8"/>
              </a:rPr>
              <a:t>/</a:t>
            </a:r>
            <a:r>
              <a:rPr lang="fr-FR" sz="1400" i="1" dirty="0" err="1">
                <a:hlinkClick r:id="rId8"/>
              </a:rPr>
              <a:t>ethique</a:t>
            </a:r>
            <a:r>
              <a:rPr lang="fr-FR" sz="1400" i="1" dirty="0">
                <a:hlinkClick r:id="rId8"/>
              </a:rPr>
              <a:t>/quelques-notions-</a:t>
            </a:r>
            <a:r>
              <a:rPr lang="fr-FR" sz="1400" i="1" dirty="0" err="1">
                <a:hlinkClick r:id="rId8"/>
              </a:rPr>
              <a:t>dethique</a:t>
            </a:r>
            <a:r>
              <a:rPr lang="fr-FR" sz="1400" i="1" dirty="0">
                <a:hlinkClick r:id="rId8"/>
              </a:rPr>
              <a:t>/la-</a:t>
            </a:r>
            <a:r>
              <a:rPr lang="fr-FR" sz="1400" i="1" dirty="0" err="1">
                <a:hlinkClick r:id="rId8"/>
              </a:rPr>
              <a:t>deliberation</a:t>
            </a:r>
            <a:r>
              <a:rPr lang="fr-FR" sz="1400" i="1" dirty="0">
                <a:hlinkClick r:id="rId8"/>
              </a:rPr>
              <a:t>-</a:t>
            </a:r>
            <a:r>
              <a:rPr lang="fr-FR" sz="1400" i="1" dirty="0" err="1">
                <a:hlinkClick r:id="rId8"/>
              </a:rPr>
              <a:t>ethique</a:t>
            </a:r>
            <a:r>
              <a:rPr lang="fr-FR" sz="1400" i="1" dirty="0">
                <a:hlinkClick r:id="rId8"/>
              </a:rPr>
              <a:t>/</a:t>
            </a:r>
            <a:endParaRPr lang="fr-FR" sz="1400" i="1" dirty="0"/>
          </a:p>
        </p:txBody>
      </p:sp>
      <p:sp>
        <p:nvSpPr>
          <p:cNvPr id="10" name="Bulle ronde 9">
            <a:extLst>
              <a:ext uri="{FF2B5EF4-FFF2-40B4-BE49-F238E27FC236}">
                <a16:creationId xmlns:a16="http://schemas.microsoft.com/office/drawing/2014/main" id="{6AD3BBEA-0732-914D-B08E-0A6EC27F1BDE}"/>
              </a:ext>
            </a:extLst>
          </p:cNvPr>
          <p:cNvSpPr/>
          <p:nvPr/>
        </p:nvSpPr>
        <p:spPr>
          <a:xfrm>
            <a:off x="4607541" y="4603954"/>
            <a:ext cx="3960704" cy="1713445"/>
          </a:xfrm>
          <a:prstGeom prst="wedgeEllipseCallout">
            <a:avLst>
              <a:gd name="adj1" fmla="val -80611"/>
              <a:gd name="adj2" fmla="val -11407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bg2"/>
                </a:solidFill>
              </a:rPr>
              <a:t>« La délibération éthique n’est pas qu’une procédure d’analyse et de prise de décision. Elle est une démarche éthique proprement dite. 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5825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0CB52F-3E1E-1E4B-804C-D1A3A54B3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Bibliographie 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457EAB1-2897-6242-8197-757A4303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C. Arancet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FFB138B-54A7-594D-AD74-4E6BD1C5C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Titre de la présentation - menu « Insertion / En-tête et pied de page »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645873B-AD4C-D04B-850D-775FF0E86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B21B-9BEF-40D7-A347-5FAA069EF9D6}" type="slidenum">
              <a:rPr lang="fr-FR" smtClean="0"/>
              <a:t>12</a:t>
            </a:fld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2FDFC122-D346-3B42-8167-85D27AA1BFB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348415E0-3901-CC44-A695-7199D95EBC51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fr-FR" dirty="0"/>
              <a:t>LEGAULT, G. A., Professionnalisme et délibération éthique, Québec, Presses de l’Université du Québec, 2003, </a:t>
            </a:r>
          </a:p>
        </p:txBody>
      </p:sp>
    </p:spTree>
    <p:extLst>
      <p:ext uri="{BB962C8B-B14F-4D97-AF65-F5344CB8AC3E}">
        <p14:creationId xmlns:p14="http://schemas.microsoft.com/office/powerpoint/2010/main" val="2529130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67070-8DF5-4606-AADA-EDE74669700F}" type="datetime1">
              <a:rPr lang="fr-FR" smtClean="0"/>
              <a:t>05/05/2021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/>
              <a:t>Titre de la présentation - menu « Insertion / En-tête et pied de page »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Cas de délibération éthique </a:t>
            </a:r>
          </a:p>
        </p:txBody>
      </p:sp>
    </p:spTree>
    <p:extLst>
      <p:ext uri="{BB962C8B-B14F-4D97-AF65-F5344CB8AC3E}">
        <p14:creationId xmlns:p14="http://schemas.microsoft.com/office/powerpoint/2010/main" val="1542971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5BEF84-8ADE-BA4F-8C9D-6B3243407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Cadre de fonctionnement 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326E31E-9290-E94E-B7CA-D9E92D7A5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C. </a:t>
            </a:r>
            <a:r>
              <a:rPr lang="fr-FR" dirty="0" err="1"/>
              <a:t>Arancet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3777C7D-DF92-114C-8B03-EF9F63542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Titre de la présentation - menu « Insertion / En-tête et pied de page »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B40D804-312F-7147-8C9C-8CF57FC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B21B-9BEF-40D7-A347-5FAA069EF9D6}" type="slidenum">
              <a:rPr lang="fr-FR" smtClean="0"/>
              <a:t>3</a:t>
            </a:fld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93109BBA-B8F4-0142-99FA-5D5162C2843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err="1"/>
              <a:t>Entre-nous</a:t>
            </a:r>
            <a:r>
              <a:rPr lang="fr-FR" dirty="0"/>
              <a:t> … 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F60DE32D-91D3-4B47-8140-56228736117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7538" y="933921"/>
            <a:ext cx="7899400" cy="5127154"/>
          </a:xfrm>
        </p:spPr>
        <p:txBody>
          <a:bodyPr/>
          <a:lstStyle/>
          <a:p>
            <a:r>
              <a:rPr lang="fr-FR" dirty="0"/>
              <a:t>Le groupe de TD </a:t>
            </a:r>
          </a:p>
          <a:p>
            <a:pPr lvl="4"/>
            <a:r>
              <a:rPr lang="fr-FR" dirty="0"/>
              <a:t>Ecoute </a:t>
            </a:r>
          </a:p>
          <a:p>
            <a:pPr marL="266700" lvl="4" indent="0">
              <a:buNone/>
            </a:pPr>
            <a:endParaRPr lang="fr-FR" dirty="0"/>
          </a:p>
          <a:p>
            <a:pPr marL="266700" lvl="4" indent="0">
              <a:buNone/>
            </a:pPr>
            <a:endParaRPr lang="fr-FR" dirty="0"/>
          </a:p>
          <a:p>
            <a:pPr lvl="4"/>
            <a:r>
              <a:rPr lang="fr-FR" dirty="0"/>
              <a:t>Respect</a:t>
            </a:r>
          </a:p>
          <a:p>
            <a:pPr lvl="4"/>
            <a:endParaRPr lang="fr-FR" dirty="0"/>
          </a:p>
          <a:p>
            <a:pPr lvl="4"/>
            <a:endParaRPr lang="fr-FR" dirty="0"/>
          </a:p>
          <a:p>
            <a:pPr lvl="4"/>
            <a:endParaRPr lang="fr-FR" dirty="0"/>
          </a:p>
          <a:p>
            <a:pPr lvl="4"/>
            <a:endParaRPr lang="fr-FR" dirty="0"/>
          </a:p>
          <a:p>
            <a:pPr lvl="4"/>
            <a:r>
              <a:rPr lang="fr-FR" dirty="0"/>
              <a:t>Acceptation des différents points de vues sur la question</a:t>
            </a:r>
          </a:p>
          <a:p>
            <a:pPr lvl="4"/>
            <a:endParaRPr lang="fr-FR" dirty="0"/>
          </a:p>
          <a:p>
            <a:endParaRPr lang="fr-FR" dirty="0"/>
          </a:p>
          <a:p>
            <a:r>
              <a:rPr lang="fr-FR" dirty="0"/>
              <a:t>En qualité d’enseignante : </a:t>
            </a:r>
          </a:p>
          <a:p>
            <a:pPr lvl="4"/>
            <a:r>
              <a:rPr lang="fr-FR" dirty="0"/>
              <a:t>un accompagnement à la réflexion au travers d’une étude de cas et d’un outil d’aide à la délibération </a:t>
            </a:r>
          </a:p>
          <a:p>
            <a:pPr lvl="4"/>
            <a:r>
              <a:rPr lang="fr-FR" dirty="0"/>
              <a:t>Pas une éthicienne donc aucune prétention </a:t>
            </a:r>
          </a:p>
        </p:txBody>
      </p:sp>
      <p:pic>
        <p:nvPicPr>
          <p:cNvPr id="3074" name="Picture 2" descr="Dix conseils pour l'écoute active efficace">
            <a:extLst>
              <a:ext uri="{FF2B5EF4-FFF2-40B4-BE49-F238E27FC236}">
                <a16:creationId xmlns:a16="http://schemas.microsoft.com/office/drawing/2014/main" id="{6B1827EE-EAFA-434F-BD7D-578C6F736B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43" r="19463"/>
          <a:stretch/>
        </p:blipFill>
        <p:spPr bwMode="auto">
          <a:xfrm>
            <a:off x="3079206" y="1084127"/>
            <a:ext cx="1841160" cy="1026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514 788 photos et images de Respect - Getty Images">
            <a:extLst>
              <a:ext uri="{FF2B5EF4-FFF2-40B4-BE49-F238E27FC236}">
                <a16:creationId xmlns:a16="http://schemas.microsoft.com/office/drawing/2014/main" id="{C32DF1DD-598A-2E45-AF5A-29D3A947F7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3616" y="2261123"/>
            <a:ext cx="1651179" cy="1100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omment accepter totalement la différence de l'autre? | LesAffaires.com">
            <a:extLst>
              <a:ext uri="{FF2B5EF4-FFF2-40B4-BE49-F238E27FC236}">
                <a16:creationId xmlns:a16="http://schemas.microsoft.com/office/drawing/2014/main" id="{2F78A343-AF10-C241-988D-7EF4E329D7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291" y="2921434"/>
            <a:ext cx="1536171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7- Simplicité - CAP SUR L'INDÉPENDANCE">
            <a:extLst>
              <a:ext uri="{FF2B5EF4-FFF2-40B4-BE49-F238E27FC236}">
                <a16:creationId xmlns:a16="http://schemas.microsoft.com/office/drawing/2014/main" id="{69F47B10-F8FA-E04C-AD42-F6E5C530FB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056" y="4975397"/>
            <a:ext cx="2008882" cy="133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410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4D0DFC-51B1-A241-BDA4-30050B5BA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Un jeu 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2C09FF9-63DF-3543-AD42-0CC7D9ACA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C. Arancet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163F35F-07CF-0D47-BDB2-DB8C8D310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Titre de la présentation - menu « Insertion / En-tête et pied de page »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E7D861F-8087-9246-BC06-488C2421E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B21B-9BEF-40D7-A347-5FAA069EF9D6}" type="slidenum">
              <a:rPr lang="fr-FR" smtClean="0"/>
              <a:t>4</a:t>
            </a:fld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745B0C55-ABB5-0943-A690-BEC3CD859AD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Une initiative intéressante pour commencer 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C24300D7-A041-F54D-8AD8-5C121242FEB6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31714" y="1568915"/>
            <a:ext cx="7899400" cy="4397375"/>
          </a:xfrm>
        </p:spPr>
        <p:txBody>
          <a:bodyPr/>
          <a:lstStyle/>
          <a:p>
            <a:r>
              <a:rPr lang="fr-FR" dirty="0">
                <a:hlinkClick r:id="rId2"/>
              </a:rPr>
              <a:t>https://www.moralmachine.net/</a:t>
            </a:r>
            <a:endParaRPr lang="fr-FR" dirty="0"/>
          </a:p>
          <a:p>
            <a:endParaRPr lang="fr-FR" dirty="0"/>
          </a:p>
          <a:p>
            <a:r>
              <a:rPr lang="fr-FR" dirty="0">
                <a:hlinkClick r:id="rId3"/>
              </a:rPr>
              <a:t>https://www.moralmachine.net/hl/fr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1026" name="Picture 2" descr="Salon Cocooning : 20 inspirations repérées sur Pinterest">
            <a:extLst>
              <a:ext uri="{FF2B5EF4-FFF2-40B4-BE49-F238E27FC236}">
                <a16:creationId xmlns:a16="http://schemas.microsoft.com/office/drawing/2014/main" id="{81D06733-6228-C640-A1A5-EEB3C80D1F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047"/>
          <a:stretch/>
        </p:blipFill>
        <p:spPr bwMode="auto">
          <a:xfrm>
            <a:off x="3437777" y="2852936"/>
            <a:ext cx="4444177" cy="2840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548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629211-B615-454C-8A10-C2FF9AF45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8DF0337-D42A-A54D-9F8F-010863732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C. Arancet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3A834E3-5BE0-004E-AA2E-B29CF0969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Titre de la présentation - menu « Insertion / En-tête et pied de page »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C00EDEC-7297-694F-AB66-894526C43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B21B-9BEF-40D7-A347-5FAA069EF9D6}" type="slidenum">
              <a:rPr lang="fr-FR" smtClean="0"/>
              <a:t>5</a:t>
            </a:fld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C4F14CF8-1B5A-0449-A285-F4347C79827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F0ED0080-68CB-E84F-94E3-EB07FA59F574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fr-FR" dirty="0"/>
              <a:t>Questions empiriques : </a:t>
            </a:r>
          </a:p>
          <a:p>
            <a:pPr lvl="4"/>
            <a:r>
              <a:rPr lang="fr-FR" dirty="0"/>
              <a:t>Quel peut être l'impact d'une dénonciation sur la relation entre collègues, voire sur l'ambiance dans l'entreprise ? </a:t>
            </a:r>
          </a:p>
          <a:p>
            <a:pPr lvl="4"/>
            <a:r>
              <a:rPr lang="fr-FR" dirty="0"/>
              <a:t>Quelles sont les conséquences de l'infraction ? </a:t>
            </a:r>
          </a:p>
          <a:p>
            <a:pPr lvl="4"/>
            <a:r>
              <a:rPr lang="fr-FR" dirty="0"/>
              <a:t>Est-ce une infraction volontaire ou involontaire ? </a:t>
            </a:r>
          </a:p>
          <a:p>
            <a:pPr lvl="4"/>
            <a:r>
              <a:rPr lang="fr-FR" dirty="0"/>
              <a:t>Motivée par un intérêt privé ou publiquement justifiable ?</a:t>
            </a:r>
          </a:p>
          <a:p>
            <a:r>
              <a:rPr lang="fr-FR" dirty="0"/>
              <a:t> </a:t>
            </a:r>
          </a:p>
          <a:p>
            <a:r>
              <a:rPr lang="fr-FR" dirty="0"/>
              <a:t>Questions normatives : </a:t>
            </a:r>
          </a:p>
          <a:p>
            <a:pPr lvl="4"/>
            <a:r>
              <a:rPr lang="fr-FR" dirty="0"/>
              <a:t>Ce qui est interdit est-il toujours injuste ? </a:t>
            </a:r>
          </a:p>
          <a:p>
            <a:pPr lvl="4"/>
            <a:r>
              <a:rPr lang="fr-FR" dirty="0"/>
              <a:t>Faut-il obéir aux règles en toutes circonstances ? </a:t>
            </a:r>
          </a:p>
          <a:p>
            <a:pPr lvl="4"/>
            <a:r>
              <a:rPr lang="fr-FR" dirty="0"/>
              <a:t>Qu'est-ce qui peut justifier moralement une atteinte aux lois ou à des règles déontologiques ? </a:t>
            </a:r>
          </a:p>
          <a:p>
            <a:pPr lvl="4"/>
            <a:r>
              <a:rPr lang="fr-FR" dirty="0"/>
              <a:t>La loyauté est-elle plus importante que la légalité ? </a:t>
            </a:r>
          </a:p>
          <a:p>
            <a:pPr lvl="4"/>
            <a:r>
              <a:rPr lang="fr-FR" dirty="0"/>
              <a:t>L'absence de dénonciation nous rend-elle complice de l'infraction, ou moralement responsable d'infractions futures 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3533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Cas pratique de délibération </a:t>
            </a:r>
            <a:r>
              <a:rPr lang="fr-FR" dirty="0" err="1"/>
              <a:t>ethique</a:t>
            </a:r>
            <a:r>
              <a:rPr lang="fr-FR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B6AC0B-7380-694B-8345-0CFE3F6BBD15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CAAE6B4-51E5-5044-B1A5-5F346B65A5D7}" type="datetime1">
              <a:rPr lang="fr-FR" smtClean="0"/>
              <a:pPr>
                <a:defRPr/>
              </a:pPr>
              <a:t>05/05/2021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Entreprise et management 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835696" y="4460919"/>
            <a:ext cx="4919636" cy="1200329"/>
          </a:xfrm>
          <a:prstGeom prst="rect">
            <a:avLst/>
          </a:prstGeom>
          <a:noFill/>
        </p:spPr>
        <p:txBody>
          <a:bodyPr wrap="none" lIns="91429" tIns="45715" rIns="91429" bIns="45715" rtlCol="0">
            <a:spAutoFit/>
          </a:bodyPr>
          <a:lstStyle/>
          <a:p>
            <a:r>
              <a:rPr lang="fr-FR" dirty="0"/>
              <a:t>A : j’accepte qu’on achète le travail de session</a:t>
            </a:r>
          </a:p>
          <a:p>
            <a:endParaRPr lang="fr-FR" dirty="0"/>
          </a:p>
          <a:p>
            <a:r>
              <a:rPr lang="fr-FR" dirty="0"/>
              <a:t>B : je refuse qu’on achète le travail de session </a:t>
            </a:r>
          </a:p>
          <a:p>
            <a:endParaRPr lang="fr-FR" dirty="0"/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8810AC17-FEF9-514B-80FC-61E5D13EE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fr-FR" dirty="0"/>
              <a:t>Je suis Éric, étudiant à IMT Mines Albi. Je suis inscrit dans un cours obligatoire qui ne m’intéresse pas vraiment. Pour le projet de session, qui compte pour 40% de la note, je fais équipe avec trois autres étudiants (deux amis et Sam, un étudiant que je ne connais pas). À notre première réunion d’équipe, Sam propose d’acheter un travail de session « fait sur mesure » d’un étudiant de Mines Paris pour 200 €. Mes deux amis se déclarent immédiatement en faveur de cette stratégie. </a:t>
            </a:r>
          </a:p>
          <a:p>
            <a:pPr lvl="1"/>
            <a:endParaRPr lang="fr-FR" dirty="0"/>
          </a:p>
          <a:p>
            <a:r>
              <a:rPr lang="fr-FR" dirty="0"/>
              <a:t>&gt;&gt;&gt; </a:t>
            </a:r>
            <a:r>
              <a:rPr lang="fr-FR" i="1" dirty="0"/>
              <a:t>Qu’est-ce que je fais?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3692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Grille de </a:t>
            </a:r>
            <a:r>
              <a:rPr lang="fr-FR" dirty="0" err="1"/>
              <a:t>déliberation</a:t>
            </a:r>
            <a:r>
              <a:rPr lang="fr-FR" dirty="0"/>
              <a:t> </a:t>
            </a:r>
            <a:r>
              <a:rPr lang="fr-FR" dirty="0" err="1"/>
              <a:t>ethique</a:t>
            </a:r>
            <a:r>
              <a:rPr lang="fr-FR" dirty="0"/>
              <a:t> 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C. Arancet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Titre de la présentation - menu « Insertion / En-tête et pied de page »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B21B-9BEF-40D7-A347-5FAA069EF9D6}" type="slidenum">
              <a:rPr lang="fr-FR" smtClean="0"/>
              <a:t>7</a:t>
            </a:fld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619200" y="540600"/>
            <a:ext cx="7409184" cy="368120"/>
          </a:xfrm>
        </p:spPr>
        <p:txBody>
          <a:bodyPr/>
          <a:lstStyle/>
          <a:p>
            <a:r>
              <a:rPr lang="fr-FR" dirty="0"/>
              <a:t>Document inspiré et adapté de Racine L, </a:t>
            </a:r>
            <a:r>
              <a:rPr lang="fr-FR" dirty="0" err="1"/>
              <a:t>Legailt</a:t>
            </a:r>
            <a:r>
              <a:rPr lang="fr-FR" dirty="0"/>
              <a:t> G.A, Bégin L (1991)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fr-FR" dirty="0"/>
              <a:t>Phase I : Prise de conscience de la situation : les sources de tension </a:t>
            </a:r>
          </a:p>
          <a:p>
            <a:endParaRPr lang="fr-FR" dirty="0"/>
          </a:p>
          <a:p>
            <a:pPr marL="457200" indent="-457200">
              <a:buSzPct val="100000"/>
              <a:buFont typeface="Wingdings" charset="2"/>
              <a:buChar char="²"/>
            </a:pPr>
            <a:r>
              <a:rPr lang="fr-FR" dirty="0">
                <a:solidFill>
                  <a:srgbClr val="0000FF"/>
                </a:solidFill>
              </a:rPr>
              <a:t>Inventorier les éléments majeurs de la situation </a:t>
            </a:r>
          </a:p>
          <a:p>
            <a:pPr marL="457200" indent="-457200">
              <a:buSzPct val="100000"/>
              <a:buFont typeface="Wingdings" charset="2"/>
              <a:buChar char="²"/>
            </a:pPr>
            <a:r>
              <a:rPr lang="fr-FR" dirty="0">
                <a:solidFill>
                  <a:srgbClr val="0000FF"/>
                </a:solidFill>
              </a:rPr>
              <a:t>Formuler le dilemme (j’accepte ou je refuse)</a:t>
            </a:r>
          </a:p>
          <a:p>
            <a:pPr marL="457200" indent="-457200">
              <a:buSzPct val="100000"/>
              <a:buFont typeface="Wingdings" charset="2"/>
              <a:buChar char="²"/>
            </a:pPr>
            <a:r>
              <a:rPr lang="fr-FR" dirty="0">
                <a:solidFill>
                  <a:srgbClr val="0000FF"/>
                </a:solidFill>
              </a:rPr>
              <a:t>Analyser la situation des parties prenantes : </a:t>
            </a:r>
          </a:p>
          <a:p>
            <a:pPr lvl="4"/>
            <a:r>
              <a:rPr lang="fr-FR" dirty="0">
                <a:solidFill>
                  <a:srgbClr val="0000FF"/>
                </a:solidFill>
              </a:rPr>
              <a:t> Les parties impliquées avec la situation</a:t>
            </a:r>
          </a:p>
          <a:p>
            <a:pPr marL="266700" lvl="4" indent="0">
              <a:buNone/>
            </a:pPr>
            <a:endParaRPr lang="fr-FR" dirty="0">
              <a:solidFill>
                <a:srgbClr val="0000FF"/>
              </a:solidFill>
            </a:endParaRPr>
          </a:p>
          <a:p>
            <a:pPr marL="457200" lvl="4" indent="-457200">
              <a:buClrTx/>
              <a:buFont typeface="Wingdings" charset="2"/>
              <a:buChar char="²"/>
            </a:pPr>
            <a:r>
              <a:rPr lang="fr-FR" sz="2000" b="1" dirty="0"/>
              <a:t> Déterminer les intérêts et les enjeux pour chaque partie </a:t>
            </a:r>
          </a:p>
          <a:p>
            <a:pPr lvl="4"/>
            <a:r>
              <a:rPr lang="fr-FR" dirty="0"/>
              <a:t>Analyser la dimension normative de la situation  : les lois, les règlements en cause</a:t>
            </a:r>
          </a:p>
          <a:p>
            <a:pPr lvl="4"/>
            <a:r>
              <a:rPr lang="fr-FR" dirty="0"/>
              <a:t>Enumérer les règles non-écrites du milieu en cause (le cas échéant)</a:t>
            </a:r>
          </a:p>
          <a:p>
            <a:pPr lvl="4"/>
            <a:r>
              <a:rPr lang="fr-FR" dirty="0"/>
              <a:t>Enumérer les normes morales en cause (le cas échéant)</a:t>
            </a:r>
          </a:p>
          <a:p>
            <a:pPr lvl="4"/>
            <a:endParaRPr lang="fr-FR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22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Grille de </a:t>
            </a:r>
            <a:r>
              <a:rPr lang="fr-FR" dirty="0" err="1"/>
              <a:t>déliberation</a:t>
            </a:r>
            <a:r>
              <a:rPr lang="fr-FR" dirty="0"/>
              <a:t> </a:t>
            </a:r>
            <a:r>
              <a:rPr lang="fr-FR" dirty="0" err="1"/>
              <a:t>ethique</a:t>
            </a:r>
            <a:r>
              <a:rPr lang="fr-FR" dirty="0"/>
              <a:t> 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C. Arancet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Titre de la présentation - menu « Insertion / En-tête et pied de page »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B21B-9BEF-40D7-A347-5FAA069EF9D6}" type="slidenum">
              <a:rPr lang="fr-FR" smtClean="0"/>
              <a:t>8</a:t>
            </a:fld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619200" y="540600"/>
            <a:ext cx="7409184" cy="368120"/>
          </a:xfrm>
        </p:spPr>
        <p:txBody>
          <a:bodyPr/>
          <a:lstStyle/>
          <a:p>
            <a:r>
              <a:rPr lang="fr-FR" dirty="0"/>
              <a:t>Document inspiré et adapté de Racine L, </a:t>
            </a:r>
            <a:r>
              <a:rPr lang="fr-FR" dirty="0" err="1"/>
              <a:t>Legailt</a:t>
            </a:r>
            <a:r>
              <a:rPr lang="fr-FR" dirty="0"/>
              <a:t> G.A, Bégin L (1991)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fr-FR" dirty="0"/>
              <a:t>Phase II : Clarifier les valeurs conflictuelles de la situation </a:t>
            </a:r>
          </a:p>
          <a:p>
            <a:endParaRPr lang="fr-FR" dirty="0"/>
          </a:p>
          <a:p>
            <a:pPr marL="457200" indent="-457200">
              <a:buSzPct val="100000"/>
              <a:buFont typeface="Wingdings" charset="2"/>
              <a:buChar char="²"/>
            </a:pPr>
            <a:r>
              <a:rPr lang="fr-FR" dirty="0">
                <a:solidFill>
                  <a:srgbClr val="0000FF"/>
                </a:solidFill>
              </a:rPr>
              <a:t>Identifier les émotions dominantes de la situation </a:t>
            </a:r>
          </a:p>
          <a:p>
            <a:pPr lvl="4"/>
            <a:r>
              <a:rPr lang="fr-FR" dirty="0"/>
              <a:t>Quelles sont les émotions dominantes vécues dans la situation ?  (la peur, l’honnêteté, …)</a:t>
            </a:r>
          </a:p>
          <a:p>
            <a:pPr lvl="4"/>
            <a:r>
              <a:rPr lang="fr-FR" dirty="0"/>
              <a:t>Est-ce que ces émotions donnent des indications sur les valeurs en présence ? </a:t>
            </a:r>
          </a:p>
          <a:p>
            <a:pPr lvl="4"/>
            <a:endParaRPr lang="fr-FR" dirty="0"/>
          </a:p>
          <a:p>
            <a:pPr marL="457200" indent="-457200">
              <a:buSzPct val="100000"/>
              <a:buFont typeface="Wingdings" charset="2"/>
              <a:buChar char="²"/>
            </a:pPr>
            <a:r>
              <a:rPr lang="fr-FR" dirty="0">
                <a:solidFill>
                  <a:srgbClr val="0000FF"/>
                </a:solidFill>
              </a:rPr>
              <a:t>Nommer les valeurs agissantes dans la situation ? </a:t>
            </a:r>
          </a:p>
          <a:p>
            <a:pPr lvl="4"/>
            <a:r>
              <a:rPr lang="fr-FR" dirty="0"/>
              <a:t>Les classer selon la proposition (accepte ou refuse)</a:t>
            </a:r>
          </a:p>
          <a:p>
            <a:pPr lvl="4"/>
            <a:endParaRPr lang="fr-FR" dirty="0"/>
          </a:p>
          <a:p>
            <a:pPr marL="457200" lvl="4" indent="-457200">
              <a:buClrTx/>
              <a:buFont typeface="Wingdings" charset="2"/>
              <a:buChar char="²"/>
            </a:pPr>
            <a:r>
              <a:rPr lang="fr-FR" sz="2000" b="1" dirty="0"/>
              <a:t>Identifier le principal conflit de valeurs qui forme le dilemme dans la situation </a:t>
            </a:r>
          </a:p>
          <a:p>
            <a:pPr marL="457200" lvl="4" indent="-457200">
              <a:buClrTx/>
              <a:buFont typeface="Wingdings" charset="2"/>
              <a:buChar char="²"/>
            </a:pPr>
            <a:r>
              <a:rPr lang="fr-FR" sz="2000" b="1" dirty="0"/>
              <a:t>Identifier la valeur qui prend le dessus entre les 2 : valeur priorisée </a:t>
            </a:r>
          </a:p>
          <a:p>
            <a:pPr marL="266700" lvl="4" indent="0">
              <a:buNone/>
            </a:pPr>
            <a:endParaRPr lang="fr-FR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716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Grille de </a:t>
            </a:r>
            <a:r>
              <a:rPr lang="fr-FR" dirty="0" err="1"/>
              <a:t>déliberation</a:t>
            </a:r>
            <a:r>
              <a:rPr lang="fr-FR" dirty="0"/>
              <a:t> </a:t>
            </a:r>
            <a:r>
              <a:rPr lang="fr-FR" dirty="0" err="1"/>
              <a:t>ethique</a:t>
            </a:r>
            <a:r>
              <a:rPr lang="fr-FR" dirty="0"/>
              <a:t> 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C. Arancet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Titre de la présentation - menu « Insertion / En-tête et pied de page »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B21B-9BEF-40D7-A347-5FAA069EF9D6}" type="slidenum">
              <a:rPr lang="fr-FR" smtClean="0"/>
              <a:t>9</a:t>
            </a:fld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619200" y="540600"/>
            <a:ext cx="7409184" cy="368120"/>
          </a:xfrm>
        </p:spPr>
        <p:txBody>
          <a:bodyPr/>
          <a:lstStyle/>
          <a:p>
            <a:r>
              <a:rPr lang="fr-FR" dirty="0"/>
              <a:t>Document inspiré et adapté de Racine L, </a:t>
            </a:r>
            <a:r>
              <a:rPr lang="fr-FR" dirty="0" err="1"/>
              <a:t>Legailt</a:t>
            </a:r>
            <a:r>
              <a:rPr lang="fr-FR" dirty="0"/>
              <a:t> G.A, Bégin L (1991)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fr-FR" dirty="0"/>
              <a:t>Phase II : Clarifier les valeurs conflictuelles de la situation </a:t>
            </a:r>
          </a:p>
          <a:p>
            <a:endParaRPr lang="fr-FR" dirty="0"/>
          </a:p>
          <a:p>
            <a:pPr marL="457200" indent="-457200">
              <a:buSzPct val="100000"/>
              <a:buFont typeface="Wingdings" charset="2"/>
              <a:buChar char="²"/>
            </a:pPr>
            <a:r>
              <a:rPr lang="fr-FR" dirty="0">
                <a:solidFill>
                  <a:srgbClr val="0000FF"/>
                </a:solidFill>
              </a:rPr>
              <a:t>Formuler l’argument qui explique pourquoi cette valeur est jugée prioritaire </a:t>
            </a:r>
          </a:p>
          <a:p>
            <a:pPr lvl="4"/>
            <a:r>
              <a:rPr lang="fr-FR" dirty="0"/>
              <a:t> Mon argument principal pour résoudre le conflit de valeur </a:t>
            </a:r>
          </a:p>
          <a:p>
            <a:pPr marL="266700" lvl="4" indent="0">
              <a:buNone/>
            </a:pPr>
            <a:endParaRPr lang="fr-FR" dirty="0"/>
          </a:p>
          <a:p>
            <a:pPr marL="457200" indent="-457200">
              <a:buSzPct val="100000"/>
              <a:buFont typeface="Wingdings" charset="2"/>
              <a:buChar char="²"/>
            </a:pPr>
            <a:r>
              <a:rPr lang="fr-FR" dirty="0">
                <a:solidFill>
                  <a:srgbClr val="0000FF"/>
                </a:solidFill>
              </a:rPr>
              <a:t>Préciser votre position d’action retenue </a:t>
            </a:r>
          </a:p>
          <a:p>
            <a:pPr lvl="4"/>
            <a:r>
              <a:rPr lang="fr-FR" dirty="0"/>
              <a:t> Indiquer dans quel camp vous vous orientez</a:t>
            </a:r>
          </a:p>
          <a:p>
            <a:pPr lvl="4"/>
            <a:r>
              <a:rPr lang="fr-FR" dirty="0"/>
              <a:t>Qu’est-ce que vous allez faire pour corriger ou atténuer les inconvénients associés à votre choix</a:t>
            </a:r>
          </a:p>
          <a:p>
            <a:pPr lvl="4"/>
            <a:endParaRPr lang="fr-FR" dirty="0"/>
          </a:p>
          <a:p>
            <a:pPr marL="457200" lvl="4" indent="-457200">
              <a:buClrTx/>
              <a:buFont typeface="Wingdings" charset="2"/>
              <a:buChar char="²"/>
            </a:pPr>
            <a:r>
              <a:rPr lang="fr-FR" sz="2000" b="1" dirty="0"/>
              <a:t>Identifier le principal conflit de valeurs qui forme le dilemme dans la situation </a:t>
            </a:r>
          </a:p>
          <a:p>
            <a:pPr marL="457200" lvl="4" indent="-457200">
              <a:buClrTx/>
              <a:buFont typeface="Wingdings" charset="2"/>
              <a:buChar char="²"/>
            </a:pPr>
            <a:r>
              <a:rPr lang="fr-FR" sz="2000" b="1" dirty="0"/>
              <a:t>Identifier la valeur qui prend le dessus entre les 2 : valeur priorisée </a:t>
            </a:r>
          </a:p>
          <a:p>
            <a:pPr marL="266700" lvl="4" indent="0">
              <a:buNone/>
            </a:pPr>
            <a:endParaRPr lang="fr-FR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193910"/>
      </p:ext>
    </p:extLst>
  </p:cSld>
  <p:clrMapOvr>
    <a:masterClrMapping/>
  </p:clrMapOvr>
</p:sld>
</file>

<file path=ppt/theme/theme1.xml><?xml version="1.0" encoding="utf-8"?>
<a:theme xmlns:a="http://schemas.openxmlformats.org/drawingml/2006/main" name=" IMT Mines Albi">
  <a:themeElements>
    <a:clrScheme name="IMT Albi">
      <a:dk1>
        <a:sysClr val="windowText" lastClr="000000"/>
      </a:dk1>
      <a:lt1>
        <a:sysClr val="window" lastClr="FFFFFF"/>
      </a:lt1>
      <a:dk2>
        <a:srgbClr val="D9E1E2"/>
      </a:dk2>
      <a:lt2>
        <a:srgbClr val="EF7D00"/>
      </a:lt2>
      <a:accent1>
        <a:srgbClr val="00B8DE"/>
      </a:accent1>
      <a:accent2>
        <a:srgbClr val="D9E1E2"/>
      </a:accent2>
      <a:accent3>
        <a:srgbClr val="0C2340"/>
      </a:accent3>
      <a:accent4>
        <a:srgbClr val="9B9B9B"/>
      </a:accent4>
      <a:accent5>
        <a:srgbClr val="878787"/>
      </a:accent5>
      <a:accent6>
        <a:srgbClr val="595959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1449</TotalTime>
  <Words>1047</Words>
  <Application>Microsoft Macintosh PowerPoint</Application>
  <PresentationFormat>Affichage à l'écran (4:3)</PresentationFormat>
  <Paragraphs>150</Paragraphs>
  <Slides>12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 IMT Mines Albi</vt:lpstr>
      <vt:lpstr>Présentation PowerPoint</vt:lpstr>
      <vt:lpstr>Présentation PowerPoint</vt:lpstr>
      <vt:lpstr>Cadre de fonctionnement </vt:lpstr>
      <vt:lpstr>Un jeu </vt:lpstr>
      <vt:lpstr>Présentation PowerPoint</vt:lpstr>
      <vt:lpstr>Cas pratique de délibération ethique </vt:lpstr>
      <vt:lpstr>Grille de déliberation ethique </vt:lpstr>
      <vt:lpstr>Grille de déliberation ethique </vt:lpstr>
      <vt:lpstr>Grille de déliberation ethique </vt:lpstr>
      <vt:lpstr>Tester une décision éthique </vt:lpstr>
      <vt:lpstr>Tester une décision éthique </vt:lpstr>
      <vt:lpstr>Bibliographie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Christine ARANCET</dc:creator>
  <cp:lastModifiedBy>Christine ARANCET</cp:lastModifiedBy>
  <cp:revision>37</cp:revision>
  <dcterms:created xsi:type="dcterms:W3CDTF">2021-03-07T20:15:25Z</dcterms:created>
  <dcterms:modified xsi:type="dcterms:W3CDTF">2021-05-05T16:04:31Z</dcterms:modified>
</cp:coreProperties>
</file>