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14" r:id="rId2"/>
    <p:sldId id="358" r:id="rId3"/>
    <p:sldId id="370" r:id="rId4"/>
    <p:sldId id="369" r:id="rId5"/>
    <p:sldId id="360" r:id="rId6"/>
    <p:sldId id="359" r:id="rId7"/>
    <p:sldId id="308" r:id="rId8"/>
    <p:sldId id="400" r:id="rId9"/>
    <p:sldId id="405" r:id="rId10"/>
    <p:sldId id="406" r:id="rId11"/>
    <p:sldId id="407" r:id="rId12"/>
    <p:sldId id="408" r:id="rId13"/>
    <p:sldId id="409" r:id="rId14"/>
    <p:sldId id="391" r:id="rId15"/>
    <p:sldId id="377" r:id="rId16"/>
    <p:sldId id="371" r:id="rId17"/>
    <p:sldId id="367" r:id="rId18"/>
    <p:sldId id="365" r:id="rId19"/>
    <p:sldId id="393" r:id="rId20"/>
    <p:sldId id="311" r:id="rId21"/>
    <p:sldId id="372" r:id="rId22"/>
    <p:sldId id="373" r:id="rId23"/>
    <p:sldId id="394" r:id="rId24"/>
    <p:sldId id="395" r:id="rId25"/>
    <p:sldId id="396" r:id="rId26"/>
    <p:sldId id="397" r:id="rId27"/>
    <p:sldId id="366" r:id="rId28"/>
    <p:sldId id="401" r:id="rId29"/>
    <p:sldId id="402" r:id="rId30"/>
    <p:sldId id="374" r:id="rId31"/>
    <p:sldId id="375" r:id="rId32"/>
    <p:sldId id="380" r:id="rId33"/>
    <p:sldId id="403" r:id="rId34"/>
    <p:sldId id="313" r:id="rId35"/>
    <p:sldId id="342" r:id="rId36"/>
    <p:sldId id="341" r:id="rId37"/>
    <p:sldId id="339" r:id="rId38"/>
    <p:sldId id="390" r:id="rId39"/>
    <p:sldId id="314" r:id="rId40"/>
    <p:sldId id="317" r:id="rId41"/>
    <p:sldId id="389" r:id="rId42"/>
    <p:sldId id="404" r:id="rId43"/>
    <p:sldId id="350" r:id="rId44"/>
    <p:sldId id="348" r:id="rId45"/>
    <p:sldId id="351" r:id="rId46"/>
    <p:sldId id="352" r:id="rId47"/>
    <p:sldId id="415" r:id="rId48"/>
    <p:sldId id="362" r:id="rId49"/>
    <p:sldId id="363" r:id="rId50"/>
    <p:sldId id="383" r:id="rId51"/>
    <p:sldId id="398" r:id="rId52"/>
    <p:sldId id="386"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6667" autoAdjust="0"/>
  </p:normalViewPr>
  <p:slideViewPr>
    <p:cSldViewPr>
      <p:cViewPr varScale="1">
        <p:scale>
          <a:sx n="61" d="100"/>
          <a:sy n="61" d="100"/>
        </p:scale>
        <p:origin x="96"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B89FB-F6B8-49AA-8EE4-0802A6EE61E9}" type="datetimeFigureOut">
              <a:rPr lang="fr-FR" smtClean="0"/>
              <a:pPr/>
              <a:t>04/05/2020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745EF-4760-47AC-AADD-D05C5238DF8F}" type="slidenum">
              <a:rPr lang="fr-FR" smtClean="0"/>
              <a:pPr/>
              <a:t>‹N°›</a:t>
            </a:fld>
            <a:endParaRPr lang="fr-FR"/>
          </a:p>
        </p:txBody>
      </p:sp>
    </p:spTree>
    <p:extLst>
      <p:ext uri="{BB962C8B-B14F-4D97-AF65-F5344CB8AC3E}">
        <p14:creationId xmlns:p14="http://schemas.microsoft.com/office/powerpoint/2010/main" val="362111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7</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18</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19</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27</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30</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51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8</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3500" dirty="0" smtClean="0">
                <a:solidFill>
                  <a:schemeClr val="tx2"/>
                </a:solidFill>
              </a:rPr>
              <a:t>Des scientifiques qui veulent MESURER et ALERTER </a:t>
            </a:r>
          </a:p>
          <a:p>
            <a:endParaRPr lang="fr-FR" dirty="0"/>
          </a:p>
        </p:txBody>
      </p:sp>
      <p:sp>
        <p:nvSpPr>
          <p:cNvPr id="4" name="Espace réservé du numéro de diapositive 3"/>
          <p:cNvSpPr>
            <a:spLocks noGrp="1"/>
          </p:cNvSpPr>
          <p:nvPr>
            <p:ph type="sldNum" sz="quarter" idx="10"/>
          </p:nvPr>
        </p:nvSpPr>
        <p:spPr/>
        <p:txBody>
          <a:bodyPr/>
          <a:lstStyle/>
          <a:p>
            <a:fld id="{228745EF-4760-47AC-AADD-D05C5238DF8F}" type="slidenum">
              <a:rPr lang="fr-FR" smtClean="0"/>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12</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14</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15</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16</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9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59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98F25D-06A7-452D-BA83-1E5CDE719DA3}" type="slidenum">
              <a:rPr lang="fr-FR" smtClean="0"/>
              <a:pPr/>
              <a:t>17</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528D5335-E033-4892-B64B-CC44ED77DFFB}" type="datetime1">
              <a:rPr lang="fr-FR" smtClean="0"/>
              <a:t>04/05/2020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8A14067-7334-499A-A8E9-D0BCF6710767}" type="datetime1">
              <a:rPr lang="fr-FR" smtClean="0"/>
              <a:t>04/05/2020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2162235-184C-496E-9591-7D62C8F9D206}" type="datetime1">
              <a:rPr lang="fr-FR" smtClean="0"/>
              <a:t>04/05/2020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grpSp>
        <p:nvGrpSpPr>
          <p:cNvPr id="13" name="Groupe 12"/>
          <p:cNvGrpSpPr/>
          <p:nvPr userDrawn="1"/>
        </p:nvGrpSpPr>
        <p:grpSpPr>
          <a:xfrm>
            <a:off x="-1" y="868398"/>
            <a:ext cx="4355976" cy="4633217"/>
            <a:chOff x="-1" y="868398"/>
            <a:chExt cx="4355976" cy="4633217"/>
          </a:xfrm>
        </p:grpSpPr>
        <p:sp>
          <p:nvSpPr>
            <p:cNvPr id="6" name="Triangle isocèle 5"/>
            <p:cNvSpPr/>
            <p:nvPr userDrawn="1"/>
          </p:nvSpPr>
          <p:spPr>
            <a:xfrm rot="5400000">
              <a:off x="-67218" y="1078422"/>
              <a:ext cx="4490410" cy="4355976"/>
            </a:xfrm>
            <a:prstGeom prst="triangle">
              <a:avLst/>
            </a:prstGeom>
            <a:gradFill>
              <a:gsLst>
                <a:gs pos="91000">
                  <a:srgbClr val="004D6F">
                    <a:alpha val="73000"/>
                  </a:srgbClr>
                </a:gs>
                <a:gs pos="1000">
                  <a:schemeClr val="bg1">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3" name="Triangle isocèle 2"/>
            <p:cNvSpPr/>
            <p:nvPr userDrawn="1"/>
          </p:nvSpPr>
          <p:spPr>
            <a:xfrm rot="5400000">
              <a:off x="-47736" y="916134"/>
              <a:ext cx="4248471" cy="4152999"/>
            </a:xfrm>
            <a:prstGeom prst="triangle">
              <a:avLst/>
            </a:prstGeom>
            <a:gradFill flip="none" rotWithShape="1">
              <a:gsLst>
                <a:gs pos="91000">
                  <a:srgbClr val="004D6F">
                    <a:alpha val="83000"/>
                  </a:srgbClr>
                </a:gs>
                <a:gs pos="1000">
                  <a:schemeClr val="bg1">
                    <a:alpha val="7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riangle isocèle 10"/>
          <p:cNvSpPr/>
          <p:nvPr userDrawn="1"/>
        </p:nvSpPr>
        <p:spPr>
          <a:xfrm rot="16200000">
            <a:off x="4399012" y="-842760"/>
            <a:ext cx="3923411" cy="5593663"/>
          </a:xfrm>
          <a:custGeom>
            <a:avLst/>
            <a:gdLst>
              <a:gd name="connsiteX0" fmla="*/ 0 w 7304492"/>
              <a:gd name="connsiteY0" fmla="*/ 7085811 h 7085811"/>
              <a:gd name="connsiteX1" fmla="*/ 3652246 w 7304492"/>
              <a:gd name="connsiteY1" fmla="*/ 0 h 7085811"/>
              <a:gd name="connsiteX2" fmla="*/ 7304492 w 7304492"/>
              <a:gd name="connsiteY2" fmla="*/ 7085811 h 7085811"/>
              <a:gd name="connsiteX3" fmla="*/ 0 w 7304492"/>
              <a:gd name="connsiteY3" fmla="*/ 7085811 h 7085811"/>
              <a:gd name="connsiteX0" fmla="*/ 0 w 7304492"/>
              <a:gd name="connsiteY0" fmla="*/ 7085811 h 7085811"/>
              <a:gd name="connsiteX1" fmla="*/ 3652246 w 7304492"/>
              <a:gd name="connsiteY1" fmla="*/ 0 h 7085811"/>
              <a:gd name="connsiteX2" fmla="*/ 4862555 w 7304492"/>
              <a:gd name="connsiteY2" fmla="*/ 2355029 h 7085811"/>
              <a:gd name="connsiteX3" fmla="*/ 7304492 w 7304492"/>
              <a:gd name="connsiteY3" fmla="*/ 7085811 h 7085811"/>
              <a:gd name="connsiteX4" fmla="*/ 0 w 7304492"/>
              <a:gd name="connsiteY4" fmla="*/ 7085811 h 7085811"/>
              <a:gd name="connsiteX0" fmla="*/ 0 w 7304492"/>
              <a:gd name="connsiteY0" fmla="*/ 7085811 h 7092282"/>
              <a:gd name="connsiteX1" fmla="*/ 3652246 w 7304492"/>
              <a:gd name="connsiteY1" fmla="*/ 0 h 7092282"/>
              <a:gd name="connsiteX2" fmla="*/ 4862555 w 7304492"/>
              <a:gd name="connsiteY2" fmla="*/ 2355029 h 7092282"/>
              <a:gd name="connsiteX3" fmla="*/ 7304492 w 7304492"/>
              <a:gd name="connsiteY3" fmla="*/ 7085811 h 7092282"/>
              <a:gd name="connsiteX4" fmla="*/ 4840524 w 7304492"/>
              <a:gd name="connsiteY4" fmla="*/ 7092282 h 7092282"/>
              <a:gd name="connsiteX5" fmla="*/ 0 w 7304492"/>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47730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092282"/>
              <a:gd name="connsiteX1" fmla="*/ 3652246 w 4862555"/>
              <a:gd name="connsiteY1" fmla="*/ 0 h 7092282"/>
              <a:gd name="connsiteX2" fmla="*/ 4862555 w 4862555"/>
              <a:gd name="connsiteY2" fmla="*/ 2355029 h 7092282"/>
              <a:gd name="connsiteX3" fmla="*/ 4857148 w 4862555"/>
              <a:gd name="connsiteY3" fmla="*/ 4794303 h 7092282"/>
              <a:gd name="connsiteX4" fmla="*/ 4840524 w 4862555"/>
              <a:gd name="connsiteY4" fmla="*/ 7092282 h 7092282"/>
              <a:gd name="connsiteX5" fmla="*/ 0 w 4862555"/>
              <a:gd name="connsiteY5" fmla="*/ 7085811 h 7092282"/>
              <a:gd name="connsiteX0" fmla="*/ 0 w 4862555"/>
              <a:gd name="connsiteY0" fmla="*/ 7085811 h 7111136"/>
              <a:gd name="connsiteX1" fmla="*/ 3652246 w 4862555"/>
              <a:gd name="connsiteY1" fmla="*/ 0 h 7111136"/>
              <a:gd name="connsiteX2" fmla="*/ 4862555 w 4862555"/>
              <a:gd name="connsiteY2" fmla="*/ 2355029 h 7111136"/>
              <a:gd name="connsiteX3" fmla="*/ 4857148 w 4862555"/>
              <a:gd name="connsiteY3" fmla="*/ 4794303 h 7111136"/>
              <a:gd name="connsiteX4" fmla="*/ 4859360 w 4862555"/>
              <a:gd name="connsiteY4" fmla="*/ 7111136 h 7111136"/>
              <a:gd name="connsiteX5" fmla="*/ 0 w 4862555"/>
              <a:gd name="connsiteY5" fmla="*/ 7085811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4303 h 7111136"/>
              <a:gd name="connsiteX4" fmla="*/ 4873486 w 4876681"/>
              <a:gd name="connsiteY4" fmla="*/ 7111136 h 7111136"/>
              <a:gd name="connsiteX5" fmla="*/ 0 w 4876681"/>
              <a:gd name="connsiteY5" fmla="*/ 7104665 h 7111136"/>
              <a:gd name="connsiteX0" fmla="*/ 0 w 4876681"/>
              <a:gd name="connsiteY0" fmla="*/ 7104665 h 7111136"/>
              <a:gd name="connsiteX1" fmla="*/ 3666372 w 4876681"/>
              <a:gd name="connsiteY1" fmla="*/ 0 h 7111136"/>
              <a:gd name="connsiteX2" fmla="*/ 4876681 w 4876681"/>
              <a:gd name="connsiteY2" fmla="*/ 2355029 h 7111136"/>
              <a:gd name="connsiteX3" fmla="*/ 4871274 w 4876681"/>
              <a:gd name="connsiteY3" fmla="*/ 4799016 h 7111136"/>
              <a:gd name="connsiteX4" fmla="*/ 4873486 w 4876681"/>
              <a:gd name="connsiteY4" fmla="*/ 7111136 h 7111136"/>
              <a:gd name="connsiteX5" fmla="*/ 0 w 4876681"/>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86098"/>
              <a:gd name="connsiteY0" fmla="*/ 7104665 h 7111136"/>
              <a:gd name="connsiteX1" fmla="*/ 3666372 w 4886098"/>
              <a:gd name="connsiteY1" fmla="*/ 0 h 7111136"/>
              <a:gd name="connsiteX2" fmla="*/ 4886098 w 4886098"/>
              <a:gd name="connsiteY2" fmla="*/ 2369169 h 7111136"/>
              <a:gd name="connsiteX3" fmla="*/ 4871274 w 4886098"/>
              <a:gd name="connsiteY3" fmla="*/ 4799016 h 7111136"/>
              <a:gd name="connsiteX4" fmla="*/ 4873486 w 4886098"/>
              <a:gd name="connsiteY4" fmla="*/ 7111136 h 7111136"/>
              <a:gd name="connsiteX5" fmla="*/ 0 w 4886098"/>
              <a:gd name="connsiteY5" fmla="*/ 7104665 h 7111136"/>
              <a:gd name="connsiteX0" fmla="*/ 0 w 4873486"/>
              <a:gd name="connsiteY0" fmla="*/ 7104665 h 7111136"/>
              <a:gd name="connsiteX1" fmla="*/ 3666372 w 4873486"/>
              <a:gd name="connsiteY1" fmla="*/ 0 h 7111136"/>
              <a:gd name="connsiteX2" fmla="*/ 4871972 w 4873486"/>
              <a:gd name="connsiteY2" fmla="*/ 2326748 h 7111136"/>
              <a:gd name="connsiteX3" fmla="*/ 4871274 w 4873486"/>
              <a:gd name="connsiteY3" fmla="*/ 4799016 h 7111136"/>
              <a:gd name="connsiteX4" fmla="*/ 4873486 w 4873486"/>
              <a:gd name="connsiteY4" fmla="*/ 7111136 h 7111136"/>
              <a:gd name="connsiteX5" fmla="*/ 0 w 4873486"/>
              <a:gd name="connsiteY5" fmla="*/ 7104665 h 7111136"/>
              <a:gd name="connsiteX0" fmla="*/ 0 w 4875163"/>
              <a:gd name="connsiteY0" fmla="*/ 7104665 h 7111136"/>
              <a:gd name="connsiteX1" fmla="*/ 3666372 w 4875163"/>
              <a:gd name="connsiteY1" fmla="*/ 0 h 7111136"/>
              <a:gd name="connsiteX2" fmla="*/ 4871972 w 4875163"/>
              <a:gd name="connsiteY2" fmla="*/ 2326748 h 7111136"/>
              <a:gd name="connsiteX3" fmla="*/ 4871274 w 4875163"/>
              <a:gd name="connsiteY3" fmla="*/ 4799016 h 7111136"/>
              <a:gd name="connsiteX4" fmla="*/ 4873486 w 4875163"/>
              <a:gd name="connsiteY4" fmla="*/ 7111136 h 7111136"/>
              <a:gd name="connsiteX5" fmla="*/ 0 w 4875163"/>
              <a:gd name="connsiteY5" fmla="*/ 7104665 h 7111136"/>
              <a:gd name="connsiteX0" fmla="*/ 0 w 4984444"/>
              <a:gd name="connsiteY0" fmla="*/ 7104665 h 7111136"/>
              <a:gd name="connsiteX1" fmla="*/ 3666372 w 4984444"/>
              <a:gd name="connsiteY1" fmla="*/ 0 h 7111136"/>
              <a:gd name="connsiteX2" fmla="*/ 4871972 w 4984444"/>
              <a:gd name="connsiteY2" fmla="*/ 2326748 h 7111136"/>
              <a:gd name="connsiteX3" fmla="*/ 4984287 w 4984444"/>
              <a:gd name="connsiteY3" fmla="*/ 4817872 h 7111136"/>
              <a:gd name="connsiteX4" fmla="*/ 4873486 w 4984444"/>
              <a:gd name="connsiteY4" fmla="*/ 7111136 h 7111136"/>
              <a:gd name="connsiteX5" fmla="*/ 0 w 4984444"/>
              <a:gd name="connsiteY5" fmla="*/ 7104665 h 7111136"/>
              <a:gd name="connsiteX0" fmla="*/ 0 w 4875164"/>
              <a:gd name="connsiteY0" fmla="*/ 7104665 h 7111136"/>
              <a:gd name="connsiteX1" fmla="*/ 3666372 w 4875164"/>
              <a:gd name="connsiteY1" fmla="*/ 0 h 7111136"/>
              <a:gd name="connsiteX2" fmla="*/ 4871972 w 4875164"/>
              <a:gd name="connsiteY2" fmla="*/ 2326748 h 7111136"/>
              <a:gd name="connsiteX3" fmla="*/ 4871276 w 4875164"/>
              <a:gd name="connsiteY3" fmla="*/ 4836728 h 7111136"/>
              <a:gd name="connsiteX4" fmla="*/ 4873486 w 4875164"/>
              <a:gd name="connsiteY4" fmla="*/ 7111136 h 7111136"/>
              <a:gd name="connsiteX5" fmla="*/ 0 w 4875164"/>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871276 w 4873486"/>
              <a:gd name="connsiteY3" fmla="*/ 4836728 h 7111136"/>
              <a:gd name="connsiteX4" fmla="*/ 4873486 w 4873486"/>
              <a:gd name="connsiteY4" fmla="*/ 7111136 h 7111136"/>
              <a:gd name="connsiteX5" fmla="*/ 0 w 4873486"/>
              <a:gd name="connsiteY5" fmla="*/ 7104665 h 7111136"/>
              <a:gd name="connsiteX0" fmla="*/ 0 w 4873486"/>
              <a:gd name="connsiteY0" fmla="*/ 7104665 h 7111136"/>
              <a:gd name="connsiteX1" fmla="*/ 3666372 w 4873486"/>
              <a:gd name="connsiteY1" fmla="*/ 0 h 7111136"/>
              <a:gd name="connsiteX2" fmla="*/ 4710205 w 4873486"/>
              <a:gd name="connsiteY2" fmla="*/ 2021948 h 7111136"/>
              <a:gd name="connsiteX3" fmla="*/ 4719025 w 4873486"/>
              <a:gd name="connsiteY3" fmla="*/ 4693853 h 7111136"/>
              <a:gd name="connsiteX4" fmla="*/ 4873486 w 4873486"/>
              <a:gd name="connsiteY4" fmla="*/ 7111136 h 7111136"/>
              <a:gd name="connsiteX5" fmla="*/ 0 w 4873486"/>
              <a:gd name="connsiteY5" fmla="*/ 7104665 h 7111136"/>
              <a:gd name="connsiteX0" fmla="*/ 0 w 4720435"/>
              <a:gd name="connsiteY0" fmla="*/ 7104665 h 7104665"/>
              <a:gd name="connsiteX1" fmla="*/ 3666372 w 4720435"/>
              <a:gd name="connsiteY1" fmla="*/ 0 h 7104665"/>
              <a:gd name="connsiteX2" fmla="*/ 4710205 w 4720435"/>
              <a:gd name="connsiteY2" fmla="*/ 2021948 h 7104665"/>
              <a:gd name="connsiteX3" fmla="*/ 4719025 w 4720435"/>
              <a:gd name="connsiteY3" fmla="*/ 4693853 h 7104665"/>
              <a:gd name="connsiteX4" fmla="*/ 4711719 w 4720435"/>
              <a:gd name="connsiteY4" fmla="*/ 5606186 h 7104665"/>
              <a:gd name="connsiteX5" fmla="*/ 0 w 4720435"/>
              <a:gd name="connsiteY5" fmla="*/ 7104665 h 7104665"/>
              <a:gd name="connsiteX0" fmla="*/ 0 w 3940147"/>
              <a:gd name="connsiteY0" fmla="*/ 5571143 h 5606186"/>
              <a:gd name="connsiteX1" fmla="*/ 2886084 w 3940147"/>
              <a:gd name="connsiteY1" fmla="*/ 0 h 5606186"/>
              <a:gd name="connsiteX2" fmla="*/ 3929917 w 3940147"/>
              <a:gd name="connsiteY2" fmla="*/ 2021948 h 5606186"/>
              <a:gd name="connsiteX3" fmla="*/ 3938737 w 3940147"/>
              <a:gd name="connsiteY3" fmla="*/ 4693853 h 5606186"/>
              <a:gd name="connsiteX4" fmla="*/ 3931431 w 3940147"/>
              <a:gd name="connsiteY4" fmla="*/ 5606186 h 5606186"/>
              <a:gd name="connsiteX5" fmla="*/ 0 w 3940147"/>
              <a:gd name="connsiteY5" fmla="*/ 5571143 h 5606186"/>
              <a:gd name="connsiteX0" fmla="*/ 0 w 3939313"/>
              <a:gd name="connsiteY0" fmla="*/ 5571143 h 5606186"/>
              <a:gd name="connsiteX1" fmla="*/ 2886084 w 3939313"/>
              <a:gd name="connsiteY1" fmla="*/ 0 h 5606186"/>
              <a:gd name="connsiteX2" fmla="*/ 3910886 w 3939313"/>
              <a:gd name="connsiteY2" fmla="*/ 2002898 h 5606186"/>
              <a:gd name="connsiteX3" fmla="*/ 3938737 w 3939313"/>
              <a:gd name="connsiteY3" fmla="*/ 4693853 h 5606186"/>
              <a:gd name="connsiteX4" fmla="*/ 3931431 w 3939313"/>
              <a:gd name="connsiteY4" fmla="*/ 5606186 h 5606186"/>
              <a:gd name="connsiteX5" fmla="*/ 0 w 3939313"/>
              <a:gd name="connsiteY5" fmla="*/ 5571143 h 5606186"/>
              <a:gd name="connsiteX0" fmla="*/ 0 w 3931431"/>
              <a:gd name="connsiteY0" fmla="*/ 5571143 h 5606186"/>
              <a:gd name="connsiteX1" fmla="*/ 2886084 w 3931431"/>
              <a:gd name="connsiteY1" fmla="*/ 0 h 5606186"/>
              <a:gd name="connsiteX2" fmla="*/ 3910886 w 3931431"/>
              <a:gd name="connsiteY2" fmla="*/ 2002898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31431"/>
              <a:gd name="connsiteY0" fmla="*/ 5571143 h 5606186"/>
              <a:gd name="connsiteX1" fmla="*/ 2886084 w 3931431"/>
              <a:gd name="connsiteY1" fmla="*/ 0 h 5606186"/>
              <a:gd name="connsiteX2" fmla="*/ 3910886 w 3931431"/>
              <a:gd name="connsiteY2" fmla="*/ 2012295 h 5606186"/>
              <a:gd name="connsiteX3" fmla="*/ 3910192 w 3931431"/>
              <a:gd name="connsiteY3" fmla="*/ 4703381 h 5606186"/>
              <a:gd name="connsiteX4" fmla="*/ 3931431 w 3931431"/>
              <a:gd name="connsiteY4" fmla="*/ 5606186 h 5606186"/>
              <a:gd name="connsiteX5" fmla="*/ 0 w 3931431"/>
              <a:gd name="connsiteY5" fmla="*/ 5571143 h 5606186"/>
              <a:gd name="connsiteX0" fmla="*/ 0 w 3912966"/>
              <a:gd name="connsiteY0" fmla="*/ 5571143 h 5609320"/>
              <a:gd name="connsiteX1" fmla="*/ 2886084 w 3912966"/>
              <a:gd name="connsiteY1" fmla="*/ 0 h 5609320"/>
              <a:gd name="connsiteX2" fmla="*/ 3910886 w 3912966"/>
              <a:gd name="connsiteY2" fmla="*/ 2012295 h 5609320"/>
              <a:gd name="connsiteX3" fmla="*/ 3910192 w 3912966"/>
              <a:gd name="connsiteY3" fmla="*/ 4703381 h 5609320"/>
              <a:gd name="connsiteX4" fmla="*/ 3868863 w 3912966"/>
              <a:gd name="connsiteY4" fmla="*/ 5609320 h 5609320"/>
              <a:gd name="connsiteX5" fmla="*/ 0 w 3912966"/>
              <a:gd name="connsiteY5" fmla="*/ 5571143 h 5609320"/>
              <a:gd name="connsiteX0" fmla="*/ 0 w 3915790"/>
              <a:gd name="connsiteY0" fmla="*/ 5571143 h 5593663"/>
              <a:gd name="connsiteX1" fmla="*/ 2886084 w 3915790"/>
              <a:gd name="connsiteY1" fmla="*/ 0 h 5593663"/>
              <a:gd name="connsiteX2" fmla="*/ 3910886 w 3915790"/>
              <a:gd name="connsiteY2" fmla="*/ 2012295 h 5593663"/>
              <a:gd name="connsiteX3" fmla="*/ 3910192 w 3915790"/>
              <a:gd name="connsiteY3" fmla="*/ 4703381 h 5593663"/>
              <a:gd name="connsiteX4" fmla="*/ 3915790 w 3915790"/>
              <a:gd name="connsiteY4" fmla="*/ 5593663 h 5593663"/>
              <a:gd name="connsiteX5" fmla="*/ 0 w 3915790"/>
              <a:gd name="connsiteY5" fmla="*/ 5571143 h 5593663"/>
              <a:gd name="connsiteX0" fmla="*/ 0 w 3916271"/>
              <a:gd name="connsiteY0" fmla="*/ 5571143 h 5593663"/>
              <a:gd name="connsiteX1" fmla="*/ 2886084 w 3916271"/>
              <a:gd name="connsiteY1" fmla="*/ 0 h 5593663"/>
              <a:gd name="connsiteX2" fmla="*/ 3910886 w 3916271"/>
              <a:gd name="connsiteY2" fmla="*/ 2012295 h 5593663"/>
              <a:gd name="connsiteX3" fmla="*/ 3910192 w 3916271"/>
              <a:gd name="connsiteY3" fmla="*/ 4703381 h 5593663"/>
              <a:gd name="connsiteX4" fmla="*/ 3915790 w 3916271"/>
              <a:gd name="connsiteY4" fmla="*/ 5593663 h 5593663"/>
              <a:gd name="connsiteX5" fmla="*/ 0 w 3916271"/>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3683"/>
              <a:gd name="connsiteY0" fmla="*/ 5571143 h 5593663"/>
              <a:gd name="connsiteX1" fmla="*/ 2886084 w 3923683"/>
              <a:gd name="connsiteY1" fmla="*/ 0 h 5593663"/>
              <a:gd name="connsiteX2" fmla="*/ 3910886 w 3923683"/>
              <a:gd name="connsiteY2" fmla="*/ 2012295 h 5593663"/>
              <a:gd name="connsiteX3" fmla="*/ 3922709 w 3923683"/>
              <a:gd name="connsiteY3" fmla="*/ 4693990 h 5593663"/>
              <a:gd name="connsiteX4" fmla="*/ 3915790 w 3923683"/>
              <a:gd name="connsiteY4" fmla="*/ 5593663 h 5593663"/>
              <a:gd name="connsiteX5" fmla="*/ 0 w 3923683"/>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22709"/>
              <a:gd name="connsiteY0" fmla="*/ 5571143 h 5593663"/>
              <a:gd name="connsiteX1" fmla="*/ 2886084 w 3922709"/>
              <a:gd name="connsiteY1" fmla="*/ 0 h 5593663"/>
              <a:gd name="connsiteX2" fmla="*/ 3910886 w 3922709"/>
              <a:gd name="connsiteY2" fmla="*/ 2012295 h 5593663"/>
              <a:gd name="connsiteX3" fmla="*/ 3922709 w 3922709"/>
              <a:gd name="connsiteY3" fmla="*/ 4693990 h 5593663"/>
              <a:gd name="connsiteX4" fmla="*/ 3915790 w 3922709"/>
              <a:gd name="connsiteY4" fmla="*/ 5593663 h 5593663"/>
              <a:gd name="connsiteX5" fmla="*/ 0 w 3922709"/>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0886 w 3919583"/>
              <a:gd name="connsiteY2" fmla="*/ 2012295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 name="connsiteX0" fmla="*/ 0 w 3919583"/>
              <a:gd name="connsiteY0" fmla="*/ 5571143 h 5593663"/>
              <a:gd name="connsiteX1" fmla="*/ 2886084 w 3919583"/>
              <a:gd name="connsiteY1" fmla="*/ 0 h 5593663"/>
              <a:gd name="connsiteX2" fmla="*/ 3914014 w 3919583"/>
              <a:gd name="connsiteY2" fmla="*/ 2024821 h 5593663"/>
              <a:gd name="connsiteX3" fmla="*/ 3919583 w 3919583"/>
              <a:gd name="connsiteY3" fmla="*/ 4687730 h 5593663"/>
              <a:gd name="connsiteX4" fmla="*/ 3915790 w 3919583"/>
              <a:gd name="connsiteY4" fmla="*/ 5593663 h 5593663"/>
              <a:gd name="connsiteX5" fmla="*/ 0 w 3919583"/>
              <a:gd name="connsiteY5" fmla="*/ 5571143 h 559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9583" h="5593663">
                <a:moveTo>
                  <a:pt x="0" y="5571143"/>
                </a:moveTo>
                <a:lnTo>
                  <a:pt x="2886084" y="0"/>
                </a:lnTo>
                <a:cubicBezTo>
                  <a:pt x="3296866" y="781336"/>
                  <a:pt x="3503232" y="1243485"/>
                  <a:pt x="3914014" y="2024821"/>
                </a:cubicBezTo>
                <a:cubicBezTo>
                  <a:pt x="3912240" y="2295005"/>
                  <a:pt x="3918271" y="3614728"/>
                  <a:pt x="3919583" y="4687730"/>
                </a:cubicBezTo>
                <a:cubicBezTo>
                  <a:pt x="3917192" y="5350405"/>
                  <a:pt x="3918181" y="5087563"/>
                  <a:pt x="3915790" y="5593663"/>
                </a:cubicBezTo>
                <a:lnTo>
                  <a:pt x="0" y="5571143"/>
                </a:lnTo>
                <a:close/>
              </a:path>
            </a:pathLst>
          </a:custGeom>
          <a:gradFill flip="none" rotWithShape="1">
            <a:gsLst>
              <a:gs pos="91000">
                <a:srgbClr val="004D6F">
                  <a:alpha val="90000"/>
                </a:srgbClr>
              </a:gs>
              <a:gs pos="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Triangle isocèle 7"/>
          <p:cNvSpPr/>
          <p:nvPr userDrawn="1"/>
        </p:nvSpPr>
        <p:spPr>
          <a:xfrm rot="16200000">
            <a:off x="6825055" y="-469057"/>
            <a:ext cx="1874105" cy="2802782"/>
          </a:xfrm>
          <a:custGeom>
            <a:avLst/>
            <a:gdLst>
              <a:gd name="connsiteX0" fmla="*/ 0 w 4540840"/>
              <a:gd name="connsiteY0" fmla="*/ 4404897 h 4404897"/>
              <a:gd name="connsiteX1" fmla="*/ 2270420 w 4540840"/>
              <a:gd name="connsiteY1" fmla="*/ 0 h 4404897"/>
              <a:gd name="connsiteX2" fmla="*/ 4540840 w 4540840"/>
              <a:gd name="connsiteY2" fmla="*/ 4404897 h 4404897"/>
              <a:gd name="connsiteX3" fmla="*/ 0 w 4540840"/>
              <a:gd name="connsiteY3"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0 w 4540840"/>
              <a:gd name="connsiteY4" fmla="*/ 4404897 h 4404897"/>
              <a:gd name="connsiteX0" fmla="*/ 0 w 4540840"/>
              <a:gd name="connsiteY0" fmla="*/ 4404897 h 4404897"/>
              <a:gd name="connsiteX1" fmla="*/ 2270420 w 4540840"/>
              <a:gd name="connsiteY1" fmla="*/ 0 h 4404897"/>
              <a:gd name="connsiteX2" fmla="*/ 2933997 w 4540840"/>
              <a:gd name="connsiteY2" fmla="*/ 1284148 h 4404897"/>
              <a:gd name="connsiteX3" fmla="*/ 4540840 w 4540840"/>
              <a:gd name="connsiteY3" fmla="*/ 4404897 h 4404897"/>
              <a:gd name="connsiteX4" fmla="*/ 2933996 w 4540840"/>
              <a:gd name="connsiteY4" fmla="*/ 4404420 h 4404897"/>
              <a:gd name="connsiteX5" fmla="*/ 0 w 4540840"/>
              <a:gd name="connsiteY5" fmla="*/ 4404897 h 4404897"/>
              <a:gd name="connsiteX0" fmla="*/ 0 w 2933997"/>
              <a:gd name="connsiteY0" fmla="*/ 4404897 h 4404897"/>
              <a:gd name="connsiteX1" fmla="*/ 2270420 w 2933997"/>
              <a:gd name="connsiteY1" fmla="*/ 0 h 4404897"/>
              <a:gd name="connsiteX2" fmla="*/ 2933997 w 2933997"/>
              <a:gd name="connsiteY2" fmla="*/ 1284148 h 4404897"/>
              <a:gd name="connsiteX3" fmla="*/ 2933573 w 2933997"/>
              <a:gd name="connsiteY3" fmla="*/ 3532921 h 4404897"/>
              <a:gd name="connsiteX4" fmla="*/ 2933996 w 2933997"/>
              <a:gd name="connsiteY4" fmla="*/ 4404420 h 4404897"/>
              <a:gd name="connsiteX5" fmla="*/ 0 w 2933997"/>
              <a:gd name="connsiteY5" fmla="*/ 4404897 h 440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997" h="4404897">
                <a:moveTo>
                  <a:pt x="0" y="4404897"/>
                </a:moveTo>
                <a:lnTo>
                  <a:pt x="2270420" y="0"/>
                </a:lnTo>
                <a:cubicBezTo>
                  <a:pt x="2493183" y="426477"/>
                  <a:pt x="2711234" y="857671"/>
                  <a:pt x="2933997" y="1284148"/>
                </a:cubicBezTo>
                <a:cubicBezTo>
                  <a:pt x="2933856" y="2033739"/>
                  <a:pt x="2933714" y="2783330"/>
                  <a:pt x="2933573" y="3532921"/>
                </a:cubicBezTo>
                <a:lnTo>
                  <a:pt x="2933996" y="4404420"/>
                </a:lnTo>
                <a:lnTo>
                  <a:pt x="0" y="4404897"/>
                </a:lnTo>
                <a:close/>
              </a:path>
            </a:pathLst>
          </a:custGeom>
          <a:gradFill flip="none" rotWithShape="1">
            <a:gsLst>
              <a:gs pos="91000">
                <a:srgbClr val="004D6F">
                  <a:alpha val="86000"/>
                </a:srgbClr>
              </a:gs>
              <a:gs pos="1000">
                <a:schemeClr val="bg1">
                  <a:alpha val="3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9" name="Triangle isocèle 8"/>
          <p:cNvSpPr/>
          <p:nvPr userDrawn="1"/>
        </p:nvSpPr>
        <p:spPr>
          <a:xfrm rot="16200000">
            <a:off x="7319312" y="360679"/>
            <a:ext cx="1872209" cy="1816159"/>
          </a:xfrm>
          <a:prstGeom prst="triangle">
            <a:avLst/>
          </a:prstGeom>
          <a:gradFill flip="none" rotWithShape="1">
            <a:gsLst>
              <a:gs pos="81000">
                <a:srgbClr val="004D6F">
                  <a:alpha val="79000"/>
                </a:srgbClr>
              </a:gs>
              <a:gs pos="5000">
                <a:schemeClr val="bg1">
                  <a:alpha val="3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13874" y="369979"/>
            <a:ext cx="2817778" cy="610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serv_com\01_CHARTE-INSA-Rennes\2014\08_Modèles-PPT\Triangle-bas.ep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2646"/>
          <a:stretch/>
        </p:blipFill>
        <p:spPr bwMode="auto">
          <a:xfrm>
            <a:off x="3419871" y="6353714"/>
            <a:ext cx="2088233" cy="50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14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4636C5F-A870-4F2F-9436-36E070AE05FD}" type="datetime1">
              <a:rPr lang="fr-FR" smtClean="0"/>
              <a:t>04/05/2020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6EB63B3-99BA-49EF-AD0B-2C04DF1DCE07}" type="datetime1">
              <a:rPr lang="fr-FR" smtClean="0"/>
              <a:t>04/05/2020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solidFill>
                  <a:schemeClr val="tx2"/>
                </a:solidFill>
              </a:defRPr>
            </a:lvl1pPr>
          </a:lstStyle>
          <a:p>
            <a:endParaRPr lang="fr-BE"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C8839BC-E25C-43E8-B4AC-63350BBD29AB}" type="datetime1">
              <a:rPr lang="fr-FR" smtClean="0"/>
              <a:t>04/05/2020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0ED727D-4FBD-432D-A48C-12B7C2C7274E}" type="datetime1">
              <a:rPr lang="fr-FR" smtClean="0"/>
              <a:t>04/05/2020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BDAD4642-32DF-4C2B-8DFC-0D019E94939D}" type="datetime1">
              <a:rPr lang="fr-FR" smtClean="0"/>
              <a:t>04/05/2020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E6D15F-5156-46D0-A83B-76AE4B433A04}" type="datetime1">
              <a:rPr lang="fr-FR" smtClean="0"/>
              <a:t>04/05/2020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4B29D2-7476-4ACA-B197-8AC47D444B0A}" type="datetime1">
              <a:rPr lang="fr-FR" smtClean="0"/>
              <a:t>04/05/2020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C4F97E-F5AE-4C31-A8F2-3F6CCA5A1FE7}" type="datetime1">
              <a:rPr lang="fr-FR" smtClean="0"/>
              <a:t>04/05/2020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902F5-9CDF-4300-8139-D453FA1C7C16}" type="datetime1">
              <a:rPr lang="fr-FR" smtClean="0"/>
              <a:t>04/05/2020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vimeo.com/6780189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7"/>
          <p:cNvSpPr txBox="1">
            <a:spLocks/>
          </p:cNvSpPr>
          <p:nvPr/>
        </p:nvSpPr>
        <p:spPr>
          <a:xfrm>
            <a:off x="1691680" y="4819740"/>
            <a:ext cx="7630626" cy="1345564"/>
          </a:xfrm>
          <a:prstGeom prst="rect">
            <a:avLst/>
          </a:prstGeom>
        </p:spPr>
        <p:txBody>
          <a:bodyPr anchor="ctr"/>
          <a:lstStyle>
            <a:lvl1pPr algn="ctr" defTabSz="914400" rtl="0" eaLnBrk="1" latinLnBrk="0" hangingPunct="1">
              <a:spcBef>
                <a:spcPct val="0"/>
              </a:spcBef>
              <a:buNone/>
              <a:defRPr sz="1600" b="1" kern="1200" baseline="0">
                <a:solidFill>
                  <a:schemeClr val="tx1"/>
                </a:solidFill>
                <a:latin typeface="Arial" pitchFamily="34" charset="0"/>
                <a:ea typeface="+mj-ea"/>
                <a:cs typeface="Arial" pitchFamily="34" charset="0"/>
              </a:defRPr>
            </a:lvl1pPr>
          </a:lstStyle>
          <a:p>
            <a:pPr algn="l"/>
            <a:r>
              <a:rPr lang="fr-FR" sz="3600" dirty="0" smtClean="0"/>
              <a:t>ETHIQUE ET IMPLICATION CITOYENNE DE L’INGÉNIEUR</a:t>
            </a:r>
          </a:p>
          <a:p>
            <a:pPr algn="l"/>
            <a:endParaRPr lang="fr-FR" sz="1800" dirty="0" smtClean="0"/>
          </a:p>
          <a:p>
            <a:pPr algn="l"/>
            <a:r>
              <a:rPr lang="fr-FR" sz="3600" dirty="0" smtClean="0"/>
              <a:t>Responsabilité environnementale</a:t>
            </a:r>
            <a:endParaRPr lang="fr-FR" sz="2800" dirty="0"/>
          </a:p>
        </p:txBody>
      </p:sp>
    </p:spTree>
    <p:extLst>
      <p:ext uri="{BB962C8B-B14F-4D97-AF65-F5344CB8AC3E}">
        <p14:creationId xmlns:p14="http://schemas.microsoft.com/office/powerpoint/2010/main" val="878352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a:xfrm>
            <a:off x="357188" y="692696"/>
            <a:ext cx="8229600" cy="6022429"/>
          </a:xfrm>
        </p:spPr>
        <p:txBody>
          <a:bodyPr>
            <a:normAutofit/>
          </a:bodyPr>
          <a:lstStyle/>
          <a:p>
            <a:pPr marL="0" indent="0" algn="ctr">
              <a:lnSpc>
                <a:spcPct val="90000"/>
              </a:lnSpc>
              <a:spcBef>
                <a:spcPts val="580"/>
              </a:spcBef>
              <a:buNone/>
              <a:defRPr/>
            </a:pPr>
            <a:r>
              <a:rPr lang="fr-FR" b="1" dirty="0" smtClean="0">
                <a:solidFill>
                  <a:srgbClr val="0070C0"/>
                </a:solidFill>
              </a:rPr>
              <a:t>Ernst HAENCKEL, disciple de Darwin, </a:t>
            </a:r>
          </a:p>
          <a:p>
            <a:pPr marL="0" indent="0" algn="ctr">
              <a:lnSpc>
                <a:spcPct val="90000"/>
              </a:lnSpc>
              <a:spcBef>
                <a:spcPts val="580"/>
              </a:spcBef>
              <a:buNone/>
              <a:defRPr/>
            </a:pPr>
            <a:r>
              <a:rPr lang="fr-FR" b="1" dirty="0" smtClean="0">
                <a:solidFill>
                  <a:srgbClr val="0070C0"/>
                </a:solidFill>
              </a:rPr>
              <a:t>invente l’écologie</a:t>
            </a:r>
            <a:r>
              <a:rPr lang="fr-FR" b="1" dirty="0">
                <a:solidFill>
                  <a:srgbClr val="0070C0"/>
                </a:solidFill>
              </a:rPr>
              <a:t> </a:t>
            </a:r>
            <a:r>
              <a:rPr lang="fr-FR" b="1" dirty="0" smtClean="0">
                <a:solidFill>
                  <a:srgbClr val="0070C0"/>
                </a:solidFill>
              </a:rPr>
              <a:t>en 1866</a:t>
            </a:r>
          </a:p>
          <a:p>
            <a:pPr marL="274320" indent="-274320" algn="ctr" eaLnBrk="1" fontAlgn="auto" hangingPunct="1">
              <a:lnSpc>
                <a:spcPct val="90000"/>
              </a:lnSpc>
              <a:spcBef>
                <a:spcPts val="580"/>
              </a:spcBef>
              <a:spcAft>
                <a:spcPts val="0"/>
              </a:spcAft>
              <a:buFont typeface="Wingdings 2"/>
              <a:buChar char=""/>
              <a:defRPr/>
            </a:pPr>
            <a:endParaRPr lang="fr-FR" dirty="0" smtClean="0">
              <a:solidFill>
                <a:schemeClr val="tx2"/>
              </a:solidFill>
              <a:effectLst>
                <a:outerShdw blurRad="38100" dist="38100" dir="2700000" algn="tl">
                  <a:srgbClr val="FFFFFF"/>
                </a:outerShdw>
              </a:effectLst>
            </a:endParaRPr>
          </a:p>
          <a:p>
            <a:pPr marL="274320" indent="-274320" algn="ctr" eaLnBrk="1" fontAlgn="auto" hangingPunct="1">
              <a:lnSpc>
                <a:spcPct val="90000"/>
              </a:lnSpc>
              <a:spcBef>
                <a:spcPts val="580"/>
              </a:spcBef>
              <a:spcAft>
                <a:spcPts val="0"/>
              </a:spcAft>
              <a:buFont typeface="Wingdings 2"/>
              <a:buChar char=""/>
              <a:defRPr/>
            </a:pPr>
            <a:endParaRPr lang="fr-FR" dirty="0" smtClean="0">
              <a:solidFill>
                <a:schemeClr val="tx2"/>
              </a:solidFill>
              <a:effectLst>
                <a:outerShdw blurRad="38100" dist="38100" dir="2700000" algn="tl">
                  <a:srgbClr val="FFFFFF"/>
                </a:outerShdw>
              </a:effectLst>
            </a:endParaRPr>
          </a:p>
          <a:p>
            <a:pPr marL="274320" indent="-274320" algn="ctr" eaLnBrk="1" fontAlgn="auto" hangingPunct="1">
              <a:lnSpc>
                <a:spcPct val="90000"/>
              </a:lnSpc>
              <a:spcBef>
                <a:spcPts val="580"/>
              </a:spcBef>
              <a:spcAft>
                <a:spcPts val="0"/>
              </a:spcAft>
              <a:buFont typeface="Wingdings 2"/>
              <a:buChar char=""/>
              <a:defRPr/>
            </a:pPr>
            <a:endParaRPr lang="fr-FR" dirty="0" smtClean="0">
              <a:solidFill>
                <a:schemeClr val="tx2"/>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10</a:t>
            </a:fld>
            <a:endParaRPr lang="fr-FR"/>
          </a:p>
        </p:txBody>
      </p:sp>
      <p:sp>
        <p:nvSpPr>
          <p:cNvPr id="6" name="Rectangle 5"/>
          <p:cNvSpPr/>
          <p:nvPr/>
        </p:nvSpPr>
        <p:spPr>
          <a:xfrm>
            <a:off x="755576" y="2571744"/>
            <a:ext cx="7776864" cy="366556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fr-FR" sz="2800" dirty="0" smtClean="0">
                <a:solidFill>
                  <a:schemeClr val="bg1"/>
                </a:solidFill>
              </a:rPr>
              <a:t>« Par </a:t>
            </a:r>
            <a:r>
              <a:rPr lang="fr-FR" sz="2800" dirty="0" err="1" smtClean="0">
                <a:solidFill>
                  <a:schemeClr val="bg1"/>
                </a:solidFill>
              </a:rPr>
              <a:t>œkologie</a:t>
            </a:r>
            <a:r>
              <a:rPr lang="fr-FR" sz="2800" dirty="0" smtClean="0">
                <a:solidFill>
                  <a:schemeClr val="bg1"/>
                </a:solidFill>
              </a:rPr>
              <a:t> nous entendons la totalité de la </a:t>
            </a:r>
            <a:r>
              <a:rPr lang="fr-FR" sz="2800" i="1" dirty="0" smtClean="0">
                <a:solidFill>
                  <a:schemeClr val="bg1"/>
                </a:solidFill>
              </a:rPr>
              <a:t>science des relations de</a:t>
            </a:r>
            <a:r>
              <a:rPr lang="fr-FR" sz="2800" dirty="0" smtClean="0">
                <a:solidFill>
                  <a:schemeClr val="bg1"/>
                </a:solidFill>
              </a:rPr>
              <a:t> </a:t>
            </a:r>
            <a:r>
              <a:rPr lang="fr-FR" sz="2800" i="1" dirty="0" smtClean="0">
                <a:solidFill>
                  <a:schemeClr val="bg1"/>
                </a:solidFill>
              </a:rPr>
              <a:t>l’organisme avec l’environnement</a:t>
            </a:r>
            <a:r>
              <a:rPr lang="fr-FR" sz="2800" dirty="0" smtClean="0">
                <a:solidFill>
                  <a:schemeClr val="bg1"/>
                </a:solidFill>
              </a:rPr>
              <a:t>, comprenant, au sens large, toutes les « conditions d’existence ». »</a:t>
            </a:r>
            <a:endParaRPr lang="fr-FR" sz="2800" dirty="0">
              <a:solidFill>
                <a:schemeClr val="bg1"/>
              </a:solidFill>
            </a:endParaRPr>
          </a:p>
        </p:txBody>
      </p:sp>
      <p:sp>
        <p:nvSpPr>
          <p:cNvPr id="8" name="Rectangle 7"/>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15315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linds(horizontal)">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blinds(horizontal)">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6093296"/>
            <a:ext cx="8424936" cy="6206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dirty="0" smtClean="0">
                <a:solidFill>
                  <a:srgbClr val="002060"/>
                </a:solidFill>
              </a:rPr>
              <a:t>DUVIGNEAUD Paul, </a:t>
            </a:r>
            <a:r>
              <a:rPr lang="fr-FR" i="1" dirty="0" smtClean="0">
                <a:solidFill>
                  <a:srgbClr val="002060"/>
                </a:solidFill>
              </a:rPr>
              <a:t>La Synthèse écologique</a:t>
            </a:r>
            <a:r>
              <a:rPr lang="fr-FR" dirty="0" smtClean="0">
                <a:solidFill>
                  <a:srgbClr val="002060"/>
                </a:solidFill>
              </a:rPr>
              <a:t>, </a:t>
            </a:r>
            <a:r>
              <a:rPr lang="fr-FR" dirty="0" err="1" smtClean="0">
                <a:solidFill>
                  <a:srgbClr val="002060"/>
                </a:solidFill>
              </a:rPr>
              <a:t>Doin</a:t>
            </a:r>
            <a:r>
              <a:rPr lang="fr-FR" dirty="0" smtClean="0">
                <a:solidFill>
                  <a:srgbClr val="002060"/>
                </a:solidFill>
              </a:rPr>
              <a:t> Paris, 1984 (1980), p. 1 et extrait de la Préface à la deuxième édition</a:t>
            </a:r>
            <a:endParaRPr lang="fr-FR" dirty="0"/>
          </a:p>
        </p:txBody>
      </p:sp>
      <p:sp>
        <p:nvSpPr>
          <p:cNvPr id="289795" name="Rectangle 3"/>
          <p:cNvSpPr>
            <a:spLocks noGrp="1" noChangeArrowheads="1"/>
          </p:cNvSpPr>
          <p:nvPr>
            <p:ph idx="1"/>
          </p:nvPr>
        </p:nvSpPr>
        <p:spPr>
          <a:xfrm>
            <a:off x="357188" y="692697"/>
            <a:ext cx="8229600" cy="1224136"/>
          </a:xfrm>
        </p:spPr>
        <p:txBody>
          <a:bodyPr>
            <a:normAutofit/>
          </a:bodyPr>
          <a:lstStyle/>
          <a:p>
            <a:pPr marL="0" indent="0" algn="ctr">
              <a:lnSpc>
                <a:spcPct val="90000"/>
              </a:lnSpc>
              <a:spcBef>
                <a:spcPts val="580"/>
              </a:spcBef>
              <a:buNone/>
              <a:defRPr/>
            </a:pPr>
            <a:r>
              <a:rPr lang="fr-FR" b="1" dirty="0" smtClean="0">
                <a:solidFill>
                  <a:srgbClr val="0070C0"/>
                </a:solidFill>
              </a:rPr>
              <a:t>L’écologie, </a:t>
            </a:r>
            <a:r>
              <a:rPr lang="fr-FR" b="1" dirty="0" smtClean="0">
                <a:solidFill>
                  <a:srgbClr val="0070C0"/>
                </a:solidFill>
                <a:effectLst>
                  <a:outerShdw blurRad="38100" dist="38100" dir="2700000" algn="tl">
                    <a:srgbClr val="FFFFFF"/>
                  </a:outerShdw>
                </a:effectLst>
              </a:rPr>
              <a:t>vers la science des interdépendances</a:t>
            </a:r>
            <a:endParaRPr lang="fr-FR" dirty="0" smtClean="0">
              <a:solidFill>
                <a:schemeClr val="tx2"/>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11</a:t>
            </a:fld>
            <a:endParaRPr lang="fr-FR"/>
          </a:p>
        </p:txBody>
      </p:sp>
      <p:sp>
        <p:nvSpPr>
          <p:cNvPr id="6" name="Rectangle 5"/>
          <p:cNvSpPr/>
          <p:nvPr/>
        </p:nvSpPr>
        <p:spPr>
          <a:xfrm>
            <a:off x="467544" y="1556792"/>
            <a:ext cx="8424936" cy="28083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2300" dirty="0" smtClean="0">
                <a:solidFill>
                  <a:srgbClr val="002060"/>
                </a:solidFill>
              </a:rPr>
              <a:t>«L’écologie est, théoriquement, l’étude de l’habitat, de l’habitat des êtres vivants (</a:t>
            </a:r>
            <a:r>
              <a:rPr lang="fr-FR" sz="2300" dirty="0" err="1" smtClean="0">
                <a:solidFill>
                  <a:srgbClr val="002060"/>
                </a:solidFill>
              </a:rPr>
              <a:t>oike</a:t>
            </a:r>
            <a:r>
              <a:rPr lang="fr-FR" sz="2300" dirty="0" smtClean="0">
                <a:solidFill>
                  <a:srgbClr val="002060"/>
                </a:solidFill>
              </a:rPr>
              <a:t> = habitat). On considère cependant l’écologie comme </a:t>
            </a:r>
            <a:r>
              <a:rPr lang="fr-FR" sz="2300" b="1" dirty="0" smtClean="0">
                <a:solidFill>
                  <a:srgbClr val="002060"/>
                </a:solidFill>
              </a:rPr>
              <a:t>la science des </a:t>
            </a:r>
            <a:r>
              <a:rPr lang="fr-FR" sz="2300" b="1" i="1" dirty="0" smtClean="0">
                <a:solidFill>
                  <a:srgbClr val="002060"/>
                </a:solidFill>
              </a:rPr>
              <a:t>relations</a:t>
            </a:r>
            <a:r>
              <a:rPr lang="fr-FR" sz="2300" b="1" dirty="0" smtClean="0">
                <a:solidFill>
                  <a:srgbClr val="002060"/>
                </a:solidFill>
              </a:rPr>
              <a:t> des êtres vivants avec leur milieu </a:t>
            </a:r>
            <a:r>
              <a:rPr lang="fr-FR" sz="2300" dirty="0" smtClean="0">
                <a:solidFill>
                  <a:srgbClr val="002060"/>
                </a:solidFill>
              </a:rPr>
              <a:t>; les êtres vivants étant étroitement intégrés à leur « environnement », l’écologie est la science des systèmes biologiques fonctionnels complexes appelés </a:t>
            </a:r>
            <a:r>
              <a:rPr lang="fr-FR" sz="2300" i="1" dirty="0" smtClean="0">
                <a:solidFill>
                  <a:srgbClr val="002060"/>
                </a:solidFill>
              </a:rPr>
              <a:t>écosystèmes</a:t>
            </a:r>
            <a:r>
              <a:rPr lang="fr-FR" sz="2300" dirty="0" smtClean="0">
                <a:solidFill>
                  <a:srgbClr val="002060"/>
                </a:solidFill>
              </a:rPr>
              <a:t> ; elle comporte aussi </a:t>
            </a:r>
            <a:r>
              <a:rPr lang="fr-FR" sz="2300" b="1" dirty="0" smtClean="0">
                <a:solidFill>
                  <a:srgbClr val="002060"/>
                </a:solidFill>
              </a:rPr>
              <a:t>l’étude des rapports des êtres vivants </a:t>
            </a:r>
            <a:r>
              <a:rPr lang="fr-FR" sz="2300" b="1" i="1" dirty="0" smtClean="0">
                <a:solidFill>
                  <a:srgbClr val="002060"/>
                </a:solidFill>
              </a:rPr>
              <a:t>entre eux</a:t>
            </a:r>
            <a:r>
              <a:rPr lang="fr-FR" sz="2300" dirty="0" smtClean="0">
                <a:solidFill>
                  <a:srgbClr val="002060"/>
                </a:solidFill>
              </a:rPr>
              <a:t>. » </a:t>
            </a:r>
          </a:p>
        </p:txBody>
      </p:sp>
      <p:sp>
        <p:nvSpPr>
          <p:cNvPr id="8" name="Rectangle 7"/>
          <p:cNvSpPr/>
          <p:nvPr/>
        </p:nvSpPr>
        <p:spPr>
          <a:xfrm>
            <a:off x="467544" y="4653136"/>
            <a:ext cx="8424936" cy="11536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2300" dirty="0" smtClean="0">
                <a:solidFill>
                  <a:srgbClr val="002060"/>
                </a:solidFill>
              </a:rPr>
              <a:t>« Il faut, …, développer une nouvelle morale, la </a:t>
            </a:r>
            <a:r>
              <a:rPr lang="fr-FR" sz="2300" i="1" dirty="0" smtClean="0">
                <a:solidFill>
                  <a:srgbClr val="002060"/>
                </a:solidFill>
              </a:rPr>
              <a:t>morale écologique</a:t>
            </a:r>
            <a:r>
              <a:rPr lang="fr-FR" sz="2300" dirty="0" smtClean="0">
                <a:solidFill>
                  <a:srgbClr val="002060"/>
                </a:solidFill>
              </a:rPr>
              <a:t>, basée sur la connaissance de soi et sur celle des rapports de l’homme avec son environnement. » </a:t>
            </a:r>
            <a:endParaRPr lang="fr-FR" sz="2300" dirty="0">
              <a:solidFill>
                <a:srgbClr val="002060"/>
              </a:solidFill>
            </a:endParaRPr>
          </a:p>
        </p:txBody>
      </p:sp>
      <p:sp>
        <p:nvSpPr>
          <p:cNvPr id="10" name="Rectangle 9"/>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34190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linds(horizontal)">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896180"/>
            <a:ext cx="8229600" cy="1164668"/>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fr-FR" sz="2800" dirty="0" smtClean="0">
                <a:solidFill>
                  <a:schemeClr val="accent1"/>
                </a:solidFill>
                <a:effectLst>
                  <a:outerShdw blurRad="38100" dist="38100" dir="2700000" algn="tl">
                    <a:srgbClr val="FFFFFF"/>
                  </a:outerShdw>
                </a:effectLst>
              </a:rPr>
              <a:t>L’écologie, qui et pourquoi?</a:t>
            </a: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12</a:t>
            </a:fld>
            <a:endParaRPr lang="fr-FR"/>
          </a:p>
        </p:txBody>
      </p:sp>
      <p:sp>
        <p:nvSpPr>
          <p:cNvPr id="14" name="Rectangle 3"/>
          <p:cNvSpPr>
            <a:spLocks noGrp="1" noChangeArrowheads="1"/>
          </p:cNvSpPr>
          <p:nvPr>
            <p:ph sz="half" idx="1"/>
          </p:nvPr>
        </p:nvSpPr>
        <p:spPr>
          <a:xfrm>
            <a:off x="467544" y="2132856"/>
            <a:ext cx="8208912" cy="4320480"/>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scientifiques qui veulent MESURER et ALERTER </a:t>
            </a:r>
          </a:p>
          <a:p>
            <a:pPr marL="0" lvl="2" indent="0" algn="just">
              <a:spcBef>
                <a:spcPts val="370"/>
              </a:spcBef>
              <a:buClr>
                <a:schemeClr val="accent1">
                  <a:tint val="60000"/>
                </a:schemeClr>
              </a:buClr>
              <a:buNone/>
              <a:defRPr/>
            </a:pPr>
            <a:endParaRPr lang="fr-FR" sz="2400" dirty="0" smtClean="0">
              <a:solidFill>
                <a:schemeClr val="tx2"/>
              </a:solidFill>
              <a:effectLst>
                <a:outerShdw blurRad="38100" dist="38100" dir="2700000" algn="tl">
                  <a:srgbClr val="FFFFFF"/>
                </a:outerShdw>
              </a:effectLst>
            </a:endParaRPr>
          </a:p>
          <a:p>
            <a:pPr marL="442913" lvl="2" indent="-257175" algn="just">
              <a:spcBef>
                <a:spcPts val="370"/>
              </a:spcBef>
              <a:buClr>
                <a:srgbClr val="FFFF00"/>
              </a:buClr>
              <a:buSzPct val="65000"/>
              <a:buFont typeface="Wingdings" pitchFamily="2" charset="2"/>
              <a:buChar char=""/>
              <a:defRPr/>
            </a:pPr>
            <a:r>
              <a:rPr lang="fr-FR" sz="2400" dirty="0">
                <a:solidFill>
                  <a:srgbClr val="0070C0"/>
                </a:solidFill>
                <a:effectLst>
                  <a:outerShdw blurRad="38100" dist="38100" dir="2700000" algn="tl">
                    <a:srgbClr val="FFFFFF"/>
                  </a:outerShdw>
                </a:effectLst>
              </a:rPr>
              <a:t>1895</a:t>
            </a:r>
            <a:r>
              <a:rPr lang="fr-FR" sz="2400" dirty="0">
                <a:solidFill>
                  <a:schemeClr val="tx2"/>
                </a:solidFill>
                <a:effectLst>
                  <a:outerShdw blurRad="38100" dist="38100" dir="2700000" algn="tl">
                    <a:srgbClr val="FFFFFF"/>
                  </a:outerShdw>
                </a:effectLst>
              </a:rPr>
              <a:t>: </a:t>
            </a:r>
            <a:r>
              <a:rPr lang="fr-FR" sz="2400" dirty="0" smtClean="0">
                <a:solidFill>
                  <a:srgbClr val="002060"/>
                </a:solidFill>
              </a:rPr>
              <a:t>Arrhenius, </a:t>
            </a:r>
            <a:r>
              <a:rPr lang="fr-FR" sz="2400" dirty="0">
                <a:solidFill>
                  <a:srgbClr val="002060"/>
                </a:solidFill>
              </a:rPr>
              <a:t>Prix Nobel en 1903, décrit le principe de l’effet de serre</a:t>
            </a:r>
          </a:p>
          <a:p>
            <a:pPr marL="442913" lvl="2" indent="-257175" algn="just">
              <a:spcBef>
                <a:spcPts val="370"/>
              </a:spcBef>
              <a:buClr>
                <a:srgbClr val="FFFF00"/>
              </a:buClr>
              <a:buSzPct val="65000"/>
              <a:buFont typeface="Wingdings" pitchFamily="2" charset="2"/>
              <a:buChar char=""/>
              <a:defRPr/>
            </a:pPr>
            <a:r>
              <a:rPr lang="fr-FR" sz="2400" dirty="0" smtClean="0">
                <a:solidFill>
                  <a:srgbClr val="0070C0"/>
                </a:solidFill>
              </a:rPr>
              <a:t>1948</a:t>
            </a:r>
            <a:r>
              <a:rPr lang="fr-FR" sz="2400" dirty="0" smtClean="0">
                <a:solidFill>
                  <a:schemeClr val="tx1"/>
                </a:solidFill>
              </a:rPr>
              <a:t>: </a:t>
            </a:r>
            <a:r>
              <a:rPr lang="fr-FR" sz="2400" dirty="0" smtClean="0">
                <a:solidFill>
                  <a:srgbClr val="002060"/>
                </a:solidFill>
              </a:rPr>
              <a:t>Création de l’Union Internationale pour la Conservation de la Nature (UICN) à Fontainebleau</a:t>
            </a:r>
          </a:p>
          <a:p>
            <a:pPr marL="442913" lvl="2" indent="-257175" algn="just">
              <a:spcBef>
                <a:spcPts val="370"/>
              </a:spcBef>
              <a:buClr>
                <a:srgbClr val="FFFF00"/>
              </a:buClr>
              <a:buSzPct val="65000"/>
              <a:buFont typeface="Wingdings" pitchFamily="2" charset="2"/>
              <a:buChar char=""/>
              <a:defRPr/>
            </a:pPr>
            <a:r>
              <a:rPr lang="fr-FR" sz="2400" dirty="0" smtClean="0">
                <a:solidFill>
                  <a:srgbClr val="0070C0"/>
                </a:solidFill>
              </a:rPr>
              <a:t>1951</a:t>
            </a:r>
            <a:r>
              <a:rPr lang="fr-FR" sz="2400" dirty="0" smtClean="0">
                <a:solidFill>
                  <a:srgbClr val="002060"/>
                </a:solidFill>
              </a:rPr>
              <a:t> : l’UICN publie un rapport liant économie et écologie</a:t>
            </a:r>
          </a:p>
          <a:p>
            <a:pPr marL="442913" lvl="2" indent="-257175" algn="just">
              <a:spcBef>
                <a:spcPts val="370"/>
              </a:spcBef>
              <a:buClr>
                <a:srgbClr val="FFFF00"/>
              </a:buClr>
              <a:buSzPct val="65000"/>
              <a:buFont typeface="Wingdings" pitchFamily="2" charset="2"/>
              <a:buChar char=""/>
              <a:defRPr/>
            </a:pPr>
            <a:r>
              <a:rPr lang="fr-FR" sz="2400" dirty="0" smtClean="0">
                <a:solidFill>
                  <a:srgbClr val="0070C0"/>
                </a:solidFill>
              </a:rPr>
              <a:t>1968:  </a:t>
            </a:r>
            <a:r>
              <a:rPr lang="fr-FR" sz="2400" dirty="0" smtClean="0">
                <a:solidFill>
                  <a:srgbClr val="002060"/>
                </a:solidFill>
              </a:rPr>
              <a:t>création de la Fédération Française des Sociétés de Protection de la Nature (FFSPN), qui deviendra France Nature environnement (FNE)</a:t>
            </a:r>
          </a:p>
        </p:txBody>
      </p:sp>
      <p:sp>
        <p:nvSpPr>
          <p:cNvPr id="7" name="Rectangle 6"/>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26258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20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2000"/>
                                        <p:tgtEl>
                                          <p:spTgt spid="1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2000"/>
                                        <p:tgtEl>
                                          <p:spTgt spid="1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2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a:xfrm>
            <a:off x="357188" y="692696"/>
            <a:ext cx="8229600" cy="6022429"/>
          </a:xfrm>
        </p:spPr>
        <p:txBody>
          <a:bodyPr>
            <a:normAutofit/>
          </a:bodyPr>
          <a:lstStyle/>
          <a:p>
            <a:pPr marL="0" indent="0" algn="ctr">
              <a:lnSpc>
                <a:spcPct val="90000"/>
              </a:lnSpc>
              <a:spcBef>
                <a:spcPts val="580"/>
              </a:spcBef>
              <a:buNone/>
              <a:defRPr/>
            </a:pPr>
            <a:r>
              <a:rPr lang="fr-FR" sz="4000" b="1" dirty="0" smtClean="0">
                <a:solidFill>
                  <a:srgbClr val="0070C0"/>
                </a:solidFill>
              </a:rPr>
              <a:t>L’écologie et la biologie en 3 étapes</a:t>
            </a:r>
            <a:endParaRPr lang="fr-FR" dirty="0" smtClean="0">
              <a:solidFill>
                <a:schemeClr val="tx2"/>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13</a:t>
            </a:fld>
            <a:endParaRPr lang="fr-FR"/>
          </a:p>
        </p:txBody>
      </p:sp>
      <p:sp>
        <p:nvSpPr>
          <p:cNvPr id="6" name="Rectangle 5"/>
          <p:cNvSpPr/>
          <p:nvPr/>
        </p:nvSpPr>
        <p:spPr>
          <a:xfrm>
            <a:off x="755576" y="1700808"/>
            <a:ext cx="7704856" cy="29523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buFont typeface="Arial" pitchFamily="34" charset="0"/>
              <a:buChar char="•"/>
            </a:pPr>
            <a:r>
              <a:rPr lang="fr-FR" sz="2300" dirty="0" smtClean="0">
                <a:solidFill>
                  <a:schemeClr val="bg1"/>
                </a:solidFill>
              </a:rPr>
              <a:t>Biologie de la conservation</a:t>
            </a:r>
          </a:p>
          <a:p>
            <a:pPr algn="just">
              <a:buFont typeface="Arial" pitchFamily="34" charset="0"/>
              <a:buChar char="•"/>
            </a:pPr>
            <a:r>
              <a:rPr lang="fr-FR" sz="2300" dirty="0" smtClean="0">
                <a:solidFill>
                  <a:schemeClr val="bg1"/>
                </a:solidFill>
              </a:rPr>
              <a:t>Biologie de la restauration</a:t>
            </a:r>
          </a:p>
          <a:p>
            <a:pPr algn="just">
              <a:buFont typeface="Arial" pitchFamily="34" charset="0"/>
              <a:buChar char="•"/>
            </a:pPr>
            <a:r>
              <a:rPr lang="fr-FR" sz="2300" dirty="0" smtClean="0">
                <a:solidFill>
                  <a:schemeClr val="bg1"/>
                </a:solidFill>
              </a:rPr>
              <a:t>Biologie de la réconciliation ou reconnexion: </a:t>
            </a:r>
          </a:p>
          <a:p>
            <a:pPr marL="630238" lvl="1" indent="-173038" algn="just">
              <a:buFont typeface="Arial" pitchFamily="34" charset="0"/>
              <a:buChar char="•"/>
            </a:pPr>
            <a:r>
              <a:rPr lang="fr-FR" sz="2300" dirty="0" smtClean="0">
                <a:solidFill>
                  <a:schemeClr val="bg1"/>
                </a:solidFill>
              </a:rPr>
              <a:t>ne plus séparer les protecteurs rationalistes et les citoyens affectifs</a:t>
            </a:r>
          </a:p>
          <a:p>
            <a:pPr marL="630238" lvl="1" indent="-173038" algn="just">
              <a:buFont typeface="Arial" pitchFamily="34" charset="0"/>
              <a:buChar char="•"/>
            </a:pPr>
            <a:r>
              <a:rPr lang="fr-FR" sz="2300" dirty="0" smtClean="0">
                <a:solidFill>
                  <a:schemeClr val="bg1"/>
                </a:solidFill>
              </a:rPr>
              <a:t>la médiation par l’Art?</a:t>
            </a:r>
          </a:p>
        </p:txBody>
      </p:sp>
      <p:sp>
        <p:nvSpPr>
          <p:cNvPr id="9" name="Rectangle 8"/>
          <p:cNvSpPr/>
          <p:nvPr/>
        </p:nvSpPr>
        <p:spPr>
          <a:xfrm>
            <a:off x="755576" y="4725144"/>
            <a:ext cx="7776864"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dirty="0" smtClean="0">
                <a:solidFill>
                  <a:srgbClr val="002060"/>
                </a:solidFill>
              </a:rPr>
              <a:t>« On peut parler de </a:t>
            </a:r>
            <a:r>
              <a:rPr lang="fr-FR" b="1" dirty="0" smtClean="0">
                <a:solidFill>
                  <a:srgbClr val="002060"/>
                </a:solidFill>
              </a:rPr>
              <a:t>crise de la biodiversité »</a:t>
            </a:r>
            <a:r>
              <a:rPr lang="fr-FR" dirty="0" smtClean="0">
                <a:solidFill>
                  <a:srgbClr val="002060"/>
                </a:solidFill>
              </a:rPr>
              <a:t> selon Anne-Caroline </a:t>
            </a:r>
            <a:r>
              <a:rPr lang="fr-FR" dirty="0" err="1" smtClean="0">
                <a:solidFill>
                  <a:srgbClr val="002060"/>
                </a:solidFill>
              </a:rPr>
              <a:t>Prevot</a:t>
            </a:r>
            <a:r>
              <a:rPr lang="fr-FR" dirty="0" smtClean="0">
                <a:solidFill>
                  <a:srgbClr val="002060"/>
                </a:solidFill>
              </a:rPr>
              <a:t>-Julliard, biologiste de la conservation: </a:t>
            </a:r>
            <a:r>
              <a:rPr lang="fr-FR" dirty="0" smtClean="0">
                <a:solidFill>
                  <a:srgbClr val="002060"/>
                </a:solidFill>
                <a:hlinkClick r:id="rId2"/>
              </a:rPr>
              <a:t>https://vimeo.com/67801898</a:t>
            </a:r>
            <a:endParaRPr lang="fr-FR" dirty="0" smtClean="0">
              <a:solidFill>
                <a:srgbClr val="002060"/>
              </a:solidFill>
            </a:endParaRPr>
          </a:p>
          <a:p>
            <a:pPr algn="just"/>
            <a:endParaRPr lang="fr-FR" dirty="0" smtClean="0">
              <a:solidFill>
                <a:srgbClr val="002060"/>
              </a:solidFill>
            </a:endParaRPr>
          </a:p>
          <a:p>
            <a:pPr algn="just"/>
            <a:r>
              <a:rPr lang="fr-FR" dirty="0" smtClean="0">
                <a:solidFill>
                  <a:srgbClr val="002060"/>
                </a:solidFill>
              </a:rPr>
              <a:t>Cynthia Fleury, Anne-Caroline </a:t>
            </a:r>
            <a:r>
              <a:rPr lang="fr-FR" dirty="0" err="1" smtClean="0">
                <a:solidFill>
                  <a:srgbClr val="002060"/>
                </a:solidFill>
              </a:rPr>
              <a:t>Prevot</a:t>
            </a:r>
            <a:r>
              <a:rPr lang="fr-FR" dirty="0" smtClean="0">
                <a:solidFill>
                  <a:srgbClr val="002060"/>
                </a:solidFill>
              </a:rPr>
              <a:t>-Julliard, </a:t>
            </a:r>
            <a:r>
              <a:rPr lang="fr-FR" i="1" dirty="0" smtClean="0">
                <a:solidFill>
                  <a:srgbClr val="002060"/>
                </a:solidFill>
              </a:rPr>
              <a:t>L'exigence de la réconciliation, biodiversité et société</a:t>
            </a:r>
            <a:r>
              <a:rPr lang="fr-FR" dirty="0" smtClean="0">
                <a:solidFill>
                  <a:srgbClr val="002060"/>
                </a:solidFill>
              </a:rPr>
              <a:t>, 2012</a:t>
            </a:r>
          </a:p>
        </p:txBody>
      </p:sp>
      <p:sp>
        <p:nvSpPr>
          <p:cNvPr id="8" name="Rectangle 7"/>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298372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linds(horizontal)">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896180"/>
            <a:ext cx="8229600" cy="1164668"/>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fr-FR" sz="2800" dirty="0" smtClean="0">
                <a:solidFill>
                  <a:schemeClr val="accent1"/>
                </a:solidFill>
                <a:effectLst>
                  <a:outerShdw blurRad="38100" dist="38100" dir="2700000" algn="tl">
                    <a:srgbClr val="FFFFFF"/>
                  </a:outerShdw>
                </a:effectLst>
              </a:rPr>
              <a:t>L’écologie, qui et pourquoi?</a:t>
            </a:r>
          </a:p>
        </p:txBody>
      </p:sp>
      <p:sp>
        <p:nvSpPr>
          <p:cNvPr id="197635" name="Rectangle 3"/>
          <p:cNvSpPr>
            <a:spLocks noGrp="1" noChangeArrowheads="1"/>
          </p:cNvSpPr>
          <p:nvPr>
            <p:ph sz="half" idx="1"/>
          </p:nvPr>
        </p:nvSpPr>
        <p:spPr>
          <a:xfrm>
            <a:off x="395536" y="2132856"/>
            <a:ext cx="8352928" cy="4320480"/>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romantiques de la nature qui veulent PROTÉGER </a:t>
            </a:r>
          </a:p>
          <a:p>
            <a:pPr marL="0" lvl="2" indent="0" algn="ctr">
              <a:spcBef>
                <a:spcPts val="370"/>
              </a:spcBef>
              <a:buClr>
                <a:schemeClr val="accent1">
                  <a:tint val="60000"/>
                </a:schemeClr>
              </a:buClr>
              <a:buNone/>
              <a:defRPr/>
            </a:pPr>
            <a:endParaRPr lang="fr-FR" sz="2400" dirty="0" smtClean="0">
              <a:solidFill>
                <a:schemeClr val="tx2"/>
              </a:solidFill>
              <a:effectLst>
                <a:outerShdw blurRad="38100" dist="38100" dir="2700000" algn="tl">
                  <a:srgbClr val="FFFFFF"/>
                </a:outerShdw>
              </a:effectLst>
            </a:endParaRP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effectLst>
                  <a:outerShdw blurRad="38100" dist="38100" dir="2700000" algn="tl">
                    <a:srgbClr val="FFFFFF"/>
                  </a:outerShdw>
                </a:effectLst>
              </a:rPr>
              <a:t>1852</a:t>
            </a:r>
            <a:r>
              <a:rPr lang="fr-FR" sz="2400" dirty="0" smtClean="0">
                <a:solidFill>
                  <a:schemeClr val="tx2"/>
                </a:solidFill>
                <a:effectLst>
                  <a:outerShdw blurRad="38100" dist="38100" dir="2700000" algn="tl">
                    <a:srgbClr val="FFFFFF"/>
                  </a:outerShdw>
                </a:effectLst>
              </a:rPr>
              <a:t>: </a:t>
            </a:r>
            <a:r>
              <a:rPr lang="fr-FR" sz="2400" dirty="0" smtClean="0">
                <a:solidFill>
                  <a:srgbClr val="002060"/>
                </a:solidFill>
                <a:effectLst>
                  <a:outerShdw blurRad="38100" dist="38100" dir="2700000" algn="tl">
                    <a:srgbClr val="FFFFFF"/>
                  </a:outerShdw>
                </a:effectLst>
              </a:rPr>
              <a:t>création de la réserve naturelle de Fontainebleau par l’école de Barbizon</a:t>
            </a: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effectLst>
                  <a:outerShdw blurRad="38100" dist="38100" dir="2700000" algn="tl">
                    <a:srgbClr val="FFFFFF"/>
                  </a:outerShdw>
                </a:effectLst>
              </a:rPr>
              <a:t>1872</a:t>
            </a:r>
            <a:r>
              <a:rPr lang="fr-FR" sz="2400" dirty="0" smtClean="0">
                <a:solidFill>
                  <a:schemeClr val="tx2"/>
                </a:solidFill>
                <a:effectLst>
                  <a:outerShdw blurRad="38100" dist="38100" dir="2700000" algn="tl">
                    <a:srgbClr val="FFFFFF"/>
                  </a:outerShdw>
                </a:effectLst>
              </a:rPr>
              <a:t>: </a:t>
            </a:r>
            <a:r>
              <a:rPr lang="fr-FR" sz="2400" dirty="0" smtClean="0">
                <a:solidFill>
                  <a:srgbClr val="002060"/>
                </a:solidFill>
              </a:rPr>
              <a:t>création du parc de Yellowstone</a:t>
            </a: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rPr>
              <a:t>1874</a:t>
            </a:r>
            <a:r>
              <a:rPr lang="fr-FR" sz="2400" dirty="0" smtClean="0">
                <a:solidFill>
                  <a:schemeClr val="tx1"/>
                </a:solidFill>
              </a:rPr>
              <a:t> </a:t>
            </a:r>
            <a:r>
              <a:rPr lang="fr-FR" sz="2400" dirty="0" smtClean="0">
                <a:solidFill>
                  <a:srgbClr val="002060"/>
                </a:solidFill>
              </a:rPr>
              <a:t>: création de la Fédération des Clubs Alpins français (CAF)</a:t>
            </a: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14</a:t>
            </a:fld>
            <a:endParaRPr lang="fr-FR"/>
          </a:p>
        </p:txBody>
      </p:sp>
      <p:sp>
        <p:nvSpPr>
          <p:cNvPr id="7" name="Rectangle 6"/>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fade">
                                      <p:cBhvr>
                                        <p:cTn id="10" dur="2000"/>
                                        <p:tgtEl>
                                          <p:spTgt spid="1976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animEffect transition="in" filter="fade">
                                      <p:cBhvr>
                                        <p:cTn id="13" dur="2000"/>
                                        <p:tgtEl>
                                          <p:spTgt spid="1976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5">
                                            <p:txEl>
                                              <p:pRg st="3" end="3"/>
                                            </p:txEl>
                                          </p:spTgt>
                                        </p:tgtEl>
                                        <p:attrNameLst>
                                          <p:attrName>style.visibility</p:attrName>
                                        </p:attrNameLst>
                                      </p:cBhvr>
                                      <p:to>
                                        <p:strVal val="visible"/>
                                      </p:to>
                                    </p:set>
                                    <p:animEffect transition="in" filter="fade">
                                      <p:cBhvr>
                                        <p:cTn id="16" dur="2000"/>
                                        <p:tgtEl>
                                          <p:spTgt spid="19763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7635">
                                            <p:txEl>
                                              <p:pRg st="4" end="4"/>
                                            </p:txEl>
                                          </p:spTgt>
                                        </p:tgtEl>
                                        <p:attrNameLst>
                                          <p:attrName>style.visibility</p:attrName>
                                        </p:attrNameLst>
                                      </p:cBhvr>
                                      <p:to>
                                        <p:strVal val="visible"/>
                                      </p:to>
                                    </p:set>
                                    <p:animEffect transition="in" filter="fade">
                                      <p:cBhvr>
                                        <p:cTn id="19" dur="2000"/>
                                        <p:tgtEl>
                                          <p:spTgt spid="197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896180"/>
            <a:ext cx="8229600" cy="1164668"/>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fr-FR" sz="2800" dirty="0" smtClean="0">
                <a:solidFill>
                  <a:schemeClr val="accent1"/>
                </a:solidFill>
                <a:effectLst>
                  <a:outerShdw blurRad="38100" dist="38100" dir="2700000" algn="tl">
                    <a:srgbClr val="FFFFFF"/>
                  </a:outerShdw>
                </a:effectLst>
              </a:rPr>
              <a:t>L’écologie, qui et pourquoi?</a:t>
            </a:r>
          </a:p>
        </p:txBody>
      </p:sp>
      <p:sp>
        <p:nvSpPr>
          <p:cNvPr id="197635" name="Rectangle 3"/>
          <p:cNvSpPr>
            <a:spLocks noGrp="1" noChangeArrowheads="1"/>
          </p:cNvSpPr>
          <p:nvPr>
            <p:ph sz="half" idx="1"/>
          </p:nvPr>
        </p:nvSpPr>
        <p:spPr>
          <a:xfrm>
            <a:off x="395536" y="2492896"/>
            <a:ext cx="8352928" cy="3456384"/>
          </a:xfrm>
        </p:spPr>
        <p:style>
          <a:lnRef idx="1">
            <a:schemeClr val="accent3"/>
          </a:lnRef>
          <a:fillRef idx="2">
            <a:schemeClr val="accent3"/>
          </a:fillRef>
          <a:effectRef idx="1">
            <a:schemeClr val="accent3"/>
          </a:effectRef>
          <a:fontRef idx="minor">
            <a:schemeClr val="dk1"/>
          </a:fontRef>
        </p:style>
        <p:txBody>
          <a:bodyPr anchor="ctr">
            <a:normAutofit/>
          </a:bodyPr>
          <a:lstStyle/>
          <a:p>
            <a:pPr marL="0" lvl="2" indent="0" algn="ctr">
              <a:spcBef>
                <a:spcPts val="370"/>
              </a:spcBef>
              <a:buClr>
                <a:schemeClr val="accent1">
                  <a:tint val="60000"/>
                </a:schemeClr>
              </a:buClr>
              <a:buNone/>
              <a:defRPr/>
            </a:pPr>
            <a:r>
              <a:rPr lang="fr-FR" sz="2400" dirty="0" smtClean="0">
                <a:solidFill>
                  <a:schemeClr val="tx2"/>
                </a:solidFill>
              </a:rPr>
              <a:t>Des romantiques de la nature qui veulent PROTÉGER </a:t>
            </a:r>
          </a:p>
          <a:p>
            <a:pPr marL="0" lvl="2" indent="0" algn="ctr">
              <a:spcBef>
                <a:spcPts val="370"/>
              </a:spcBef>
              <a:buClr>
                <a:schemeClr val="accent1">
                  <a:tint val="60000"/>
                </a:schemeClr>
              </a:buClr>
              <a:buNone/>
              <a:defRPr/>
            </a:pPr>
            <a:endParaRPr lang="fr-FR" sz="2400" dirty="0" smtClean="0">
              <a:solidFill>
                <a:schemeClr val="tx2"/>
              </a:solidFill>
              <a:effectLst>
                <a:outerShdw blurRad="38100" dist="38100" dir="2700000" algn="tl">
                  <a:srgbClr val="FFFFFF"/>
                </a:outerShdw>
              </a:effectLst>
            </a:endParaRPr>
          </a:p>
          <a:p>
            <a:pPr marL="442913" lvl="2" indent="-257175">
              <a:spcBef>
                <a:spcPts val="370"/>
              </a:spcBef>
              <a:buClr>
                <a:srgbClr val="FFFF00"/>
              </a:buClr>
              <a:buSzPct val="65000"/>
              <a:buNone/>
              <a:defRPr/>
            </a:pPr>
            <a:r>
              <a:rPr lang="fr-FR" sz="2200" dirty="0" smtClean="0">
                <a:solidFill>
                  <a:srgbClr val="002060"/>
                </a:solidFill>
              </a:rPr>
              <a:t>«  La Nature est un temple où de vivants piliers</a:t>
            </a:r>
            <a:br>
              <a:rPr lang="fr-FR" sz="2200" dirty="0" smtClean="0">
                <a:solidFill>
                  <a:srgbClr val="002060"/>
                </a:solidFill>
              </a:rPr>
            </a:br>
            <a:r>
              <a:rPr lang="fr-FR" sz="2200" dirty="0" smtClean="0">
                <a:solidFill>
                  <a:srgbClr val="002060"/>
                </a:solidFill>
              </a:rPr>
              <a:t>Laissent parfois sortir de confuses paroles ;</a:t>
            </a:r>
            <a:br>
              <a:rPr lang="fr-FR" sz="2200" dirty="0" smtClean="0">
                <a:solidFill>
                  <a:srgbClr val="002060"/>
                </a:solidFill>
              </a:rPr>
            </a:br>
            <a:r>
              <a:rPr lang="fr-FR" sz="2200" dirty="0" smtClean="0">
                <a:solidFill>
                  <a:srgbClr val="002060"/>
                </a:solidFill>
              </a:rPr>
              <a:t>L'homme y passe à travers des forêts de symboles</a:t>
            </a:r>
            <a:br>
              <a:rPr lang="fr-FR" sz="2200" dirty="0" smtClean="0">
                <a:solidFill>
                  <a:srgbClr val="002060"/>
                </a:solidFill>
              </a:rPr>
            </a:br>
            <a:r>
              <a:rPr lang="fr-FR" sz="2200" dirty="0" smtClean="0">
                <a:solidFill>
                  <a:srgbClr val="002060"/>
                </a:solidFill>
              </a:rPr>
              <a:t>Qui l'observent avec des regards familiers. »</a:t>
            </a:r>
          </a:p>
          <a:p>
            <a:pPr marL="442913" lvl="2" indent="-257175" algn="r">
              <a:spcBef>
                <a:spcPts val="370"/>
              </a:spcBef>
              <a:buClr>
                <a:srgbClr val="FFFF00"/>
              </a:buClr>
              <a:buSzPct val="65000"/>
              <a:buNone/>
              <a:defRPr/>
            </a:pPr>
            <a:r>
              <a:rPr lang="fr-FR" sz="2200" dirty="0" smtClean="0">
                <a:solidFill>
                  <a:srgbClr val="002060"/>
                </a:solidFill>
              </a:rPr>
              <a:t>Charles Baudelaire</a:t>
            </a: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15</a:t>
            </a:fld>
            <a:endParaRPr lang="fr-FR"/>
          </a:p>
        </p:txBody>
      </p:sp>
      <p:sp>
        <p:nvSpPr>
          <p:cNvPr id="7" name="Rectangle 6"/>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fade">
                                      <p:cBhvr>
                                        <p:cTn id="10" dur="2000"/>
                                        <p:tgtEl>
                                          <p:spTgt spid="1976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animEffect transition="in" filter="fade">
                                      <p:cBhvr>
                                        <p:cTn id="13" dur="2000"/>
                                        <p:tgtEl>
                                          <p:spTgt spid="1976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5">
                                            <p:txEl>
                                              <p:pRg st="3" end="3"/>
                                            </p:txEl>
                                          </p:spTgt>
                                        </p:tgtEl>
                                        <p:attrNameLst>
                                          <p:attrName>style.visibility</p:attrName>
                                        </p:attrNameLst>
                                      </p:cBhvr>
                                      <p:to>
                                        <p:strVal val="visible"/>
                                      </p:to>
                                    </p:set>
                                    <p:animEffect transition="in" filter="fade">
                                      <p:cBhvr>
                                        <p:cTn id="16" dur="2000"/>
                                        <p:tgtEl>
                                          <p:spTgt spid="197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896180"/>
            <a:ext cx="8229600" cy="1164668"/>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fr-FR" sz="2800" dirty="0" smtClean="0">
                <a:solidFill>
                  <a:schemeClr val="accent1"/>
                </a:solidFill>
                <a:effectLst>
                  <a:outerShdw blurRad="38100" dist="38100" dir="2700000" algn="tl">
                    <a:srgbClr val="FFFFFF"/>
                  </a:outerShdw>
                </a:effectLst>
              </a:rPr>
              <a:t>L’écologie, qui et pourquoi?</a:t>
            </a:r>
          </a:p>
        </p:txBody>
      </p:sp>
      <p:sp>
        <p:nvSpPr>
          <p:cNvPr id="197635" name="Rectangle 3"/>
          <p:cNvSpPr>
            <a:spLocks noGrp="1" noChangeArrowheads="1"/>
          </p:cNvSpPr>
          <p:nvPr>
            <p:ph sz="half" idx="1"/>
          </p:nvPr>
        </p:nvSpPr>
        <p:spPr>
          <a:xfrm>
            <a:off x="395536" y="2132856"/>
            <a:ext cx="8352928" cy="4320480"/>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romantiques de la nature qui veulent PROTÉGER </a:t>
            </a:r>
          </a:p>
          <a:p>
            <a:pPr marL="0" lvl="2" indent="0" algn="ctr">
              <a:spcBef>
                <a:spcPts val="370"/>
              </a:spcBef>
              <a:buClr>
                <a:schemeClr val="accent1">
                  <a:tint val="60000"/>
                </a:schemeClr>
              </a:buClr>
              <a:buNone/>
              <a:defRPr/>
            </a:pPr>
            <a:endParaRPr lang="fr-FR" sz="2400" dirty="0" smtClean="0">
              <a:solidFill>
                <a:schemeClr val="tx2"/>
              </a:solidFill>
              <a:effectLst>
                <a:outerShdw blurRad="38100" dist="38100" dir="2700000" algn="tl">
                  <a:srgbClr val="FFFFFF"/>
                </a:outerShdw>
              </a:effectLst>
            </a:endParaRP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effectLst>
                  <a:outerShdw blurRad="38100" dist="38100" dir="2700000" algn="tl">
                    <a:srgbClr val="FFFFFF"/>
                  </a:outerShdw>
                </a:effectLst>
              </a:rPr>
              <a:t>En vue de la patrimonialisation voire sacralisation de la nature</a:t>
            </a: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effectLst>
                  <a:outerShdw blurRad="38100" dist="38100" dir="2700000" algn="tl">
                    <a:srgbClr val="FFFFFF"/>
                  </a:outerShdw>
                </a:effectLst>
              </a:rPr>
              <a:t>En fonction d’une esthétique humaine qui passe par la nature</a:t>
            </a:r>
            <a:endParaRPr lang="fr-FR" sz="2400" dirty="0" smtClean="0">
              <a:solidFill>
                <a:schemeClr val="tx1"/>
              </a:solidFill>
            </a:endParaRP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16</a:t>
            </a:fld>
            <a:endParaRPr lang="fr-FR"/>
          </a:p>
        </p:txBody>
      </p:sp>
      <p:sp>
        <p:nvSpPr>
          <p:cNvPr id="7" name="Rectangle 6"/>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fade">
                                      <p:cBhvr>
                                        <p:cTn id="10" dur="2000"/>
                                        <p:tgtEl>
                                          <p:spTgt spid="1976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animEffect transition="in" filter="fade">
                                      <p:cBhvr>
                                        <p:cTn id="13" dur="2000"/>
                                        <p:tgtEl>
                                          <p:spTgt spid="1976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5">
                                            <p:txEl>
                                              <p:pRg st="3" end="3"/>
                                            </p:txEl>
                                          </p:spTgt>
                                        </p:tgtEl>
                                        <p:attrNameLst>
                                          <p:attrName>style.visibility</p:attrName>
                                        </p:attrNameLst>
                                      </p:cBhvr>
                                      <p:to>
                                        <p:strVal val="visible"/>
                                      </p:to>
                                    </p:set>
                                    <p:animEffect transition="in" filter="fade">
                                      <p:cBhvr>
                                        <p:cTn id="16" dur="2000"/>
                                        <p:tgtEl>
                                          <p:spTgt spid="197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sz="half" idx="1"/>
          </p:nvPr>
        </p:nvSpPr>
        <p:spPr>
          <a:xfrm>
            <a:off x="323528" y="1340768"/>
            <a:ext cx="8208912" cy="4968552"/>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organisations politiques ou des hommes politiques qui veulent AGIR</a:t>
            </a:r>
          </a:p>
          <a:p>
            <a:pPr marL="0" lvl="2" indent="0" algn="ctr">
              <a:spcBef>
                <a:spcPts val="370"/>
              </a:spcBef>
              <a:buClr>
                <a:schemeClr val="accent1">
                  <a:tint val="60000"/>
                </a:schemeClr>
              </a:buClr>
              <a:buNone/>
              <a:defRPr/>
            </a:pPr>
            <a:endParaRPr lang="fr-FR" sz="2400" dirty="0" smtClean="0">
              <a:solidFill>
                <a:schemeClr val="tx2"/>
              </a:solidFill>
            </a:endParaRP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effectLst>
                  <a:outerShdw blurRad="38100" dist="38100" dir="2700000" algn="tl">
                    <a:srgbClr val="FFFFFF"/>
                  </a:outerShdw>
                </a:effectLst>
              </a:rPr>
              <a:t>1890</a:t>
            </a:r>
            <a:r>
              <a:rPr lang="fr-FR" sz="2400" dirty="0" smtClean="0">
                <a:solidFill>
                  <a:schemeClr val="tx2"/>
                </a:solidFill>
                <a:effectLst>
                  <a:outerShdw blurRad="38100" dist="38100" dir="2700000" algn="tl">
                    <a:srgbClr val="FFFFFF"/>
                  </a:outerShdw>
                </a:effectLst>
              </a:rPr>
              <a:t>: </a:t>
            </a:r>
            <a:r>
              <a:rPr lang="fr-FR" sz="2400" dirty="0" smtClean="0">
                <a:solidFill>
                  <a:srgbClr val="002060"/>
                </a:solidFill>
                <a:effectLst>
                  <a:outerShdw blurRad="38100" dist="38100" dir="2700000" algn="tl">
                    <a:srgbClr val="FFFFFF"/>
                  </a:outerShdw>
                </a:effectLst>
              </a:rPr>
              <a:t>Henry James Thoreau , Walden ou la vie dans les bois – La désobéissance passive, non violente</a:t>
            </a: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effectLst>
                  <a:outerShdw blurRad="38100" dist="38100" dir="2700000" algn="tl">
                    <a:srgbClr val="FFFFFF"/>
                  </a:outerShdw>
                </a:effectLst>
              </a:rPr>
              <a:t>1920 à  1948</a:t>
            </a:r>
            <a:r>
              <a:rPr lang="fr-FR" sz="2400" dirty="0" smtClean="0">
                <a:solidFill>
                  <a:srgbClr val="002060"/>
                </a:solidFill>
                <a:effectLst>
                  <a:outerShdw blurRad="38100" dist="38100" dir="2700000" algn="tl">
                    <a:srgbClr val="FFFFFF"/>
                  </a:outerShdw>
                </a:effectLst>
              </a:rPr>
              <a:t>: Aldo </a:t>
            </a:r>
            <a:r>
              <a:rPr lang="fr-FR" sz="2400" dirty="0" err="1" smtClean="0">
                <a:solidFill>
                  <a:srgbClr val="002060"/>
                </a:solidFill>
                <a:effectLst>
                  <a:outerShdw blurRad="38100" dist="38100" dir="2700000" algn="tl">
                    <a:srgbClr val="FFFFFF"/>
                  </a:outerShdw>
                </a:effectLst>
              </a:rPr>
              <a:t>Leopold</a:t>
            </a:r>
            <a:r>
              <a:rPr lang="fr-FR" sz="2400" dirty="0" smtClean="0">
                <a:solidFill>
                  <a:srgbClr val="002060"/>
                </a:solidFill>
                <a:effectLst>
                  <a:outerShdw blurRad="38100" dist="38100" dir="2700000" algn="tl">
                    <a:srgbClr val="FFFFFF"/>
                  </a:outerShdw>
                </a:effectLst>
              </a:rPr>
              <a:t>, </a:t>
            </a:r>
            <a:r>
              <a:rPr lang="fr-FR" sz="2400" dirty="0" smtClean="0">
                <a:solidFill>
                  <a:srgbClr val="002060"/>
                </a:solidFill>
              </a:rPr>
              <a:t>forestier reconnu sur le plan scientifique</a:t>
            </a:r>
          </a:p>
          <a:p>
            <a:pPr marL="900113" lvl="3" indent="-257175">
              <a:spcBef>
                <a:spcPts val="370"/>
              </a:spcBef>
              <a:buClr>
                <a:srgbClr val="FFFF00"/>
              </a:buClr>
              <a:buSzPct val="65000"/>
              <a:buFont typeface="Wingdings" pitchFamily="2" charset="2"/>
              <a:buChar char=""/>
              <a:defRPr/>
            </a:pPr>
            <a:r>
              <a:rPr lang="fr-FR" sz="2200" dirty="0" smtClean="0">
                <a:solidFill>
                  <a:srgbClr val="002060"/>
                </a:solidFill>
                <a:effectLst>
                  <a:outerShdw blurRad="38100" dist="38100" dir="2700000" algn="tl">
                    <a:srgbClr val="FFFFFF"/>
                  </a:outerShdw>
                </a:effectLst>
              </a:rPr>
              <a:t> </a:t>
            </a:r>
            <a:r>
              <a:rPr lang="fr-FR" sz="2200" i="1" dirty="0" smtClean="0">
                <a:solidFill>
                  <a:srgbClr val="002060"/>
                </a:solidFill>
              </a:rPr>
              <a:t>L’Almanach d’un comté des sables</a:t>
            </a:r>
            <a:r>
              <a:rPr lang="fr-FR" sz="2200" dirty="0" smtClean="0">
                <a:solidFill>
                  <a:srgbClr val="002060"/>
                </a:solidFill>
              </a:rPr>
              <a:t>, en 1948: « </a:t>
            </a:r>
            <a:r>
              <a:rPr lang="fr-FR" sz="2200" dirty="0" smtClean="0">
                <a:solidFill>
                  <a:srgbClr val="002060"/>
                </a:solidFill>
                <a:effectLst>
                  <a:outerShdw blurRad="38100" dist="38100" dir="2700000" algn="tl">
                    <a:srgbClr val="FFFFFF"/>
                  </a:outerShdw>
                </a:effectLst>
              </a:rPr>
              <a:t>Apprendre à penser comme une montagne »</a:t>
            </a:r>
          </a:p>
          <a:p>
            <a:pPr marL="900113" lvl="3" indent="-257175" algn="just">
              <a:spcBef>
                <a:spcPts val="370"/>
              </a:spcBef>
              <a:buClr>
                <a:srgbClr val="FFFF00"/>
              </a:buClr>
              <a:buSzPct val="65000"/>
              <a:buFont typeface="Wingdings" pitchFamily="2" charset="2"/>
              <a:buChar char=""/>
              <a:defRPr/>
            </a:pPr>
            <a:r>
              <a:rPr lang="fr-FR" sz="2200" dirty="0" smtClean="0">
                <a:solidFill>
                  <a:srgbClr val="002060"/>
                </a:solidFill>
                <a:effectLst>
                  <a:outerShdw blurRad="38100" dist="38100" dir="2700000" algn="tl">
                    <a:srgbClr val="FFFFFF"/>
                  </a:outerShdw>
                </a:effectLst>
              </a:rPr>
              <a:t>L’éthique de la terre </a:t>
            </a:r>
            <a:r>
              <a:rPr lang="fr-FR" sz="2200" b="1" dirty="0" smtClean="0">
                <a:solidFill>
                  <a:srgbClr val="0070C0"/>
                </a:solidFill>
                <a:effectLst>
                  <a:outerShdw blurRad="38100" dist="38100" dir="2700000" algn="tl">
                    <a:srgbClr val="FFFFFF"/>
                  </a:outerShdw>
                </a:effectLst>
              </a:rPr>
              <a:t>:</a:t>
            </a:r>
            <a:r>
              <a:rPr lang="fr-FR" sz="2000" b="1" dirty="0" smtClean="0">
                <a:solidFill>
                  <a:srgbClr val="0070C0"/>
                </a:solidFill>
              </a:rPr>
              <a:t>« La terre en tant que communauté, voilà l'idée de base de l'écologie, mais l'idée qu'il faut aussi l'aimer et la respecter, c'est une extension de l'éthique. » </a:t>
            </a:r>
            <a:r>
              <a:rPr lang="fr-FR" sz="2000" dirty="0" smtClean="0">
                <a:solidFill>
                  <a:srgbClr val="002060"/>
                </a:solidFill>
              </a:rPr>
              <a:t>in Préface à l’Almanach</a:t>
            </a:r>
            <a:endParaRPr lang="fr-FR" sz="2000" dirty="0" smtClean="0">
              <a:solidFill>
                <a:srgbClr val="002060"/>
              </a:solidFill>
              <a:effectLst>
                <a:outerShdw blurRad="38100" dist="38100" dir="2700000" algn="tl">
                  <a:srgbClr val="FFFFFF"/>
                </a:outerShdw>
              </a:effectLst>
            </a:endParaRP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17</a:t>
            </a:fld>
            <a:endParaRPr lang="fr-FR"/>
          </a:p>
        </p:txBody>
      </p:sp>
      <p:sp>
        <p:nvSpPr>
          <p:cNvPr id="5" name="Rectangle 4"/>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fade">
                                      <p:cBhvr>
                                        <p:cTn id="10" dur="2000"/>
                                        <p:tgtEl>
                                          <p:spTgt spid="1976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animEffect transition="in" filter="fade">
                                      <p:cBhvr>
                                        <p:cTn id="13" dur="2000"/>
                                        <p:tgtEl>
                                          <p:spTgt spid="1976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5">
                                            <p:txEl>
                                              <p:pRg st="3" end="3"/>
                                            </p:txEl>
                                          </p:spTgt>
                                        </p:tgtEl>
                                        <p:attrNameLst>
                                          <p:attrName>style.visibility</p:attrName>
                                        </p:attrNameLst>
                                      </p:cBhvr>
                                      <p:to>
                                        <p:strVal val="visible"/>
                                      </p:to>
                                    </p:set>
                                    <p:animEffect transition="in" filter="fade">
                                      <p:cBhvr>
                                        <p:cTn id="16" dur="2000"/>
                                        <p:tgtEl>
                                          <p:spTgt spid="19763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7635">
                                            <p:txEl>
                                              <p:pRg st="4" end="4"/>
                                            </p:txEl>
                                          </p:spTgt>
                                        </p:tgtEl>
                                        <p:attrNameLst>
                                          <p:attrName>style.visibility</p:attrName>
                                        </p:attrNameLst>
                                      </p:cBhvr>
                                      <p:to>
                                        <p:strVal val="visible"/>
                                      </p:to>
                                    </p:set>
                                    <p:animEffect transition="in" filter="fade">
                                      <p:cBhvr>
                                        <p:cTn id="19" dur="2000"/>
                                        <p:tgtEl>
                                          <p:spTgt spid="19763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7635">
                                            <p:txEl>
                                              <p:pRg st="5" end="5"/>
                                            </p:txEl>
                                          </p:spTgt>
                                        </p:tgtEl>
                                        <p:attrNameLst>
                                          <p:attrName>style.visibility</p:attrName>
                                        </p:attrNameLst>
                                      </p:cBhvr>
                                      <p:to>
                                        <p:strVal val="visible"/>
                                      </p:to>
                                    </p:set>
                                    <p:animEffect transition="in" filter="fade">
                                      <p:cBhvr>
                                        <p:cTn id="22" dur="2000"/>
                                        <p:tgtEl>
                                          <p:spTgt spid="197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sz="half" idx="1"/>
          </p:nvPr>
        </p:nvSpPr>
        <p:spPr>
          <a:xfrm>
            <a:off x="395536" y="1268760"/>
            <a:ext cx="8208912" cy="4536504"/>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organisations politiques ou des hommes politiques qui veulent AGIR</a:t>
            </a:r>
          </a:p>
          <a:p>
            <a:pPr lvl="0"/>
            <a:r>
              <a:rPr lang="fr-FR" sz="2400" dirty="0" smtClean="0">
                <a:solidFill>
                  <a:srgbClr val="0070C0"/>
                </a:solidFill>
              </a:rPr>
              <a:t>1972</a:t>
            </a:r>
            <a:r>
              <a:rPr lang="fr-FR" sz="2400" dirty="0" smtClean="0">
                <a:solidFill>
                  <a:srgbClr val="002060"/>
                </a:solidFill>
              </a:rPr>
              <a:t> : création du ministère de la protection de la nature et de l’environnement </a:t>
            </a:r>
          </a:p>
          <a:p>
            <a:pPr lvl="0"/>
            <a:r>
              <a:rPr lang="fr-FR" sz="2400" dirty="0" smtClean="0">
                <a:solidFill>
                  <a:srgbClr val="0070C0"/>
                </a:solidFill>
              </a:rPr>
              <a:t>1972</a:t>
            </a:r>
            <a:r>
              <a:rPr lang="fr-FR" sz="2400" dirty="0" smtClean="0">
                <a:solidFill>
                  <a:srgbClr val="002060"/>
                </a:solidFill>
              </a:rPr>
              <a:t> : </a:t>
            </a:r>
          </a:p>
          <a:p>
            <a:pPr lvl="1"/>
            <a:r>
              <a:rPr lang="fr-FR" dirty="0" smtClean="0">
                <a:solidFill>
                  <a:srgbClr val="002060"/>
                </a:solidFill>
              </a:rPr>
              <a:t>Conférence de Stockholm</a:t>
            </a:r>
          </a:p>
          <a:p>
            <a:pPr lvl="1"/>
            <a:r>
              <a:rPr lang="fr-FR" dirty="0" smtClean="0">
                <a:solidFill>
                  <a:srgbClr val="002060"/>
                </a:solidFill>
              </a:rPr>
              <a:t>Rapport </a:t>
            </a:r>
            <a:r>
              <a:rPr lang="fr-FR" dirty="0" err="1" smtClean="0">
                <a:solidFill>
                  <a:srgbClr val="002060"/>
                </a:solidFill>
              </a:rPr>
              <a:t>Meadows</a:t>
            </a:r>
            <a:r>
              <a:rPr lang="fr-FR" dirty="0" smtClean="0">
                <a:solidFill>
                  <a:srgbClr val="002060"/>
                </a:solidFill>
              </a:rPr>
              <a:t> </a:t>
            </a:r>
            <a:r>
              <a:rPr lang="fr-FR" i="1" dirty="0" smtClean="0">
                <a:solidFill>
                  <a:srgbClr val="002060"/>
                </a:solidFill>
              </a:rPr>
              <a:t>Halte à la croissance</a:t>
            </a: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18</a:t>
            </a:fld>
            <a:endParaRPr lang="fr-FR"/>
          </a:p>
        </p:txBody>
      </p:sp>
      <p:sp>
        <p:nvSpPr>
          <p:cNvPr id="5" name="Rectangle 4"/>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fade">
                                      <p:cBhvr>
                                        <p:cTn id="10" dur="2000"/>
                                        <p:tgtEl>
                                          <p:spTgt spid="1976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7635">
                                            <p:txEl>
                                              <p:pRg st="1" end="1"/>
                                            </p:txEl>
                                          </p:spTgt>
                                        </p:tgtEl>
                                        <p:attrNameLst>
                                          <p:attrName>style.visibility</p:attrName>
                                        </p:attrNameLst>
                                      </p:cBhvr>
                                      <p:to>
                                        <p:strVal val="visible"/>
                                      </p:to>
                                    </p:set>
                                    <p:animEffect transition="in" filter="fade">
                                      <p:cBhvr>
                                        <p:cTn id="15" dur="2000"/>
                                        <p:tgtEl>
                                          <p:spTgt spid="1976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7635">
                                            <p:txEl>
                                              <p:pRg st="2" end="2"/>
                                            </p:txEl>
                                          </p:spTgt>
                                        </p:tgtEl>
                                        <p:attrNameLst>
                                          <p:attrName>style.visibility</p:attrName>
                                        </p:attrNameLst>
                                      </p:cBhvr>
                                      <p:to>
                                        <p:strVal val="visible"/>
                                      </p:to>
                                    </p:set>
                                    <p:animEffect transition="in" filter="fade">
                                      <p:cBhvr>
                                        <p:cTn id="20" dur="2000"/>
                                        <p:tgtEl>
                                          <p:spTgt spid="19763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7635">
                                            <p:txEl>
                                              <p:pRg st="3" end="3"/>
                                            </p:txEl>
                                          </p:spTgt>
                                        </p:tgtEl>
                                        <p:attrNameLst>
                                          <p:attrName>style.visibility</p:attrName>
                                        </p:attrNameLst>
                                      </p:cBhvr>
                                      <p:to>
                                        <p:strVal val="visible"/>
                                      </p:to>
                                    </p:set>
                                    <p:animEffect transition="in" filter="fade">
                                      <p:cBhvr>
                                        <p:cTn id="23" dur="2000"/>
                                        <p:tgtEl>
                                          <p:spTgt spid="19763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7635">
                                            <p:txEl>
                                              <p:pRg st="4" end="4"/>
                                            </p:txEl>
                                          </p:spTgt>
                                        </p:tgtEl>
                                        <p:attrNameLst>
                                          <p:attrName>style.visibility</p:attrName>
                                        </p:attrNameLst>
                                      </p:cBhvr>
                                      <p:to>
                                        <p:strVal val="visible"/>
                                      </p:to>
                                    </p:set>
                                    <p:animEffect transition="in" filter="fade">
                                      <p:cBhvr>
                                        <p:cTn id="26" dur="2000"/>
                                        <p:tgtEl>
                                          <p:spTgt spid="197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sz="half" idx="1"/>
          </p:nvPr>
        </p:nvSpPr>
        <p:spPr>
          <a:xfrm>
            <a:off x="395536" y="1268760"/>
            <a:ext cx="8208912" cy="4536504"/>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organisations politiques ou des hommes politiques qui veulent AGIR</a:t>
            </a:r>
          </a:p>
          <a:p>
            <a:pPr lvl="0">
              <a:buNone/>
            </a:pPr>
            <a:endParaRPr lang="fr-FR" dirty="0" smtClean="0">
              <a:solidFill>
                <a:srgbClr val="002060"/>
              </a:solidFill>
            </a:endParaRPr>
          </a:p>
          <a:p>
            <a:pPr lvl="0"/>
            <a:r>
              <a:rPr lang="fr-FR" sz="2400" dirty="0" smtClean="0">
                <a:solidFill>
                  <a:srgbClr val="0070C0"/>
                </a:solidFill>
              </a:rPr>
              <a:t>1987</a:t>
            </a:r>
            <a:r>
              <a:rPr lang="fr-FR" sz="2400" dirty="0" smtClean="0">
                <a:solidFill>
                  <a:srgbClr val="002060"/>
                </a:solidFill>
              </a:rPr>
              <a:t> : remise du rapport Brundtland, </a:t>
            </a:r>
            <a:r>
              <a:rPr lang="fr-FR" sz="2400" i="1" dirty="0" smtClean="0">
                <a:solidFill>
                  <a:srgbClr val="002060"/>
                </a:solidFill>
              </a:rPr>
              <a:t>Notre avenir à tous </a:t>
            </a:r>
          </a:p>
          <a:p>
            <a:pPr lvl="0"/>
            <a:r>
              <a:rPr lang="fr-FR" sz="2400" dirty="0" smtClean="0">
                <a:solidFill>
                  <a:srgbClr val="0070C0"/>
                </a:solidFill>
              </a:rPr>
              <a:t>1992</a:t>
            </a:r>
            <a:r>
              <a:rPr lang="fr-FR" sz="2400" dirty="0" smtClean="0">
                <a:solidFill>
                  <a:srgbClr val="002060"/>
                </a:solidFill>
              </a:rPr>
              <a:t> : </a:t>
            </a:r>
          </a:p>
          <a:p>
            <a:pPr lvl="1"/>
            <a:r>
              <a:rPr lang="fr-FR" dirty="0" smtClean="0">
                <a:solidFill>
                  <a:srgbClr val="002060"/>
                </a:solidFill>
              </a:rPr>
              <a:t>conférence de Rio</a:t>
            </a:r>
          </a:p>
          <a:p>
            <a:pPr lvl="1"/>
            <a:r>
              <a:rPr lang="fr-FR" dirty="0" smtClean="0">
                <a:solidFill>
                  <a:srgbClr val="002060"/>
                </a:solidFill>
              </a:rPr>
              <a:t>en France, création de l’ADEME</a:t>
            </a:r>
          </a:p>
          <a:p>
            <a:pPr lvl="0"/>
            <a:endParaRPr lang="fr-FR" sz="2400" i="1" dirty="0" smtClean="0">
              <a:solidFill>
                <a:srgbClr val="002060"/>
              </a:solidFill>
            </a:endParaRP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19</a:t>
            </a:fld>
            <a:endParaRPr lang="fr-FR"/>
          </a:p>
        </p:txBody>
      </p:sp>
      <p:sp>
        <p:nvSpPr>
          <p:cNvPr id="5" name="Rectangle 4"/>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fade">
                                      <p:cBhvr>
                                        <p:cTn id="10" dur="2000"/>
                                        <p:tgtEl>
                                          <p:spTgt spid="1976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7635">
                                            <p:txEl>
                                              <p:pRg st="2" end="2"/>
                                            </p:txEl>
                                          </p:spTgt>
                                        </p:tgtEl>
                                        <p:attrNameLst>
                                          <p:attrName>style.visibility</p:attrName>
                                        </p:attrNameLst>
                                      </p:cBhvr>
                                      <p:to>
                                        <p:strVal val="visible"/>
                                      </p:to>
                                    </p:set>
                                    <p:animEffect transition="in" filter="fade">
                                      <p:cBhvr>
                                        <p:cTn id="15" dur="2000"/>
                                        <p:tgtEl>
                                          <p:spTgt spid="1976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7635">
                                            <p:txEl>
                                              <p:pRg st="3" end="3"/>
                                            </p:txEl>
                                          </p:spTgt>
                                        </p:tgtEl>
                                        <p:attrNameLst>
                                          <p:attrName>style.visibility</p:attrName>
                                        </p:attrNameLst>
                                      </p:cBhvr>
                                      <p:to>
                                        <p:strVal val="visible"/>
                                      </p:to>
                                    </p:set>
                                    <p:animEffect transition="in" filter="fade">
                                      <p:cBhvr>
                                        <p:cTn id="20" dur="2000"/>
                                        <p:tgtEl>
                                          <p:spTgt spid="19763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7635">
                                            <p:txEl>
                                              <p:pRg st="4" end="4"/>
                                            </p:txEl>
                                          </p:spTgt>
                                        </p:tgtEl>
                                        <p:attrNameLst>
                                          <p:attrName>style.visibility</p:attrName>
                                        </p:attrNameLst>
                                      </p:cBhvr>
                                      <p:to>
                                        <p:strVal val="visible"/>
                                      </p:to>
                                    </p:set>
                                    <p:animEffect transition="in" filter="fade">
                                      <p:cBhvr>
                                        <p:cTn id="23" dur="2000"/>
                                        <p:tgtEl>
                                          <p:spTgt spid="19763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7635">
                                            <p:txEl>
                                              <p:pRg st="5" end="5"/>
                                            </p:txEl>
                                          </p:spTgt>
                                        </p:tgtEl>
                                        <p:attrNameLst>
                                          <p:attrName>style.visibility</p:attrName>
                                        </p:attrNameLst>
                                      </p:cBhvr>
                                      <p:to>
                                        <p:strVal val="visible"/>
                                      </p:to>
                                    </p:set>
                                    <p:animEffect transition="in" filter="fade">
                                      <p:cBhvr>
                                        <p:cTn id="26" dur="2000"/>
                                        <p:tgtEl>
                                          <p:spTgt spid="197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101025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Text Box 11"/>
          <p:cNvSpPr txBox="1">
            <a:spLocks noChangeArrowheads="1"/>
          </p:cNvSpPr>
          <p:nvPr/>
        </p:nvSpPr>
        <p:spPr bwMode="auto">
          <a:xfrm>
            <a:off x="-31" y="0"/>
            <a:ext cx="9144032" cy="707886"/>
          </a:xfrm>
          <a:prstGeom prst="rect">
            <a:avLst/>
          </a:prstGeom>
          <a:noFill/>
          <a:ln w="9525">
            <a:noFill/>
            <a:miter lim="800000"/>
            <a:headEnd/>
            <a:tailEnd/>
          </a:ln>
        </p:spPr>
        <p:txBody>
          <a:bodyPr wrap="square">
            <a:spAutoFit/>
          </a:bodyPr>
          <a:lstStyle/>
          <a:p>
            <a:pPr lvl="0" algn="ctr" eaLnBrk="0" hangingPunct="0">
              <a:spcBef>
                <a:spcPct val="50000"/>
              </a:spcBef>
            </a:pPr>
            <a:r>
              <a:rPr lang="fr-FR" sz="4000" b="1" dirty="0" smtClean="0">
                <a:solidFill>
                  <a:srgbClr val="0070C0"/>
                </a:solidFill>
              </a:rPr>
              <a:t>SEANCE 9</a:t>
            </a:r>
            <a:endParaRPr lang="fr-FR" sz="2400" b="1" dirty="0" smtClean="0">
              <a:solidFill>
                <a:schemeClr val="tx2"/>
              </a:solidFill>
              <a:latin typeface="+mj-lt"/>
            </a:endParaRPr>
          </a:p>
        </p:txBody>
      </p:sp>
      <p:sp>
        <p:nvSpPr>
          <p:cNvPr id="4" name="Espace réservé du numéro de diapositive 3"/>
          <p:cNvSpPr>
            <a:spLocks noGrp="1"/>
          </p:cNvSpPr>
          <p:nvPr>
            <p:ph type="sldNum" sz="quarter" idx="12"/>
          </p:nvPr>
        </p:nvSpPr>
        <p:spPr/>
        <p:txBody>
          <a:bodyPr/>
          <a:lstStyle/>
          <a:p>
            <a:fld id="{E238A8E4-B300-43D1-B6FE-C2EA6428C03F}" type="slidenum">
              <a:rPr lang="fr-FR" smtClean="0"/>
              <a:pPr/>
              <a:t>2</a:t>
            </a:fld>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b="1" dirty="0" smtClean="0">
                <a:solidFill>
                  <a:schemeClr val="accent1"/>
                </a:solidFill>
                <a:effectLst>
                  <a:outerShdw blurRad="38100" dist="38100" dir="2700000" algn="tl">
                    <a:srgbClr val="FFFFFF"/>
                  </a:outerShdw>
                </a:effectLst>
              </a:rPr>
              <a:t>Développement durable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20</a:t>
            </a:fld>
            <a:endParaRPr lang="fr-FR"/>
          </a:p>
        </p:txBody>
      </p:sp>
      <p:sp>
        <p:nvSpPr>
          <p:cNvPr id="6" name="Flèche droite 5"/>
          <p:cNvSpPr/>
          <p:nvPr/>
        </p:nvSpPr>
        <p:spPr>
          <a:xfrm>
            <a:off x="642910" y="3643314"/>
            <a:ext cx="1000132" cy="42862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428596" y="1285860"/>
            <a:ext cx="8215370" cy="15716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eaLnBrk="1" fontAlgn="auto" hangingPunct="1">
              <a:spcBef>
                <a:spcPts val="580"/>
              </a:spcBef>
              <a:spcAft>
                <a:spcPts val="0"/>
              </a:spcAft>
              <a:defRPr/>
            </a:pPr>
            <a:r>
              <a:rPr lang="fr-FR" sz="2800" b="1" dirty="0" smtClean="0">
                <a:solidFill>
                  <a:schemeClr val="bg1"/>
                </a:solidFill>
              </a:rPr>
              <a:t>Réflexion sur les relations entre environnement et économie</a:t>
            </a:r>
          </a:p>
        </p:txBody>
      </p:sp>
      <p:sp>
        <p:nvSpPr>
          <p:cNvPr id="8" name="Rectangle 7"/>
          <p:cNvSpPr/>
          <p:nvPr/>
        </p:nvSpPr>
        <p:spPr>
          <a:xfrm>
            <a:off x="2000232" y="3000372"/>
            <a:ext cx="6643734" cy="2000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eaLnBrk="1" fontAlgn="auto" hangingPunct="1">
              <a:spcBef>
                <a:spcPts val="580"/>
              </a:spcBef>
              <a:spcAft>
                <a:spcPts val="0"/>
              </a:spcAft>
              <a:buNone/>
              <a:defRPr/>
            </a:pPr>
            <a:r>
              <a:rPr lang="fr-FR" sz="2400" b="1" dirty="0" smtClean="0">
                <a:solidFill>
                  <a:schemeClr val="tx2"/>
                </a:solidFill>
                <a:effectLst>
                  <a:outerShdw blurRad="38100" dist="38100" dir="2700000" algn="tl">
                    <a:srgbClr val="FFFFFF"/>
                  </a:outerShdw>
                </a:effectLst>
              </a:rPr>
              <a:t> « un développement qui répond aux besoins du présent sans compromettre la capacité des générations futures à répondre aux leurs. » </a:t>
            </a:r>
          </a:p>
          <a:p>
            <a:pPr algn="r" eaLnBrk="1" fontAlgn="auto" hangingPunct="1">
              <a:spcBef>
                <a:spcPts val="580"/>
              </a:spcBef>
              <a:spcAft>
                <a:spcPts val="0"/>
              </a:spcAft>
              <a:buNone/>
              <a:tabLst>
                <a:tab pos="0" algn="l"/>
              </a:tabLst>
              <a:defRPr/>
            </a:pPr>
            <a:r>
              <a:rPr lang="fr-FR" b="1" dirty="0" smtClean="0">
                <a:solidFill>
                  <a:schemeClr val="tx2"/>
                </a:solidFill>
              </a:rPr>
              <a:t>    </a:t>
            </a:r>
            <a:r>
              <a:rPr lang="fr-FR" b="1" i="1" dirty="0" smtClean="0">
                <a:solidFill>
                  <a:schemeClr val="tx2"/>
                </a:solidFill>
              </a:rPr>
              <a:t>Our Common future, </a:t>
            </a:r>
            <a:r>
              <a:rPr lang="fr-FR" b="1" dirty="0" smtClean="0">
                <a:solidFill>
                  <a:schemeClr val="tx2"/>
                </a:solidFill>
              </a:rPr>
              <a:t>Rapport Brundtland – 1987</a:t>
            </a:r>
            <a:endParaRPr lang="fr-FR" dirty="0"/>
          </a:p>
        </p:txBody>
      </p:sp>
      <p:sp>
        <p:nvSpPr>
          <p:cNvPr id="9" name="Rectangle à coins arrondis 8"/>
          <p:cNvSpPr/>
          <p:nvPr/>
        </p:nvSpPr>
        <p:spPr>
          <a:xfrm>
            <a:off x="428596" y="5143512"/>
            <a:ext cx="8215370" cy="15716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74320" indent="-274320" eaLnBrk="1" fontAlgn="auto" hangingPunct="1">
              <a:spcBef>
                <a:spcPts val="580"/>
              </a:spcBef>
              <a:spcAft>
                <a:spcPts val="0"/>
              </a:spcAft>
              <a:defRPr/>
            </a:pPr>
            <a:r>
              <a:rPr lang="fr-FR" sz="2800" b="1" dirty="0" smtClean="0">
                <a:solidFill>
                  <a:schemeClr val="bg1"/>
                </a:solidFill>
              </a:rPr>
              <a:t>Un contexte: les relations Nord-Sud</a:t>
            </a:r>
          </a:p>
        </p:txBody>
      </p:sp>
      <p:sp>
        <p:nvSpPr>
          <p:cNvPr id="10" name="Rectangle 9"/>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b="1" u="sng" dirty="0" smtClean="0">
                <a:solidFill>
                  <a:schemeClr val="accent1"/>
                </a:solidFill>
                <a:effectLst>
                  <a:outerShdw blurRad="38100" dist="38100" dir="2700000" algn="tl">
                    <a:srgbClr val="FFFFFF"/>
                  </a:outerShdw>
                </a:effectLst>
              </a:rPr>
              <a:t>Le développement durable</a:t>
            </a:r>
          </a:p>
        </p:txBody>
      </p:sp>
      <p:sp>
        <p:nvSpPr>
          <p:cNvPr id="201731" name="Rectangle 3"/>
          <p:cNvSpPr>
            <a:spLocks noGrp="1" noChangeArrowheads="1"/>
          </p:cNvSpPr>
          <p:nvPr>
            <p:ph idx="1"/>
          </p:nvPr>
        </p:nvSpPr>
        <p:spPr/>
        <p:txBody>
          <a:bodyPr>
            <a:normAutofit/>
          </a:bodyPr>
          <a:lstStyle/>
          <a:p>
            <a:pPr marL="0" indent="0" algn="ctr">
              <a:spcBef>
                <a:spcPts val="580"/>
              </a:spcBef>
              <a:buNone/>
              <a:defRPr/>
            </a:pPr>
            <a:r>
              <a:rPr lang="fr-FR" sz="2800" b="1" dirty="0" smtClean="0">
                <a:solidFill>
                  <a:schemeClr val="tx2"/>
                </a:solidFill>
                <a:effectLst>
                  <a:outerShdw blurRad="38100" dist="38100" dir="2700000" algn="tl">
                    <a:srgbClr val="FFFFFF"/>
                  </a:outerShdw>
                </a:effectLst>
              </a:rPr>
              <a:t>Double responsabilité</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21</a:t>
            </a:fld>
            <a:endParaRPr lang="fr-FR"/>
          </a:p>
        </p:txBody>
      </p:sp>
      <p:sp>
        <p:nvSpPr>
          <p:cNvPr id="23" name="Rectangle avec flèche vers la droite 22"/>
          <p:cNvSpPr/>
          <p:nvPr/>
        </p:nvSpPr>
        <p:spPr>
          <a:xfrm>
            <a:off x="4283968" y="2420888"/>
            <a:ext cx="4536504" cy="4176464"/>
          </a:xfrm>
          <a:prstGeom prst="rightArrowCallout">
            <a:avLst/>
          </a:prstGeom>
        </p:spPr>
        <p:style>
          <a:lnRef idx="0">
            <a:schemeClr val="accent1"/>
          </a:lnRef>
          <a:fillRef idx="3">
            <a:schemeClr val="accent1"/>
          </a:fillRef>
          <a:effectRef idx="3">
            <a:schemeClr val="accent1"/>
          </a:effectRef>
          <a:fontRef idx="minor">
            <a:schemeClr val="lt1"/>
          </a:fontRef>
        </p:style>
        <p:txBody>
          <a:bodyPr vert="horz" rtlCol="0" anchor="ctr"/>
          <a:lstStyle/>
          <a:p>
            <a:pPr algn="ctr"/>
            <a:endParaRPr lang="fr-FR" b="1" dirty="0" smtClean="0">
              <a:solidFill>
                <a:schemeClr val="bg1"/>
              </a:solidFill>
            </a:endParaRPr>
          </a:p>
          <a:p>
            <a:pPr algn="ctr"/>
            <a:endParaRPr lang="fr-FR" b="1" dirty="0" smtClean="0">
              <a:solidFill>
                <a:schemeClr val="bg1"/>
              </a:solidFill>
            </a:endParaRPr>
          </a:p>
          <a:p>
            <a:pPr algn="ctr"/>
            <a:endParaRPr lang="fr-FR" b="1" dirty="0" smtClean="0">
              <a:solidFill>
                <a:schemeClr val="bg1"/>
              </a:solidFill>
            </a:endParaRPr>
          </a:p>
          <a:p>
            <a:pPr algn="ctr"/>
            <a:endParaRPr lang="fr-FR" b="1" dirty="0" smtClean="0">
              <a:solidFill>
                <a:schemeClr val="bg1"/>
              </a:solidFill>
            </a:endParaRPr>
          </a:p>
          <a:p>
            <a:pPr algn="ctr"/>
            <a:endParaRPr lang="fr-FR" b="1" dirty="0" smtClean="0">
              <a:solidFill>
                <a:schemeClr val="bg1"/>
              </a:solidFill>
            </a:endParaRPr>
          </a:p>
          <a:p>
            <a:pPr algn="ctr"/>
            <a:r>
              <a:rPr lang="fr-FR" b="1" dirty="0" smtClean="0">
                <a:solidFill>
                  <a:schemeClr val="bg1"/>
                </a:solidFill>
              </a:rPr>
              <a:t>Envers les plus démunis</a:t>
            </a:r>
            <a:endParaRPr lang="fr-FR" dirty="0"/>
          </a:p>
        </p:txBody>
      </p:sp>
      <p:sp>
        <p:nvSpPr>
          <p:cNvPr id="24" name="Rectangle avec flèche vers la droite 23"/>
          <p:cNvSpPr/>
          <p:nvPr/>
        </p:nvSpPr>
        <p:spPr>
          <a:xfrm rot="16200000">
            <a:off x="116941" y="2576086"/>
            <a:ext cx="4371869" cy="3670662"/>
          </a:xfrm>
          <a:prstGeom prst="rightArrowCallout">
            <a:avLst/>
          </a:prstGeom>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fr-FR" b="1" dirty="0" smtClean="0">
                <a:solidFill>
                  <a:schemeClr val="bg1"/>
                </a:solidFill>
              </a:rPr>
              <a:t>Envers les générations</a:t>
            </a:r>
            <a:r>
              <a:rPr lang="fr-FR" b="1" dirty="0" smtClean="0">
                <a:solidFill>
                  <a:schemeClr val="bg1"/>
                </a:solidFill>
                <a:effectLst>
                  <a:outerShdw blurRad="38100" dist="38100" dir="2700000" algn="tl">
                    <a:srgbClr val="FFFFFF"/>
                  </a:outerShdw>
                </a:effectLst>
              </a:rPr>
              <a:t> </a:t>
            </a:r>
            <a:r>
              <a:rPr lang="fr-FR" b="1" dirty="0" smtClean="0">
                <a:solidFill>
                  <a:schemeClr val="bg1"/>
                </a:solidFill>
              </a:rPr>
              <a:t>futures</a:t>
            </a:r>
            <a:endParaRPr lang="fr-FR" dirty="0">
              <a:solidFill>
                <a:schemeClr val="bg1"/>
              </a:solidFill>
            </a:endParaRPr>
          </a:p>
        </p:txBody>
      </p:sp>
      <p:sp>
        <p:nvSpPr>
          <p:cNvPr id="9" name="Rectangle 8"/>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0" end="0"/>
                                            </p:txEl>
                                          </p:spTgt>
                                        </p:tgtEl>
                                        <p:attrNameLst>
                                          <p:attrName>style.visibility</p:attrName>
                                        </p:attrNameLst>
                                      </p:cBhvr>
                                      <p:to>
                                        <p:strVal val="visible"/>
                                      </p:to>
                                    </p:set>
                                    <p:animEffect transition="in" filter="fade">
                                      <p:cBhvr>
                                        <p:cTn id="12" dur="2000"/>
                                        <p:tgtEl>
                                          <p:spTgt spid="201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build="p"/>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p:cNvSpPr/>
          <p:nvPr/>
        </p:nvSpPr>
        <p:spPr>
          <a:xfrm>
            <a:off x="857224" y="2214554"/>
            <a:ext cx="4357718" cy="38576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Biosphère</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16" name="Ellipse 15"/>
          <p:cNvSpPr/>
          <p:nvPr/>
        </p:nvSpPr>
        <p:spPr>
          <a:xfrm>
            <a:off x="1500166" y="2857496"/>
            <a:ext cx="3286148" cy="307183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Sphère sociale</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b="1" u="sng" dirty="0" smtClean="0">
                <a:solidFill>
                  <a:schemeClr val="accent1"/>
                </a:solidFill>
                <a:effectLst>
                  <a:outerShdw blurRad="38100" dist="38100" dir="2700000" algn="tl">
                    <a:srgbClr val="FFFFFF"/>
                  </a:outerShdw>
                </a:effectLst>
              </a:rPr>
              <a:t>Le développement durable</a:t>
            </a:r>
          </a:p>
        </p:txBody>
      </p:sp>
      <p:sp>
        <p:nvSpPr>
          <p:cNvPr id="201731" name="Rectangle 3"/>
          <p:cNvSpPr>
            <a:spLocks noGrp="1" noChangeArrowheads="1"/>
          </p:cNvSpPr>
          <p:nvPr>
            <p:ph idx="1"/>
          </p:nvPr>
        </p:nvSpPr>
        <p:spPr>
          <a:xfrm>
            <a:off x="457200" y="1214422"/>
            <a:ext cx="8229600" cy="4525963"/>
          </a:xfrm>
        </p:spPr>
        <p:txBody>
          <a:bodyPr>
            <a:normAutofit/>
          </a:bodyPr>
          <a:lstStyle/>
          <a:p>
            <a:pPr marL="0" indent="0">
              <a:spcBef>
                <a:spcPts val="580"/>
              </a:spcBef>
              <a:buNone/>
              <a:defRPr/>
            </a:pPr>
            <a:r>
              <a:rPr lang="fr-FR" sz="2800" b="1" dirty="0" smtClean="0">
                <a:solidFill>
                  <a:schemeClr val="tx2"/>
                </a:solidFill>
                <a:effectLst>
                  <a:outerShdw blurRad="38100" dist="38100" dir="2700000" algn="tl">
                    <a:srgbClr val="FFFFFF"/>
                  </a:outerShdw>
                </a:effectLst>
              </a:rPr>
              <a:t>Ou bien une seule responsabilité: envers la TERRE </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22</a:t>
            </a:fld>
            <a:endParaRPr lang="fr-FR"/>
          </a:p>
        </p:txBody>
      </p:sp>
      <p:sp>
        <p:nvSpPr>
          <p:cNvPr id="6" name="Ellipse 5"/>
          <p:cNvSpPr/>
          <p:nvPr/>
        </p:nvSpPr>
        <p:spPr>
          <a:xfrm>
            <a:off x="2071670" y="3571876"/>
            <a:ext cx="2500330" cy="192882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Sphère des activités économiques</a:t>
            </a:r>
            <a:endParaRPr lang="fr-FR" dirty="0"/>
          </a:p>
        </p:txBody>
      </p:sp>
      <p:sp>
        <p:nvSpPr>
          <p:cNvPr id="18" name="Rectangle 17"/>
          <p:cNvSpPr/>
          <p:nvPr/>
        </p:nvSpPr>
        <p:spPr>
          <a:xfrm>
            <a:off x="0" y="6237312"/>
            <a:ext cx="9144000" cy="584775"/>
          </a:xfrm>
          <a:prstGeom prst="rect">
            <a:avLst/>
          </a:prstGeom>
        </p:spPr>
        <p:txBody>
          <a:bodyPr wrap="square">
            <a:spAutoFit/>
          </a:bodyPr>
          <a:lstStyle/>
          <a:p>
            <a:pPr algn="ctr"/>
            <a:r>
              <a:rPr lang="fr-FR" sz="1600" b="1" dirty="0" err="1" smtClean="0">
                <a:solidFill>
                  <a:schemeClr val="tx2"/>
                </a:solidFill>
                <a:effectLst>
                  <a:outerShdw blurRad="38100" dist="38100" dir="2700000" algn="tl">
                    <a:srgbClr val="FFFFFF"/>
                  </a:outerShdw>
                </a:effectLst>
              </a:rPr>
              <a:t>Réencastrement</a:t>
            </a:r>
            <a:r>
              <a:rPr lang="fr-FR" sz="1600" b="1" dirty="0" smtClean="0">
                <a:solidFill>
                  <a:schemeClr val="tx2"/>
                </a:solidFill>
                <a:effectLst>
                  <a:outerShdw blurRad="38100" dist="38100" dir="2700000" algn="tl">
                    <a:srgbClr val="FFFFFF"/>
                  </a:outerShdw>
                </a:effectLst>
              </a:rPr>
              <a:t> de la sphère économique au sein de la sphère sociale </a:t>
            </a:r>
          </a:p>
          <a:p>
            <a:pPr algn="ctr"/>
            <a:r>
              <a:rPr lang="fr-FR" sz="1600" dirty="0" err="1" smtClean="0">
                <a:solidFill>
                  <a:schemeClr val="tx2"/>
                </a:solidFill>
              </a:rPr>
              <a:t>cf</a:t>
            </a:r>
            <a:r>
              <a:rPr lang="fr-FR" sz="1600" dirty="0" smtClean="0">
                <a:solidFill>
                  <a:schemeClr val="tx2"/>
                </a:solidFill>
              </a:rPr>
              <a:t> travaux de Karl Polanyi et de J-P Maréchal</a:t>
            </a:r>
            <a:endParaRPr lang="fr-FR" sz="1600" dirty="0">
              <a:solidFill>
                <a:schemeClr val="tx2"/>
              </a:solidFill>
            </a:endParaRPr>
          </a:p>
        </p:txBody>
      </p:sp>
      <p:sp>
        <p:nvSpPr>
          <p:cNvPr id="10" name="Rectangle à coins arrondis 9"/>
          <p:cNvSpPr/>
          <p:nvPr/>
        </p:nvSpPr>
        <p:spPr>
          <a:xfrm>
            <a:off x="5929322" y="2285992"/>
            <a:ext cx="2428892" cy="12144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dirty="0" smtClean="0"/>
              <a:t>En fonction des </a:t>
            </a:r>
            <a:r>
              <a:rPr lang="fr-FR" sz="2800" dirty="0" smtClean="0"/>
              <a:t>BESOINS</a:t>
            </a:r>
            <a:endParaRPr lang="fr-FR" sz="2800" dirty="0"/>
          </a:p>
        </p:txBody>
      </p:sp>
      <p:sp>
        <p:nvSpPr>
          <p:cNvPr id="12" name="Rectangle à coins arrondis 11"/>
          <p:cNvSpPr/>
          <p:nvPr/>
        </p:nvSpPr>
        <p:spPr>
          <a:xfrm>
            <a:off x="6000760" y="4286256"/>
            <a:ext cx="2428892" cy="12144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dirty="0" smtClean="0"/>
              <a:t>En respectant des </a:t>
            </a:r>
            <a:r>
              <a:rPr lang="fr-FR" sz="2800" dirty="0" smtClean="0"/>
              <a:t>LIMITES</a:t>
            </a:r>
            <a:endParaRPr lang="fr-FR" sz="2800" dirty="0"/>
          </a:p>
        </p:txBody>
      </p:sp>
      <p:sp>
        <p:nvSpPr>
          <p:cNvPr id="14" name="Rectangle 13"/>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0" end="0"/>
                                            </p:txEl>
                                          </p:spTgt>
                                        </p:tgtEl>
                                        <p:attrNameLst>
                                          <p:attrName>style.visibility</p:attrName>
                                        </p:attrNameLst>
                                      </p:cBhvr>
                                      <p:to>
                                        <p:strVal val="visible"/>
                                      </p:to>
                                    </p:set>
                                    <p:animEffect transition="in" filter="fade">
                                      <p:cBhvr>
                                        <p:cTn id="12" dur="2000"/>
                                        <p:tgtEl>
                                          <p:spTgt spid="201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ppt_w</p:attrName>
                                        </p:attrNameLst>
                                      </p:cBhvr>
                                      <p:tavLst>
                                        <p:tav tm="0" fmla="#ppt_w*sin(2.5*pi*$)">
                                          <p:val>
                                            <p:fltVal val="0"/>
                                          </p:val>
                                        </p:tav>
                                        <p:tav tm="100000">
                                          <p:val>
                                            <p:fltVal val="1"/>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01730" grpId="0"/>
      <p:bldP spid="201731" grpId="0" build="p"/>
      <p:bldP spid="6"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23</a:t>
            </a:fld>
            <a:endParaRPr lang="fr-FR" dirty="0"/>
          </a:p>
        </p:txBody>
      </p:sp>
      <p:sp>
        <p:nvSpPr>
          <p:cNvPr id="6" name="Rectangle 2"/>
          <p:cNvSpPr txBox="1">
            <a:spLocks noChangeArrowheads="1"/>
          </p:cNvSpPr>
          <p:nvPr/>
        </p:nvSpPr>
        <p:spPr>
          <a:xfrm>
            <a:off x="500034" y="428604"/>
            <a:ext cx="8229600" cy="9398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strike="noStrike" kern="1200" cap="none" spc="0" normalizeH="0" baseline="0" noProof="0" dirty="0" smtClean="0">
                <a:ln>
                  <a:noFill/>
                </a:ln>
                <a:solidFill>
                  <a:schemeClr val="accent1"/>
                </a:solidFill>
                <a:uLnTx/>
                <a:uFillTx/>
                <a:latin typeface="+mj-lt"/>
                <a:ea typeface="+mj-ea"/>
                <a:cs typeface="+mj-cs"/>
              </a:rPr>
              <a:t>La RSE</a:t>
            </a:r>
          </a:p>
        </p:txBody>
      </p:sp>
      <p:sp>
        <p:nvSpPr>
          <p:cNvPr id="8" name="Flèche droite rayée 7"/>
          <p:cNvSpPr/>
          <p:nvPr/>
        </p:nvSpPr>
        <p:spPr>
          <a:xfrm>
            <a:off x="214282" y="1412776"/>
            <a:ext cx="8715404" cy="2928958"/>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785786" y="2285992"/>
            <a:ext cx="2071702" cy="12144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solidFill>
              </a:rPr>
              <a:t>« </a:t>
            </a:r>
            <a:r>
              <a:rPr lang="fr-FR" dirty="0" err="1" smtClean="0">
                <a:solidFill>
                  <a:schemeClr val="bg1"/>
                </a:solidFill>
              </a:rPr>
              <a:t>Corporate</a:t>
            </a:r>
            <a:r>
              <a:rPr lang="fr-FR" dirty="0" smtClean="0">
                <a:solidFill>
                  <a:schemeClr val="bg1"/>
                </a:solidFill>
              </a:rPr>
              <a:t> social </a:t>
            </a:r>
            <a:r>
              <a:rPr lang="fr-FR" dirty="0" err="1" smtClean="0">
                <a:solidFill>
                  <a:schemeClr val="bg1"/>
                </a:solidFill>
              </a:rPr>
              <a:t>responsibility</a:t>
            </a:r>
            <a:r>
              <a:rPr lang="fr-FR" dirty="0" smtClean="0">
                <a:solidFill>
                  <a:schemeClr val="bg1"/>
                </a:solidFill>
              </a:rPr>
              <a:t> » </a:t>
            </a:r>
          </a:p>
          <a:p>
            <a:pPr algn="ctr"/>
            <a:r>
              <a:rPr lang="fr-FR" dirty="0" smtClean="0">
                <a:solidFill>
                  <a:schemeClr val="bg1"/>
                </a:solidFill>
              </a:rPr>
              <a:t>Bowen - 1953</a:t>
            </a:r>
            <a:endParaRPr lang="fr-FR" dirty="0">
              <a:solidFill>
                <a:schemeClr val="bg1"/>
              </a:solidFill>
            </a:endParaRPr>
          </a:p>
        </p:txBody>
      </p:sp>
      <p:sp>
        <p:nvSpPr>
          <p:cNvPr id="12" name="Rectangle à coins arrondis 11"/>
          <p:cNvSpPr/>
          <p:nvPr/>
        </p:nvSpPr>
        <p:spPr>
          <a:xfrm>
            <a:off x="3071802" y="2285992"/>
            <a:ext cx="2071702" cy="12144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solidFill>
              </a:rPr>
              <a:t>Une « RSE implicite » (1950-1980)</a:t>
            </a:r>
            <a:r>
              <a:rPr lang="fr-FR" dirty="0" smtClean="0">
                <a:solidFill>
                  <a:schemeClr val="tx2"/>
                </a:solidFill>
              </a:rPr>
              <a:t> </a:t>
            </a:r>
            <a:endParaRPr lang="fr-FR" dirty="0"/>
          </a:p>
        </p:txBody>
      </p:sp>
      <p:sp>
        <p:nvSpPr>
          <p:cNvPr id="13" name="Rectangle à coins arrondis 12"/>
          <p:cNvSpPr/>
          <p:nvPr/>
        </p:nvSpPr>
        <p:spPr>
          <a:xfrm>
            <a:off x="5357818" y="2285992"/>
            <a:ext cx="2071702" cy="12144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solidFill>
                  <a:schemeClr val="bg1"/>
                </a:solidFill>
              </a:rPr>
              <a:t>Une « RSE explicite » (1990)</a:t>
            </a:r>
            <a:endParaRPr lang="fr-FR" dirty="0">
              <a:solidFill>
                <a:schemeClr val="bg1"/>
              </a:solidFill>
            </a:endParaRPr>
          </a:p>
        </p:txBody>
      </p:sp>
      <p:cxnSp>
        <p:nvCxnSpPr>
          <p:cNvPr id="15" name="Connecteur droit avec flèche 14"/>
          <p:cNvCxnSpPr/>
          <p:nvPr/>
        </p:nvCxnSpPr>
        <p:spPr>
          <a:xfrm rot="5400000">
            <a:off x="1465241" y="3821115"/>
            <a:ext cx="499272"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ZoneTexte 16"/>
          <p:cNvSpPr txBox="1"/>
          <p:nvPr/>
        </p:nvSpPr>
        <p:spPr>
          <a:xfrm>
            <a:off x="214282" y="4071942"/>
            <a:ext cx="5500726" cy="5909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1" hangingPunct="1">
              <a:lnSpc>
                <a:spcPct val="90000"/>
              </a:lnSpc>
            </a:pPr>
            <a:r>
              <a:rPr lang="fr-FR" dirty="0" smtClean="0">
                <a:solidFill>
                  <a:schemeClr val="tx2"/>
                </a:solidFill>
              </a:rPr>
              <a:t>Sélectionner les entreprises selon leurs vertus afin d’investir de façon socialement responsable (ISR)</a:t>
            </a:r>
          </a:p>
        </p:txBody>
      </p:sp>
      <p:sp>
        <p:nvSpPr>
          <p:cNvPr id="18" name="ZoneTexte 17"/>
          <p:cNvSpPr txBox="1"/>
          <p:nvPr/>
        </p:nvSpPr>
        <p:spPr>
          <a:xfrm>
            <a:off x="3214678" y="5072074"/>
            <a:ext cx="2571768" cy="10895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nSpc>
                <a:spcPct val="90000"/>
              </a:lnSpc>
            </a:pPr>
            <a:r>
              <a:rPr lang="fr-FR" dirty="0" smtClean="0">
                <a:solidFill>
                  <a:schemeClr val="tx2"/>
                </a:solidFill>
              </a:rPr>
              <a:t>Refus </a:t>
            </a:r>
          </a:p>
          <a:p>
            <a:pPr marL="0" lvl="2">
              <a:lnSpc>
                <a:spcPct val="90000"/>
              </a:lnSpc>
              <a:buFont typeface="Arial" pitchFamily="34" charset="0"/>
              <a:buChar char="•"/>
            </a:pPr>
            <a:r>
              <a:rPr lang="fr-FR" dirty="0" smtClean="0">
                <a:solidFill>
                  <a:schemeClr val="tx2"/>
                </a:solidFill>
              </a:rPr>
              <a:t>Alcool/Tabac</a:t>
            </a:r>
          </a:p>
          <a:p>
            <a:pPr marL="0" lvl="2">
              <a:lnSpc>
                <a:spcPct val="90000"/>
              </a:lnSpc>
              <a:buFont typeface="Arial" pitchFamily="34" charset="0"/>
              <a:buChar char="•"/>
            </a:pPr>
            <a:r>
              <a:rPr lang="fr-FR" dirty="0" smtClean="0">
                <a:solidFill>
                  <a:schemeClr val="tx2"/>
                </a:solidFill>
              </a:rPr>
              <a:t>Pornographie</a:t>
            </a:r>
          </a:p>
          <a:p>
            <a:pPr marL="0" lvl="2">
              <a:lnSpc>
                <a:spcPct val="90000"/>
              </a:lnSpc>
              <a:buFont typeface="Arial" pitchFamily="34" charset="0"/>
              <a:buChar char="•"/>
            </a:pPr>
            <a:r>
              <a:rPr lang="fr-FR" dirty="0" smtClean="0">
                <a:solidFill>
                  <a:schemeClr val="tx2"/>
                </a:solidFill>
              </a:rPr>
              <a:t>Armement</a:t>
            </a:r>
            <a:endParaRPr lang="fr-FR" dirty="0"/>
          </a:p>
        </p:txBody>
      </p:sp>
      <p:sp>
        <p:nvSpPr>
          <p:cNvPr id="19" name="Flèche courbée vers la droite 18"/>
          <p:cNvSpPr/>
          <p:nvPr/>
        </p:nvSpPr>
        <p:spPr>
          <a:xfrm rot="20083863">
            <a:off x="1466848" y="4949715"/>
            <a:ext cx="1632023" cy="87914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20" name="Connecteur droit avec flèche 19"/>
          <p:cNvCxnSpPr/>
          <p:nvPr/>
        </p:nvCxnSpPr>
        <p:spPr>
          <a:xfrm rot="16200000" flipH="1">
            <a:off x="6286512" y="3929066"/>
            <a:ext cx="1357322" cy="7858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ZoneTexte 21"/>
          <p:cNvSpPr txBox="1"/>
          <p:nvPr/>
        </p:nvSpPr>
        <p:spPr>
          <a:xfrm>
            <a:off x="6143636" y="5000636"/>
            <a:ext cx="2571768" cy="10895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2">
              <a:lnSpc>
                <a:spcPct val="90000"/>
              </a:lnSpc>
            </a:pPr>
            <a:r>
              <a:rPr lang="fr-FR" dirty="0" smtClean="0">
                <a:solidFill>
                  <a:schemeClr val="tx2"/>
                </a:solidFill>
              </a:rPr>
              <a:t>Entreprise revendiquant d’être « citoyenne », « éthique », « responsable », etc.</a:t>
            </a:r>
            <a:endParaRPr lang="fr-FR" dirty="0"/>
          </a:p>
        </p:txBody>
      </p:sp>
      <p:sp>
        <p:nvSpPr>
          <p:cNvPr id="16" name="Rectangle 15"/>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2" grpId="0" animBg="1"/>
      <p:bldP spid="13" grpId="0" animBg="1"/>
      <p:bldP spid="17" grpId="0" animBg="1"/>
      <p:bldP spid="18" grpId="0" animBg="1"/>
      <p:bldP spid="19"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8A9C7DE7-41DF-4FDE-8DD1-2334AA4C71B1}" type="slidenum">
              <a:rPr lang="fr-FR" smtClean="0"/>
              <a:pPr>
                <a:defRPr/>
              </a:pPr>
              <a:t>24</a:t>
            </a:fld>
            <a:endParaRPr lang="fr-FR"/>
          </a:p>
        </p:txBody>
      </p:sp>
      <p:sp>
        <p:nvSpPr>
          <p:cNvPr id="7" name="Rectangle 2"/>
          <p:cNvSpPr txBox="1">
            <a:spLocks noChangeArrowheads="1"/>
          </p:cNvSpPr>
          <p:nvPr/>
        </p:nvSpPr>
        <p:spPr>
          <a:xfrm>
            <a:off x="468313" y="404813"/>
            <a:ext cx="8229600" cy="9398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u="sng" strike="noStrike" kern="1200" cap="none" spc="0" normalizeH="0" baseline="0" noProof="0" dirty="0" smtClean="0">
                <a:ln>
                  <a:noFill/>
                </a:ln>
                <a:solidFill>
                  <a:schemeClr val="accent1"/>
                </a:solidFill>
                <a:effectLst>
                  <a:outerShdw blurRad="38100" dist="38100" dir="2700000" algn="tl">
                    <a:srgbClr val="FFFFFF"/>
                  </a:outerShdw>
                </a:effectLst>
                <a:uLnTx/>
                <a:uFillTx/>
                <a:latin typeface="+mj-lt"/>
                <a:ea typeface="+mj-ea"/>
                <a:cs typeface="+mj-cs"/>
              </a:rPr>
              <a:t>La RSE selon…</a:t>
            </a:r>
          </a:p>
        </p:txBody>
      </p:sp>
      <p:sp>
        <p:nvSpPr>
          <p:cNvPr id="8" name="Rectangle à coins arrondis 7"/>
          <p:cNvSpPr/>
          <p:nvPr/>
        </p:nvSpPr>
        <p:spPr>
          <a:xfrm>
            <a:off x="1285852" y="1500174"/>
            <a:ext cx="6786610" cy="1714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2400" dirty="0" smtClean="0">
                <a:solidFill>
                  <a:schemeClr val="bg1"/>
                </a:solidFill>
              </a:rPr>
              <a:t>C’est  «l’intégration volontaire par les entreprises de préoccupations sociales et environnementales à leurs activités commerciales et leurs relations avec les parties prenantes » (MEDEF)</a:t>
            </a:r>
            <a:endParaRPr lang="fr-FR" sz="2400" dirty="0">
              <a:solidFill>
                <a:schemeClr val="bg1"/>
              </a:solidFill>
            </a:endParaRPr>
          </a:p>
        </p:txBody>
      </p:sp>
      <p:sp>
        <p:nvSpPr>
          <p:cNvPr id="9" name="Rectangle à coins arrondis 8"/>
          <p:cNvSpPr/>
          <p:nvPr/>
        </p:nvSpPr>
        <p:spPr>
          <a:xfrm>
            <a:off x="1331640" y="3786190"/>
            <a:ext cx="6858048" cy="1714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fr-FR" sz="2400" dirty="0" smtClean="0">
                <a:solidFill>
                  <a:schemeClr val="bg1"/>
                </a:solidFill>
              </a:rPr>
              <a:t>« La responsabilité sociétale des entreprises (RSE) est la déclinaison des principes du développement durable à l’échelle de l’entreprise. » (ORSE)</a:t>
            </a:r>
          </a:p>
        </p:txBody>
      </p:sp>
      <p:sp>
        <p:nvSpPr>
          <p:cNvPr id="10" name="Rectangle 9"/>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lvl="0">
              <a:buNone/>
            </a:pPr>
            <a:r>
              <a:rPr lang="fr-FR" sz="2800" b="1" u="sng" dirty="0" smtClean="0">
                <a:solidFill>
                  <a:schemeClr val="accent1"/>
                </a:solidFill>
                <a:effectLst>
                  <a:outerShdw blurRad="38100" dist="38100" dir="2700000" algn="tl">
                    <a:srgbClr val="FFFFFF"/>
                  </a:outerShdw>
                </a:effectLst>
              </a:rPr>
              <a:t> </a:t>
            </a:r>
          </a:p>
          <a:p>
            <a:pPr eaLnBrk="1" hangingPunct="1"/>
            <a:endParaRPr lang="fr-FR" b="1" dirty="0" smtClean="0">
              <a:solidFill>
                <a:schemeClr val="tx2"/>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25</a:t>
            </a:fld>
            <a:endParaRPr lang="fr-FR"/>
          </a:p>
        </p:txBody>
      </p:sp>
      <p:sp>
        <p:nvSpPr>
          <p:cNvPr id="6" name="Rectangle 2"/>
          <p:cNvSpPr txBox="1">
            <a:spLocks noChangeArrowheads="1"/>
          </p:cNvSpPr>
          <p:nvPr/>
        </p:nvSpPr>
        <p:spPr>
          <a:xfrm>
            <a:off x="468313" y="404813"/>
            <a:ext cx="8229600" cy="9398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u="sng" strike="noStrike" kern="1200" cap="none" spc="0" normalizeH="0" baseline="0" noProof="0" dirty="0" smtClean="0">
                <a:ln>
                  <a:noFill/>
                </a:ln>
                <a:solidFill>
                  <a:schemeClr val="accent1"/>
                </a:solidFill>
                <a:effectLst>
                  <a:outerShdw blurRad="38100" dist="38100" dir="2700000" algn="tl">
                    <a:srgbClr val="FFFFFF"/>
                  </a:outerShdw>
                </a:effectLst>
                <a:uLnTx/>
                <a:uFillTx/>
                <a:latin typeface="+mj-lt"/>
                <a:ea typeface="+mj-ea"/>
                <a:cs typeface="+mj-cs"/>
              </a:rPr>
              <a:t>La RSE</a:t>
            </a:r>
          </a:p>
        </p:txBody>
      </p:sp>
      <p:sp>
        <p:nvSpPr>
          <p:cNvPr id="8" name="Rectangle à coins arrondis 7"/>
          <p:cNvSpPr/>
          <p:nvPr/>
        </p:nvSpPr>
        <p:spPr>
          <a:xfrm>
            <a:off x="2571736" y="857232"/>
            <a:ext cx="4071966" cy="12858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Ne se confond pas avec le développement durable</a:t>
            </a:r>
            <a:endParaRPr lang="fr-FR" sz="2400" dirty="0">
              <a:solidFill>
                <a:schemeClr val="bg1"/>
              </a:solidFill>
            </a:endParaRPr>
          </a:p>
        </p:txBody>
      </p:sp>
      <p:sp>
        <p:nvSpPr>
          <p:cNvPr id="9" name="Rectangle à coins arrondis 8"/>
          <p:cNvSpPr/>
          <p:nvPr/>
        </p:nvSpPr>
        <p:spPr>
          <a:xfrm>
            <a:off x="214282" y="2867020"/>
            <a:ext cx="4214842" cy="28479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Le développement durable correspond à un concept global et globalisant, de niveau macro économique</a:t>
            </a:r>
            <a:endParaRPr lang="fr-FR" sz="2400" dirty="0">
              <a:solidFill>
                <a:schemeClr val="bg1"/>
              </a:solidFill>
            </a:endParaRPr>
          </a:p>
        </p:txBody>
      </p:sp>
      <p:sp>
        <p:nvSpPr>
          <p:cNvPr id="10" name="Rectangle à coins arrondis 9"/>
          <p:cNvSpPr/>
          <p:nvPr/>
        </p:nvSpPr>
        <p:spPr>
          <a:xfrm>
            <a:off x="4714876" y="2867020"/>
            <a:ext cx="4214842" cy="28479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La RSE relève de la mise en pratique du développement durable au sein de l’entreprise, elle renvoie à des processus pratiques</a:t>
            </a:r>
            <a:endParaRPr lang="fr-FR" sz="2400" dirty="0">
              <a:solidFill>
                <a:schemeClr val="bg1"/>
              </a:solidFill>
            </a:endParaRPr>
          </a:p>
        </p:txBody>
      </p:sp>
      <p:sp>
        <p:nvSpPr>
          <p:cNvPr id="11" name="Flèche vers le bas 10"/>
          <p:cNvSpPr/>
          <p:nvPr/>
        </p:nvSpPr>
        <p:spPr>
          <a:xfrm>
            <a:off x="3143240" y="2285992"/>
            <a:ext cx="500066" cy="4286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e bas 11"/>
          <p:cNvSpPr/>
          <p:nvPr/>
        </p:nvSpPr>
        <p:spPr>
          <a:xfrm>
            <a:off x="5643570" y="2285992"/>
            <a:ext cx="500066" cy="4286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1"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0" grpId="1"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lvl="0">
              <a:buNone/>
            </a:pPr>
            <a:r>
              <a:rPr lang="fr-FR" sz="2800" b="1" u="sng" dirty="0" smtClean="0">
                <a:solidFill>
                  <a:schemeClr val="accent1"/>
                </a:solidFill>
                <a:effectLst>
                  <a:outerShdw blurRad="38100" dist="38100" dir="2700000" algn="tl">
                    <a:srgbClr val="FFFFFF"/>
                  </a:outerShdw>
                </a:effectLst>
              </a:rPr>
              <a:t> </a:t>
            </a:r>
          </a:p>
          <a:p>
            <a:pPr eaLnBrk="1" hangingPunct="1"/>
            <a:endParaRPr lang="fr-FR" b="1" dirty="0" smtClean="0">
              <a:solidFill>
                <a:schemeClr val="tx2"/>
              </a:solidFill>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26</a:t>
            </a:fld>
            <a:endParaRPr lang="fr-FR"/>
          </a:p>
        </p:txBody>
      </p:sp>
      <p:sp>
        <p:nvSpPr>
          <p:cNvPr id="6" name="Rectangle 2"/>
          <p:cNvSpPr txBox="1">
            <a:spLocks noChangeArrowheads="1"/>
          </p:cNvSpPr>
          <p:nvPr/>
        </p:nvSpPr>
        <p:spPr>
          <a:xfrm>
            <a:off x="468313" y="404813"/>
            <a:ext cx="8229600" cy="9398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u="sng" strike="noStrike" kern="1200" cap="none" spc="0" normalizeH="0" baseline="0" noProof="0" dirty="0" smtClean="0">
                <a:ln>
                  <a:noFill/>
                </a:ln>
                <a:solidFill>
                  <a:schemeClr val="accent1"/>
                </a:solidFill>
                <a:effectLst>
                  <a:outerShdw blurRad="38100" dist="38100" dir="2700000" algn="tl">
                    <a:srgbClr val="FFFFFF"/>
                  </a:outerShdw>
                </a:effectLst>
                <a:uLnTx/>
                <a:uFillTx/>
                <a:latin typeface="+mj-lt"/>
                <a:ea typeface="+mj-ea"/>
                <a:cs typeface="+mj-cs"/>
              </a:rPr>
              <a:t>La RSE</a:t>
            </a:r>
          </a:p>
        </p:txBody>
      </p:sp>
      <p:sp>
        <p:nvSpPr>
          <p:cNvPr id="8" name="Rectangle à coins arrondis 7"/>
          <p:cNvSpPr/>
          <p:nvPr/>
        </p:nvSpPr>
        <p:spPr>
          <a:xfrm>
            <a:off x="2571736" y="857232"/>
            <a:ext cx="4071966" cy="12858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Conduit à la prise en compte des parties prenantes</a:t>
            </a:r>
            <a:endParaRPr lang="fr-FR" sz="2400" dirty="0">
              <a:solidFill>
                <a:schemeClr val="bg1"/>
              </a:solidFill>
            </a:endParaRPr>
          </a:p>
        </p:txBody>
      </p:sp>
      <p:sp>
        <p:nvSpPr>
          <p:cNvPr id="9" name="Rectangle à coins arrondis 8"/>
          <p:cNvSpPr/>
          <p:nvPr/>
        </p:nvSpPr>
        <p:spPr>
          <a:xfrm>
            <a:off x="214282" y="2867020"/>
            <a:ext cx="4214842" cy="28479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RENDRE COMPTE</a:t>
            </a:r>
            <a:endParaRPr lang="fr-FR" sz="2400" dirty="0">
              <a:solidFill>
                <a:schemeClr val="bg1"/>
              </a:solidFill>
            </a:endParaRPr>
          </a:p>
        </p:txBody>
      </p:sp>
      <p:sp>
        <p:nvSpPr>
          <p:cNvPr id="10" name="Rectangle à coins arrondis 9"/>
          <p:cNvSpPr/>
          <p:nvPr/>
        </p:nvSpPr>
        <p:spPr>
          <a:xfrm>
            <a:off x="4714876" y="2867020"/>
            <a:ext cx="4214842" cy="28479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DIALOGUER</a:t>
            </a:r>
            <a:endParaRPr lang="fr-FR" sz="2400" dirty="0">
              <a:solidFill>
                <a:schemeClr val="bg1"/>
              </a:solidFill>
            </a:endParaRPr>
          </a:p>
        </p:txBody>
      </p:sp>
      <p:sp>
        <p:nvSpPr>
          <p:cNvPr id="11" name="Flèche vers le bas 10"/>
          <p:cNvSpPr/>
          <p:nvPr/>
        </p:nvSpPr>
        <p:spPr>
          <a:xfrm>
            <a:off x="3143240" y="2285992"/>
            <a:ext cx="500066" cy="4286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e bas 11"/>
          <p:cNvSpPr/>
          <p:nvPr/>
        </p:nvSpPr>
        <p:spPr>
          <a:xfrm>
            <a:off x="5643570" y="2285992"/>
            <a:ext cx="500066" cy="4286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1"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0" grpId="1"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sz="half" idx="1"/>
          </p:nvPr>
        </p:nvSpPr>
        <p:spPr>
          <a:xfrm>
            <a:off x="395536" y="1124744"/>
            <a:ext cx="8208912" cy="5112568"/>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organisations politiques, des hommes politiques qui veulent AGIR</a:t>
            </a:r>
          </a:p>
          <a:p>
            <a:pPr lvl="0"/>
            <a:r>
              <a:rPr lang="fr-FR" sz="2400" dirty="0" smtClean="0">
                <a:solidFill>
                  <a:srgbClr val="0070C0"/>
                </a:solidFill>
              </a:rPr>
              <a:t>2002</a:t>
            </a:r>
            <a:r>
              <a:rPr lang="fr-FR" sz="2400" dirty="0" smtClean="0">
                <a:solidFill>
                  <a:srgbClr val="002060"/>
                </a:solidFill>
              </a:rPr>
              <a:t>: sommet de Johannesburg</a:t>
            </a:r>
          </a:p>
          <a:p>
            <a:pPr lvl="0"/>
            <a:r>
              <a:rPr lang="fr-FR" sz="2400" dirty="0" smtClean="0">
                <a:solidFill>
                  <a:srgbClr val="0070C0"/>
                </a:solidFill>
              </a:rPr>
              <a:t>2003</a:t>
            </a:r>
            <a:r>
              <a:rPr lang="fr-FR" sz="2400" dirty="0" smtClean="0">
                <a:solidFill>
                  <a:srgbClr val="002060"/>
                </a:solidFill>
              </a:rPr>
              <a:t> : rédaction de la charte de l’environnement adossée à la constitution française en 2005 suite au vote parlementaire</a:t>
            </a:r>
          </a:p>
          <a:p>
            <a:pPr lvl="0"/>
            <a:r>
              <a:rPr lang="fr-FR" sz="2400" dirty="0" smtClean="0">
                <a:solidFill>
                  <a:srgbClr val="0070C0"/>
                </a:solidFill>
              </a:rPr>
              <a:t>2004</a:t>
            </a:r>
            <a:r>
              <a:rPr lang="fr-FR" sz="2400" dirty="0" smtClean="0">
                <a:solidFill>
                  <a:srgbClr val="002060"/>
                </a:solidFill>
              </a:rPr>
              <a:t> : lancement du plan Climat français</a:t>
            </a:r>
          </a:p>
          <a:p>
            <a:r>
              <a:rPr lang="fr-FR" sz="2400" dirty="0" smtClean="0">
                <a:solidFill>
                  <a:srgbClr val="0070C0"/>
                </a:solidFill>
              </a:rPr>
              <a:t>2007</a:t>
            </a:r>
            <a:r>
              <a:rPr lang="fr-FR" sz="2400" dirty="0" smtClean="0">
                <a:solidFill>
                  <a:srgbClr val="002060"/>
                </a:solidFill>
              </a:rPr>
              <a:t>: Grenelle de l’environnement en France</a:t>
            </a:r>
          </a:p>
          <a:p>
            <a:r>
              <a:rPr lang="fr-FR" sz="2400" dirty="0" smtClean="0">
                <a:solidFill>
                  <a:srgbClr val="0070C0"/>
                </a:solidFill>
              </a:rPr>
              <a:t>2009</a:t>
            </a:r>
            <a:r>
              <a:rPr lang="fr-FR" sz="2400" dirty="0" smtClean="0">
                <a:solidFill>
                  <a:srgbClr val="002060"/>
                </a:solidFill>
              </a:rPr>
              <a:t>: Sommet de Copenhague sur le climat </a:t>
            </a:r>
          </a:p>
          <a:p>
            <a:r>
              <a:rPr lang="fr-FR" sz="2400" dirty="0" smtClean="0">
                <a:solidFill>
                  <a:srgbClr val="0070C0"/>
                </a:solidFill>
              </a:rPr>
              <a:t>2012</a:t>
            </a:r>
            <a:r>
              <a:rPr lang="fr-FR" sz="2400" dirty="0" smtClean="0">
                <a:solidFill>
                  <a:srgbClr val="002060"/>
                </a:solidFill>
              </a:rPr>
              <a:t>: Sommet de Rio</a:t>
            </a:r>
          </a:p>
          <a:p>
            <a:r>
              <a:rPr lang="fr-FR" sz="2400" dirty="0" smtClean="0">
                <a:solidFill>
                  <a:srgbClr val="0070C0"/>
                </a:solidFill>
                <a:effectLst>
                  <a:outerShdw blurRad="38100" dist="38100" dir="2700000" algn="tl">
                    <a:srgbClr val="FFFFFF"/>
                  </a:outerShdw>
                </a:effectLst>
              </a:rPr>
              <a:t>2015</a:t>
            </a:r>
            <a:r>
              <a:rPr lang="fr-FR" sz="2400" dirty="0" smtClean="0">
                <a:solidFill>
                  <a:srgbClr val="002060"/>
                </a:solidFill>
                <a:effectLst>
                  <a:outerShdw blurRad="38100" dist="38100" dir="2700000" algn="tl">
                    <a:srgbClr val="FFFFFF"/>
                  </a:outerShdw>
                </a:effectLst>
              </a:rPr>
              <a:t>: Sommet de Paris, 21</a:t>
            </a:r>
            <a:r>
              <a:rPr lang="fr-FR" sz="2400" baseline="30000" dirty="0" smtClean="0">
                <a:solidFill>
                  <a:srgbClr val="002060"/>
                </a:solidFill>
                <a:effectLst>
                  <a:outerShdw blurRad="38100" dist="38100" dir="2700000" algn="tl">
                    <a:srgbClr val="FFFFFF"/>
                  </a:outerShdw>
                </a:effectLst>
              </a:rPr>
              <a:t>e</a:t>
            </a:r>
            <a:r>
              <a:rPr lang="fr-FR" sz="2400" dirty="0" smtClean="0">
                <a:solidFill>
                  <a:srgbClr val="002060"/>
                </a:solidFill>
                <a:effectLst>
                  <a:outerShdw blurRad="38100" dist="38100" dir="2700000" algn="tl">
                    <a:srgbClr val="FFFFFF"/>
                  </a:outerShdw>
                </a:effectLst>
              </a:rPr>
              <a:t> conférence sur le climat (30 novembre au 11 décembre 2015) – un accord historique!</a:t>
            </a:r>
          </a:p>
          <a:p>
            <a:pPr marL="442913" lvl="2" indent="-257175">
              <a:spcBef>
                <a:spcPts val="370"/>
              </a:spcBef>
              <a:buClr>
                <a:srgbClr val="FFFF00"/>
              </a:buClr>
              <a:buSzPct val="65000"/>
              <a:buNone/>
              <a:defRPr/>
            </a:pPr>
            <a:endParaRPr lang="fr-FR" sz="2400" dirty="0" smtClean="0">
              <a:solidFill>
                <a:schemeClr val="tx2"/>
              </a:solidFill>
              <a:effectLst>
                <a:outerShdw blurRad="38100" dist="38100" dir="2700000" algn="tl">
                  <a:srgbClr val="FFFFFF"/>
                </a:outerShdw>
              </a:effectLst>
            </a:endParaRP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27</a:t>
            </a:fld>
            <a:endParaRPr lang="fr-FR"/>
          </a:p>
        </p:txBody>
      </p:sp>
      <p:sp>
        <p:nvSpPr>
          <p:cNvPr id="6" name="Rectangle 5"/>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0" end="0"/>
                                            </p:txEl>
                                          </p:spTgt>
                                        </p:tgtEl>
                                        <p:attrNameLst>
                                          <p:attrName>style.visibility</p:attrName>
                                        </p:attrNameLst>
                                      </p:cBhvr>
                                      <p:to>
                                        <p:strVal val="visible"/>
                                      </p:to>
                                    </p:set>
                                    <p:animEffect transition="in" filter="fade">
                                      <p:cBhvr>
                                        <p:cTn id="10" dur="2000"/>
                                        <p:tgtEl>
                                          <p:spTgt spid="1976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7635">
                                            <p:txEl>
                                              <p:pRg st="1" end="1"/>
                                            </p:txEl>
                                          </p:spTgt>
                                        </p:tgtEl>
                                        <p:attrNameLst>
                                          <p:attrName>style.visibility</p:attrName>
                                        </p:attrNameLst>
                                      </p:cBhvr>
                                      <p:to>
                                        <p:strVal val="visible"/>
                                      </p:to>
                                    </p:set>
                                    <p:animEffect transition="in" filter="fade">
                                      <p:cBhvr>
                                        <p:cTn id="15" dur="2000"/>
                                        <p:tgtEl>
                                          <p:spTgt spid="1976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7635">
                                            <p:txEl>
                                              <p:pRg st="2" end="2"/>
                                            </p:txEl>
                                          </p:spTgt>
                                        </p:tgtEl>
                                        <p:attrNameLst>
                                          <p:attrName>style.visibility</p:attrName>
                                        </p:attrNameLst>
                                      </p:cBhvr>
                                      <p:to>
                                        <p:strVal val="visible"/>
                                      </p:to>
                                    </p:set>
                                    <p:animEffect transition="in" filter="fade">
                                      <p:cBhvr>
                                        <p:cTn id="20" dur="2000"/>
                                        <p:tgtEl>
                                          <p:spTgt spid="1976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7635">
                                            <p:txEl>
                                              <p:pRg st="3" end="3"/>
                                            </p:txEl>
                                          </p:spTgt>
                                        </p:tgtEl>
                                        <p:attrNameLst>
                                          <p:attrName>style.visibility</p:attrName>
                                        </p:attrNameLst>
                                      </p:cBhvr>
                                      <p:to>
                                        <p:strVal val="visible"/>
                                      </p:to>
                                    </p:set>
                                    <p:animEffect transition="in" filter="fade">
                                      <p:cBhvr>
                                        <p:cTn id="25" dur="2000"/>
                                        <p:tgtEl>
                                          <p:spTgt spid="1976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7635">
                                            <p:txEl>
                                              <p:pRg st="4" end="4"/>
                                            </p:txEl>
                                          </p:spTgt>
                                        </p:tgtEl>
                                        <p:attrNameLst>
                                          <p:attrName>style.visibility</p:attrName>
                                        </p:attrNameLst>
                                      </p:cBhvr>
                                      <p:to>
                                        <p:strVal val="visible"/>
                                      </p:to>
                                    </p:set>
                                    <p:animEffect transition="in" filter="fade">
                                      <p:cBhvr>
                                        <p:cTn id="30" dur="2000"/>
                                        <p:tgtEl>
                                          <p:spTgt spid="19763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7635">
                                            <p:txEl>
                                              <p:pRg st="5" end="5"/>
                                            </p:txEl>
                                          </p:spTgt>
                                        </p:tgtEl>
                                        <p:attrNameLst>
                                          <p:attrName>style.visibility</p:attrName>
                                        </p:attrNameLst>
                                      </p:cBhvr>
                                      <p:to>
                                        <p:strVal val="visible"/>
                                      </p:to>
                                    </p:set>
                                    <p:animEffect transition="in" filter="fade">
                                      <p:cBhvr>
                                        <p:cTn id="35" dur="2000"/>
                                        <p:tgtEl>
                                          <p:spTgt spid="19763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7635">
                                            <p:txEl>
                                              <p:pRg st="6" end="6"/>
                                            </p:txEl>
                                          </p:spTgt>
                                        </p:tgtEl>
                                        <p:attrNameLst>
                                          <p:attrName>style.visibility</p:attrName>
                                        </p:attrNameLst>
                                      </p:cBhvr>
                                      <p:to>
                                        <p:strVal val="visible"/>
                                      </p:to>
                                    </p:set>
                                    <p:animEffect transition="in" filter="fade">
                                      <p:cBhvr>
                                        <p:cTn id="40" dur="2000"/>
                                        <p:tgtEl>
                                          <p:spTgt spid="19763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7635">
                                            <p:txEl>
                                              <p:pRg st="7" end="7"/>
                                            </p:txEl>
                                          </p:spTgt>
                                        </p:tgtEl>
                                        <p:attrNameLst>
                                          <p:attrName>style.visibility</p:attrName>
                                        </p:attrNameLst>
                                      </p:cBhvr>
                                      <p:to>
                                        <p:strVal val="visible"/>
                                      </p:to>
                                    </p:set>
                                    <p:animEffect transition="in" filter="fade">
                                      <p:cBhvr>
                                        <p:cTn id="45" dur="2000"/>
                                        <p:tgtEl>
                                          <p:spTgt spid="197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b="1" u="sng" dirty="0" smtClean="0">
                <a:solidFill>
                  <a:schemeClr val="accent1"/>
                </a:solidFill>
                <a:effectLst>
                  <a:outerShdw blurRad="38100" dist="38100" dir="2700000" algn="tl">
                    <a:srgbClr val="FFFFFF"/>
                  </a:outerShdw>
                </a:effectLst>
              </a:rPr>
              <a:t>Le développement durable</a:t>
            </a:r>
          </a:p>
        </p:txBody>
      </p:sp>
      <p:sp>
        <p:nvSpPr>
          <p:cNvPr id="201731" name="Rectangle 3"/>
          <p:cNvSpPr>
            <a:spLocks noGrp="1" noChangeArrowheads="1"/>
          </p:cNvSpPr>
          <p:nvPr>
            <p:ph idx="1"/>
          </p:nvPr>
        </p:nvSpPr>
        <p:spPr/>
        <p:txBody>
          <a:bodyPr>
            <a:normAutofit/>
          </a:bodyPr>
          <a:lstStyle/>
          <a:p>
            <a:pPr marL="0" indent="0" algn="ctr">
              <a:spcBef>
                <a:spcPts val="580"/>
              </a:spcBef>
              <a:buNone/>
              <a:defRPr/>
            </a:pPr>
            <a:r>
              <a:rPr lang="fr-FR" sz="2800" b="1" dirty="0" smtClean="0">
                <a:solidFill>
                  <a:schemeClr val="tx2"/>
                </a:solidFill>
                <a:effectLst>
                  <a:outerShdw blurRad="38100" dist="38100" dir="2700000" algn="tl">
                    <a:srgbClr val="FFFFFF"/>
                  </a:outerShdw>
                </a:effectLst>
              </a:rPr>
              <a:t>Triple performance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28</a:t>
            </a:fld>
            <a:endParaRPr lang="fr-FR"/>
          </a:p>
        </p:txBody>
      </p:sp>
      <p:sp>
        <p:nvSpPr>
          <p:cNvPr id="6" name="Ellipse 5"/>
          <p:cNvSpPr/>
          <p:nvPr/>
        </p:nvSpPr>
        <p:spPr>
          <a:xfrm>
            <a:off x="1567614" y="3588406"/>
            <a:ext cx="2500330" cy="192882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Le développement durable: tout est lié</a:t>
            </a:r>
            <a:endParaRPr lang="fr-FR" dirty="0"/>
          </a:p>
        </p:txBody>
      </p:sp>
      <p:grpSp>
        <p:nvGrpSpPr>
          <p:cNvPr id="25" name="Groupe 24"/>
          <p:cNvGrpSpPr/>
          <p:nvPr/>
        </p:nvGrpSpPr>
        <p:grpSpPr>
          <a:xfrm>
            <a:off x="4071934" y="3245300"/>
            <a:ext cx="3286148" cy="2631972"/>
            <a:chOff x="4071934" y="2725854"/>
            <a:chExt cx="3286148" cy="2631972"/>
          </a:xfrm>
        </p:grpSpPr>
        <p:sp>
          <p:nvSpPr>
            <p:cNvPr id="9" name="Ellipse 8"/>
            <p:cNvSpPr/>
            <p:nvPr/>
          </p:nvSpPr>
          <p:spPr>
            <a:xfrm>
              <a:off x="4429124" y="2725854"/>
              <a:ext cx="2857520" cy="79534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Economique</a:t>
              </a:r>
              <a:endParaRPr lang="fr-FR" dirty="0"/>
            </a:p>
          </p:txBody>
        </p:sp>
        <p:sp>
          <p:nvSpPr>
            <p:cNvPr id="10" name="Ellipse 9"/>
            <p:cNvSpPr/>
            <p:nvPr/>
          </p:nvSpPr>
          <p:spPr>
            <a:xfrm>
              <a:off x="4500562" y="4562484"/>
              <a:ext cx="2857520" cy="79534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Social / Sociétal</a:t>
              </a:r>
              <a:endParaRPr lang="fr-FR" dirty="0"/>
            </a:p>
          </p:txBody>
        </p:sp>
        <p:sp>
          <p:nvSpPr>
            <p:cNvPr id="11" name="Ellipse 10"/>
            <p:cNvSpPr/>
            <p:nvPr/>
          </p:nvSpPr>
          <p:spPr>
            <a:xfrm>
              <a:off x="4500562" y="3645024"/>
              <a:ext cx="2857520" cy="79534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Environnemental</a:t>
              </a:r>
              <a:endParaRPr lang="fr-FR" dirty="0"/>
            </a:p>
          </p:txBody>
        </p:sp>
        <p:cxnSp>
          <p:nvCxnSpPr>
            <p:cNvPr id="13" name="Connecteur droit avec flèche 12"/>
            <p:cNvCxnSpPr/>
            <p:nvPr/>
          </p:nvCxnSpPr>
          <p:spPr>
            <a:xfrm rot="5400000" flipH="1" flipV="1">
              <a:off x="4071934" y="3440234"/>
              <a:ext cx="571504"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11" idx="2"/>
            </p:cNvCxnSpPr>
            <p:nvPr/>
          </p:nvCxnSpPr>
          <p:spPr>
            <a:xfrm>
              <a:off x="4071934" y="4016500"/>
              <a:ext cx="428628" cy="261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4071934" y="4118895"/>
              <a:ext cx="571504" cy="6072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9" name="Multiplier 18"/>
          <p:cNvSpPr/>
          <p:nvPr/>
        </p:nvSpPr>
        <p:spPr>
          <a:xfrm>
            <a:off x="3707904" y="2708920"/>
            <a:ext cx="4464496" cy="388843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WARNING!</a:t>
            </a:r>
            <a:endParaRPr lang="fr-FR" dirty="0"/>
          </a:p>
        </p:txBody>
      </p:sp>
      <p:sp>
        <p:nvSpPr>
          <p:cNvPr id="23" name="Rectangle avec flèche vers la droite 22"/>
          <p:cNvSpPr/>
          <p:nvPr/>
        </p:nvSpPr>
        <p:spPr>
          <a:xfrm rot="5400000">
            <a:off x="5467122" y="1351950"/>
            <a:ext cx="771469" cy="2518535"/>
          </a:xfrm>
          <a:prstGeom prst="rightArrowCallout">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fr-FR" b="1" dirty="0" smtClean="0">
                <a:solidFill>
                  <a:schemeClr val="bg1"/>
                </a:solidFill>
                <a:effectLst>
                  <a:outerShdw blurRad="38100" dist="38100" dir="2700000" algn="tl">
                    <a:srgbClr val="FFFFFF"/>
                  </a:outerShdw>
                </a:effectLst>
              </a:rPr>
              <a:t>DÉCONSTRUCTION</a:t>
            </a:r>
            <a:endParaRPr lang="fr-FR" dirty="0"/>
          </a:p>
        </p:txBody>
      </p:sp>
      <p:sp>
        <p:nvSpPr>
          <p:cNvPr id="24" name="Rectangle avec flèche vers la droite 23"/>
          <p:cNvSpPr/>
          <p:nvPr/>
        </p:nvSpPr>
        <p:spPr>
          <a:xfrm rot="5400000">
            <a:off x="2493205" y="1351950"/>
            <a:ext cx="771469" cy="2518535"/>
          </a:xfrm>
          <a:prstGeom prst="rightArrowCallout">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fr-FR" b="1" dirty="0" smtClean="0">
                <a:solidFill>
                  <a:schemeClr val="bg1"/>
                </a:solidFill>
                <a:effectLst>
                  <a:outerShdw blurRad="38100" dist="38100" dir="2700000" algn="tl">
                    <a:srgbClr val="FFFFFF"/>
                  </a:outerShdw>
                </a:effectLst>
              </a:rPr>
              <a:t>DÉFI, UTOPIE</a:t>
            </a:r>
            <a:endParaRPr lang="fr-FR" dirty="0">
              <a:solidFill>
                <a:schemeClr val="bg1"/>
              </a:solidFill>
            </a:endParaRPr>
          </a:p>
        </p:txBody>
      </p:sp>
      <p:sp>
        <p:nvSpPr>
          <p:cNvPr id="17" name="Rectangle 16"/>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16421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0" end="0"/>
                                            </p:txEl>
                                          </p:spTgt>
                                        </p:tgtEl>
                                        <p:attrNameLst>
                                          <p:attrName>style.visibility</p:attrName>
                                        </p:attrNameLst>
                                      </p:cBhvr>
                                      <p:to>
                                        <p:strVal val="visible"/>
                                      </p:to>
                                    </p:set>
                                    <p:animEffect transition="in" filter="fade">
                                      <p:cBhvr>
                                        <p:cTn id="12" dur="2000"/>
                                        <p:tgtEl>
                                          <p:spTgt spid="201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build="p"/>
      <p:bldP spid="6" grpId="0" animBg="1"/>
      <p:bldP spid="19"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28596" y="357166"/>
            <a:ext cx="8229600" cy="1371600"/>
          </a:xfrm>
        </p:spPr>
        <p:txBody>
          <a:bodyPr>
            <a:normAutofit/>
          </a:bodyPr>
          <a:lstStyle/>
          <a:p>
            <a:pPr marL="274320" indent="-274320">
              <a:lnSpc>
                <a:spcPct val="90000"/>
              </a:lnSpc>
              <a:spcBef>
                <a:spcPts val="580"/>
              </a:spcBef>
              <a:defRPr/>
            </a:pPr>
            <a:r>
              <a:rPr lang="fr-FR" sz="3200" u="sng" dirty="0" smtClean="0">
                <a:solidFill>
                  <a:schemeClr val="accent1"/>
                </a:solidFill>
              </a:rPr>
              <a:t>Positionnements de fond</a:t>
            </a:r>
            <a:endParaRPr lang="fr-FR" sz="3200" b="1" dirty="0" smtClean="0">
              <a:solidFill>
                <a:schemeClr val="accent1"/>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29</a:t>
            </a:fld>
            <a:endParaRPr lang="fr-FR"/>
          </a:p>
        </p:txBody>
      </p:sp>
      <p:sp>
        <p:nvSpPr>
          <p:cNvPr id="6" name="Rectangle à coins arrondis 5"/>
          <p:cNvSpPr/>
          <p:nvPr/>
        </p:nvSpPr>
        <p:spPr>
          <a:xfrm>
            <a:off x="755576" y="2132856"/>
            <a:ext cx="3131258" cy="23762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fontAlgn="auto" hangingPunct="1">
              <a:lnSpc>
                <a:spcPct val="90000"/>
              </a:lnSpc>
              <a:spcBef>
                <a:spcPts val="580"/>
              </a:spcBef>
              <a:spcAft>
                <a:spcPts val="0"/>
              </a:spcAft>
              <a:defRPr/>
            </a:pPr>
            <a:r>
              <a:rPr lang="fr-FR" sz="2400" dirty="0" smtClean="0">
                <a:solidFill>
                  <a:schemeClr val="bg1"/>
                </a:solidFill>
              </a:rPr>
              <a:t>Anthropocentrisme </a:t>
            </a:r>
          </a:p>
        </p:txBody>
      </p:sp>
      <p:sp>
        <p:nvSpPr>
          <p:cNvPr id="13" name="Rectangle à coins arrondis 12"/>
          <p:cNvSpPr/>
          <p:nvPr/>
        </p:nvSpPr>
        <p:spPr>
          <a:xfrm>
            <a:off x="5257166" y="2132856"/>
            <a:ext cx="3131258" cy="23762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fontAlgn="auto" hangingPunct="1">
              <a:lnSpc>
                <a:spcPct val="90000"/>
              </a:lnSpc>
              <a:spcBef>
                <a:spcPts val="580"/>
              </a:spcBef>
              <a:spcAft>
                <a:spcPts val="0"/>
              </a:spcAft>
              <a:defRPr/>
            </a:pPr>
            <a:r>
              <a:rPr lang="fr-FR" sz="2400" dirty="0" err="1" smtClean="0">
                <a:solidFill>
                  <a:schemeClr val="bg1"/>
                </a:solidFill>
              </a:rPr>
              <a:t>Biocentrisme</a:t>
            </a:r>
            <a:r>
              <a:rPr lang="fr-FR" sz="2400" dirty="0" smtClean="0">
                <a:solidFill>
                  <a:schemeClr val="bg1"/>
                </a:solidFill>
              </a:rPr>
              <a:t> </a:t>
            </a:r>
          </a:p>
        </p:txBody>
      </p:sp>
      <p:cxnSp>
        <p:nvCxnSpPr>
          <p:cNvPr id="15" name="Connecteur droit 14"/>
          <p:cNvCxnSpPr/>
          <p:nvPr/>
        </p:nvCxnSpPr>
        <p:spPr>
          <a:xfrm>
            <a:off x="4499992" y="1772816"/>
            <a:ext cx="0" cy="295232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1560" y="4869160"/>
            <a:ext cx="3168352" cy="10675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580"/>
              </a:spcBef>
              <a:spcAft>
                <a:spcPts val="0"/>
              </a:spcAft>
              <a:buNone/>
              <a:defRPr/>
            </a:pPr>
            <a:r>
              <a:rPr lang="fr-FR" dirty="0" smtClean="0">
                <a:solidFill>
                  <a:schemeClr val="tx2"/>
                </a:solidFill>
              </a:rPr>
              <a:t>Développement durable, environnement, qualité de la vie, responsabilité sociale</a:t>
            </a:r>
            <a:endParaRPr lang="fr-FR" dirty="0"/>
          </a:p>
        </p:txBody>
      </p:sp>
      <p:sp>
        <p:nvSpPr>
          <p:cNvPr id="18" name="Rectangle 17"/>
          <p:cNvSpPr/>
          <p:nvPr/>
        </p:nvSpPr>
        <p:spPr>
          <a:xfrm>
            <a:off x="5364088" y="4869160"/>
            <a:ext cx="3168352" cy="10675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580"/>
              </a:spcBef>
              <a:spcAft>
                <a:spcPts val="0"/>
              </a:spcAft>
              <a:buNone/>
              <a:defRPr/>
            </a:pPr>
            <a:r>
              <a:rPr lang="fr-FR" dirty="0" err="1" smtClean="0">
                <a:solidFill>
                  <a:schemeClr val="tx2"/>
                </a:solidFill>
              </a:rPr>
              <a:t>Deep</a:t>
            </a:r>
            <a:r>
              <a:rPr lang="fr-FR" dirty="0" smtClean="0">
                <a:solidFill>
                  <a:schemeClr val="tx2"/>
                </a:solidFill>
              </a:rPr>
              <a:t> </a:t>
            </a:r>
            <a:r>
              <a:rPr lang="fr-FR" dirty="0" err="1" smtClean="0">
                <a:solidFill>
                  <a:schemeClr val="tx2"/>
                </a:solidFill>
              </a:rPr>
              <a:t>ecology</a:t>
            </a:r>
            <a:r>
              <a:rPr lang="fr-FR" dirty="0" smtClean="0">
                <a:solidFill>
                  <a:schemeClr val="tx2"/>
                </a:solidFill>
              </a:rPr>
              <a:t>, fondamentalisme écologique, </a:t>
            </a:r>
            <a:r>
              <a:rPr lang="fr-FR" dirty="0" err="1" smtClean="0">
                <a:solidFill>
                  <a:schemeClr val="tx2"/>
                </a:solidFill>
              </a:rPr>
              <a:t>Earth</a:t>
            </a:r>
            <a:r>
              <a:rPr lang="fr-FR" dirty="0" smtClean="0">
                <a:solidFill>
                  <a:schemeClr val="tx2"/>
                </a:solidFill>
              </a:rPr>
              <a:t> First (actions violentes)</a:t>
            </a:r>
            <a:endParaRPr lang="fr-FR" dirty="0"/>
          </a:p>
        </p:txBody>
      </p:sp>
      <p:sp>
        <p:nvSpPr>
          <p:cNvPr id="19" name="Rectangle 18"/>
          <p:cNvSpPr/>
          <p:nvPr/>
        </p:nvSpPr>
        <p:spPr>
          <a:xfrm>
            <a:off x="3923928" y="4869160"/>
            <a:ext cx="1296144" cy="10675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580"/>
              </a:spcBef>
              <a:spcAft>
                <a:spcPts val="0"/>
              </a:spcAft>
              <a:buNone/>
              <a:defRPr/>
            </a:pPr>
            <a:r>
              <a:rPr lang="fr-FR" dirty="0" smtClean="0">
                <a:solidFill>
                  <a:schemeClr val="tx2"/>
                </a:solidFill>
              </a:rPr>
              <a:t>Biodiversité</a:t>
            </a:r>
            <a:endParaRPr lang="fr-FR" dirty="0"/>
          </a:p>
        </p:txBody>
      </p:sp>
      <p:sp>
        <p:nvSpPr>
          <p:cNvPr id="11" name="Rectangle 10"/>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320784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fade">
                                      <p:cBhvr>
                                        <p:cTn id="7" dur="2000"/>
                                        <p:tgtEl>
                                          <p:spTgt spid="2088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amond(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amond(in)">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P spid="6" grpId="0" animBg="1"/>
      <p:bldP spid="13"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4624"/>
            <a:ext cx="7772400" cy="1470025"/>
          </a:xfrm>
        </p:spPr>
        <p:txBody>
          <a:bodyPr/>
          <a:lstStyle/>
          <a:p>
            <a:r>
              <a:rPr lang="fr-FR" dirty="0" smtClean="0">
                <a:solidFill>
                  <a:srgbClr val="0070C0"/>
                </a:solidFill>
              </a:rPr>
              <a:t>RESPONSABILITE ENVIRONNEMENTALE</a:t>
            </a:r>
            <a:endParaRPr lang="fr-FR" dirty="0">
              <a:solidFill>
                <a:srgbClr val="0070C0"/>
              </a:solidFill>
            </a:endParaRPr>
          </a:p>
        </p:txBody>
      </p:sp>
      <p:sp>
        <p:nvSpPr>
          <p:cNvPr id="4" name="Sous-titre 3"/>
          <p:cNvSpPr>
            <a:spLocks noGrp="1"/>
          </p:cNvSpPr>
          <p:nvPr>
            <p:ph type="subTitle" idx="1"/>
          </p:nvPr>
        </p:nvSpPr>
        <p:spPr>
          <a:xfrm>
            <a:off x="539552" y="1772816"/>
            <a:ext cx="7992888" cy="4320480"/>
          </a:xfrm>
        </p:spPr>
        <p:txBody>
          <a:bodyPr>
            <a:noAutofit/>
          </a:bodyPr>
          <a:lstStyle/>
          <a:p>
            <a:r>
              <a:rPr lang="fr-FR" sz="2400" dirty="0" smtClean="0">
                <a:solidFill>
                  <a:srgbClr val="002060"/>
                </a:solidFill>
              </a:rPr>
              <a:t>PLAN</a:t>
            </a:r>
          </a:p>
          <a:p>
            <a:endParaRPr lang="fr-FR" sz="2400" dirty="0" smtClean="0">
              <a:solidFill>
                <a:srgbClr val="002060"/>
              </a:solidFill>
            </a:endParaRPr>
          </a:p>
          <a:p>
            <a:pPr algn="just"/>
            <a:r>
              <a:rPr lang="fr-FR" sz="2400" dirty="0" smtClean="0">
                <a:solidFill>
                  <a:srgbClr val="002060"/>
                </a:solidFill>
              </a:rPr>
              <a:t>INTRODUCTION sur la notion de « responsabilité environnementale »</a:t>
            </a:r>
          </a:p>
          <a:p>
            <a:pPr marL="457200" indent="-457200" algn="just"/>
            <a:endParaRPr lang="fr-FR" sz="2400" dirty="0" smtClean="0">
              <a:solidFill>
                <a:srgbClr val="002060"/>
              </a:solidFill>
            </a:endParaRPr>
          </a:p>
          <a:p>
            <a:pPr marL="457200" indent="-457200" algn="just">
              <a:buAutoNum type="arabicPeriod"/>
            </a:pPr>
            <a:r>
              <a:rPr lang="fr-FR" sz="2400" dirty="0" smtClean="0">
                <a:solidFill>
                  <a:srgbClr val="002060"/>
                </a:solidFill>
              </a:rPr>
              <a:t>Un peu d’histoire</a:t>
            </a:r>
          </a:p>
          <a:p>
            <a:pPr marL="457200" indent="-457200" algn="just">
              <a:buAutoNum type="arabicPeriod"/>
            </a:pPr>
            <a:endParaRPr lang="fr-FR" sz="2400" dirty="0" smtClean="0">
              <a:solidFill>
                <a:srgbClr val="002060"/>
              </a:solidFill>
            </a:endParaRPr>
          </a:p>
          <a:p>
            <a:pPr marL="457200" indent="-457200" algn="just">
              <a:buAutoNum type="arabicPeriod"/>
            </a:pPr>
            <a:r>
              <a:rPr lang="fr-FR" sz="2400" dirty="0" smtClean="0">
                <a:solidFill>
                  <a:srgbClr val="002060"/>
                </a:solidFill>
              </a:rPr>
              <a:t>Les pistes aujourd’hui pour exercer une/des responsabilité(s) écologique(s)</a:t>
            </a:r>
          </a:p>
          <a:p>
            <a:pPr marL="457200" indent="-457200" algn="just">
              <a:buAutoNum type="arabicPeriod"/>
            </a:pPr>
            <a:endParaRPr lang="fr-FR" sz="2400" dirty="0" smtClean="0">
              <a:solidFill>
                <a:srgbClr val="00206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3</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linds(horizont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linds(horizont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30</a:t>
            </a:fld>
            <a:endParaRPr lang="fr-FR"/>
          </a:p>
        </p:txBody>
      </p:sp>
      <p:sp>
        <p:nvSpPr>
          <p:cNvPr id="15" name="Rectangle 14"/>
          <p:cNvSpPr/>
          <p:nvPr/>
        </p:nvSpPr>
        <p:spPr>
          <a:xfrm>
            <a:off x="611560" y="2276872"/>
            <a:ext cx="8208912" cy="1754326"/>
          </a:xfrm>
          <a:prstGeom prst="rect">
            <a:avLst/>
          </a:prstGeom>
        </p:spPr>
        <p:txBody>
          <a:bodyPr wrap="square">
            <a:spAutoFit/>
          </a:bodyPr>
          <a:lstStyle/>
          <a:p>
            <a:r>
              <a:rPr lang="fr-FR" sz="3600" dirty="0" smtClean="0">
                <a:solidFill>
                  <a:srgbClr val="002060"/>
                </a:solidFill>
              </a:rPr>
              <a:t>2. Différentes pistes aujourd’hui pour exercer une/des responsabilité(s) écologique(s)</a:t>
            </a:r>
            <a:endParaRPr lang="fr-FR"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2132856"/>
            <a:ext cx="7848872" cy="302433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712788" lvl="1" indent="-266700" algn="just">
              <a:buFont typeface="Arial" pitchFamily="34" charset="0"/>
              <a:buChar char="•"/>
            </a:pPr>
            <a:r>
              <a:rPr lang="fr-FR" sz="2400" dirty="0" smtClean="0">
                <a:solidFill>
                  <a:srgbClr val="002060"/>
                </a:solidFill>
              </a:rPr>
              <a:t>L’industrie</a:t>
            </a:r>
          </a:p>
          <a:p>
            <a:pPr marL="712788" lvl="1" indent="-266700" algn="just">
              <a:buFont typeface="Arial" pitchFamily="34" charset="0"/>
              <a:buChar char="•"/>
            </a:pPr>
            <a:r>
              <a:rPr lang="fr-FR" sz="2400" dirty="0" smtClean="0">
                <a:solidFill>
                  <a:srgbClr val="002060"/>
                </a:solidFill>
              </a:rPr>
              <a:t>L’informatique</a:t>
            </a:r>
          </a:p>
          <a:p>
            <a:pPr marL="712788" lvl="1" indent="-266700" algn="just">
              <a:buFont typeface="Arial" pitchFamily="34" charset="0"/>
              <a:buChar char="•"/>
            </a:pPr>
            <a:r>
              <a:rPr lang="fr-FR" sz="2400" dirty="0" smtClean="0">
                <a:solidFill>
                  <a:srgbClr val="002060"/>
                </a:solidFill>
              </a:rPr>
              <a:t>Le bâtiment</a:t>
            </a:r>
          </a:p>
          <a:p>
            <a:pPr marL="712788" lvl="1" indent="-266700" algn="just">
              <a:buFont typeface="Arial" pitchFamily="34" charset="0"/>
              <a:buChar char="•"/>
            </a:pPr>
            <a:r>
              <a:rPr lang="fr-FR" sz="2400" dirty="0" smtClean="0">
                <a:solidFill>
                  <a:srgbClr val="002060"/>
                </a:solidFill>
              </a:rPr>
              <a:t>L’énergie</a:t>
            </a:r>
          </a:p>
          <a:p>
            <a:pPr marL="712788" lvl="1" indent="-266700" algn="just">
              <a:buFont typeface="Arial" pitchFamily="34" charset="0"/>
              <a:buChar char="•"/>
            </a:pPr>
            <a:r>
              <a:rPr lang="fr-FR" sz="2400" dirty="0" smtClean="0">
                <a:solidFill>
                  <a:srgbClr val="002060"/>
                </a:solidFill>
              </a:rPr>
              <a:t>L’alimentation</a:t>
            </a:r>
          </a:p>
        </p:txBody>
      </p:sp>
      <p:sp>
        <p:nvSpPr>
          <p:cNvPr id="6" name="Ellipse 5"/>
          <p:cNvSpPr/>
          <p:nvPr/>
        </p:nvSpPr>
        <p:spPr>
          <a:xfrm>
            <a:off x="539552" y="620688"/>
            <a:ext cx="7920880" cy="10801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b="1" dirty="0" smtClean="0">
                <a:solidFill>
                  <a:srgbClr val="002060"/>
                </a:solidFill>
              </a:rPr>
              <a:t>Les solutions techniques pour l’écologie par grands secteurs </a:t>
            </a:r>
          </a:p>
        </p:txBody>
      </p:sp>
      <p:sp>
        <p:nvSpPr>
          <p:cNvPr id="8" name="Rectangle 7"/>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
        <p:nvSpPr>
          <p:cNvPr id="7" name="Rectangle 6"/>
          <p:cNvSpPr/>
          <p:nvPr/>
        </p:nvSpPr>
        <p:spPr>
          <a:xfrm>
            <a:off x="683568" y="5373216"/>
            <a:ext cx="7848872" cy="11521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lvl="1" algn="just"/>
            <a:r>
              <a:rPr lang="fr-FR" sz="2400" dirty="0" smtClean="0">
                <a:solidFill>
                  <a:srgbClr val="002060"/>
                </a:solidFill>
              </a:rPr>
              <a:t>Au-delà de ces aspects techniques, l’enjeu est bien de construire </a:t>
            </a:r>
            <a:r>
              <a:rPr lang="fr-FR" sz="2400" b="1" dirty="0" smtClean="0">
                <a:solidFill>
                  <a:srgbClr val="002060"/>
                </a:solidFill>
              </a:rPr>
              <a:t>une ou des alternatives au mode de vie occidental actuel </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31</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2132856"/>
            <a:ext cx="7848872" cy="32403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buFont typeface="Arial" pitchFamily="34" charset="0"/>
              <a:buChar char="•"/>
            </a:pPr>
            <a:r>
              <a:rPr lang="fr-FR" sz="2400" dirty="0">
                <a:solidFill>
                  <a:srgbClr val="002060"/>
                </a:solidFill>
              </a:rPr>
              <a:t> Le refus de changer</a:t>
            </a:r>
          </a:p>
          <a:p>
            <a:pPr lvl="1" algn="just"/>
            <a:endParaRPr lang="fr-FR" sz="2400" dirty="0" smtClean="0">
              <a:solidFill>
                <a:srgbClr val="002060"/>
              </a:solidFill>
            </a:endParaRPr>
          </a:p>
          <a:p>
            <a:pPr lvl="1" algn="just">
              <a:buFont typeface="Arial" pitchFamily="34" charset="0"/>
              <a:buChar char="•"/>
            </a:pPr>
            <a:r>
              <a:rPr lang="fr-FR" sz="2400" dirty="0" smtClean="0">
                <a:solidFill>
                  <a:srgbClr val="002060"/>
                </a:solidFill>
              </a:rPr>
              <a:t> Le manque de prise de conscience </a:t>
            </a:r>
          </a:p>
          <a:p>
            <a:pPr lvl="1" algn="just"/>
            <a:r>
              <a:rPr lang="fr-FR" sz="2400" dirty="0" smtClean="0">
                <a:solidFill>
                  <a:srgbClr val="002060"/>
                </a:solidFill>
              </a:rPr>
              <a:t> </a:t>
            </a:r>
          </a:p>
          <a:p>
            <a:pPr lvl="1" algn="just">
              <a:buFont typeface="Arial" pitchFamily="34" charset="0"/>
              <a:buChar char="•"/>
            </a:pPr>
            <a:r>
              <a:rPr lang="fr-FR" sz="2400" dirty="0" smtClean="0">
                <a:solidFill>
                  <a:srgbClr val="002060"/>
                </a:solidFill>
              </a:rPr>
              <a:t>L’obsolescence programmée</a:t>
            </a:r>
          </a:p>
          <a:p>
            <a:pPr lvl="1" algn="just">
              <a:buFont typeface="Arial" pitchFamily="34" charset="0"/>
              <a:buChar char="•"/>
            </a:pPr>
            <a:endParaRPr lang="fr-FR" sz="2400" dirty="0" smtClean="0">
              <a:solidFill>
                <a:srgbClr val="002060"/>
              </a:solidFill>
            </a:endParaRPr>
          </a:p>
          <a:p>
            <a:pPr lvl="1" algn="just">
              <a:buFont typeface="Arial" pitchFamily="34" charset="0"/>
              <a:buChar char="•"/>
            </a:pPr>
            <a:r>
              <a:rPr lang="fr-FR" sz="2400" dirty="0" smtClean="0">
                <a:solidFill>
                  <a:srgbClr val="002060"/>
                </a:solidFill>
              </a:rPr>
              <a:t> La croissance pour la croissance = le gaspillage</a:t>
            </a:r>
          </a:p>
        </p:txBody>
      </p:sp>
      <p:sp>
        <p:nvSpPr>
          <p:cNvPr id="6" name="Ellipse 5"/>
          <p:cNvSpPr/>
          <p:nvPr/>
        </p:nvSpPr>
        <p:spPr>
          <a:xfrm>
            <a:off x="539552" y="620688"/>
            <a:ext cx="7920880" cy="10801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b="1" dirty="0" smtClean="0">
                <a:solidFill>
                  <a:srgbClr val="002060"/>
                </a:solidFill>
              </a:rPr>
              <a:t>Les freins économiques contre l’écologie </a:t>
            </a:r>
          </a:p>
        </p:txBody>
      </p:sp>
      <p:sp>
        <p:nvSpPr>
          <p:cNvPr id="7" name="Rectangle 6"/>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
        <p:nvSpPr>
          <p:cNvPr id="8" name="Rectangle 7"/>
          <p:cNvSpPr/>
          <p:nvPr/>
        </p:nvSpPr>
        <p:spPr>
          <a:xfrm>
            <a:off x="683568" y="5661248"/>
            <a:ext cx="7848872"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1" algn="just"/>
            <a:r>
              <a:rPr lang="fr-FR" sz="2400" dirty="0" smtClean="0">
                <a:solidFill>
                  <a:srgbClr val="002060"/>
                </a:solidFill>
              </a:rPr>
              <a:t>L’idée que le mode de vie occidental actuel est un mieux difficile à dépasser  </a:t>
            </a:r>
            <a:endParaRPr lang="fr-FR" sz="2400" dirty="0">
              <a:solidFill>
                <a:srgbClr val="002060"/>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32</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eaLnBrk="1" fontAlgn="auto" hangingPunct="1">
              <a:spcAft>
                <a:spcPts val="0"/>
              </a:spcAft>
              <a:defRPr/>
            </a:pPr>
            <a:r>
              <a:rPr lang="fr-FR" b="1" dirty="0" smtClean="0">
                <a:solidFill>
                  <a:schemeClr val="accent1"/>
                </a:solidFill>
                <a:effectLst>
                  <a:outerShdw blurRad="38100" dist="38100" dir="2700000" algn="tl">
                    <a:srgbClr val="FFFFFF"/>
                  </a:outerShdw>
                </a:effectLst>
              </a:rPr>
              <a:t>Ecologie industrielle, </a:t>
            </a:r>
            <a:br>
              <a:rPr lang="fr-FR" b="1" dirty="0" smtClean="0">
                <a:solidFill>
                  <a:schemeClr val="accent1"/>
                </a:solidFill>
                <a:effectLst>
                  <a:outerShdw blurRad="38100" dist="38100" dir="2700000" algn="tl">
                    <a:srgbClr val="FFFFFF"/>
                  </a:outerShdw>
                </a:effectLst>
              </a:rPr>
            </a:br>
            <a:r>
              <a:rPr lang="fr-FR" b="1" dirty="0" smtClean="0">
                <a:solidFill>
                  <a:schemeClr val="accent1"/>
                </a:solidFill>
                <a:effectLst>
                  <a:outerShdw blurRad="38100" dist="38100" dir="2700000" algn="tl">
                    <a:srgbClr val="FFFFFF"/>
                  </a:outerShdw>
                </a:effectLst>
              </a:rPr>
              <a:t>économie circulaire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33</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840" y="1412776"/>
            <a:ext cx="5608320" cy="5077968"/>
          </a:xfrm>
          <a:prstGeom prst="rect">
            <a:avLst/>
          </a:prstGeom>
        </p:spPr>
      </p:pic>
      <p:sp>
        <p:nvSpPr>
          <p:cNvPr id="2" name="Rectangle 1"/>
          <p:cNvSpPr/>
          <p:nvPr/>
        </p:nvSpPr>
        <p:spPr>
          <a:xfrm>
            <a:off x="-30531" y="6485674"/>
            <a:ext cx="849694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dirty="0">
                <a:solidFill>
                  <a:schemeClr val="tx2"/>
                </a:solidFill>
              </a:rPr>
              <a:t>http://www.developpement-durable.gouv.fr/L-ecologie-industrielle-et,37919.html</a:t>
            </a:r>
          </a:p>
        </p:txBody>
      </p:sp>
    </p:spTree>
    <p:extLst>
      <p:ext uri="{BB962C8B-B14F-4D97-AF65-F5344CB8AC3E}">
        <p14:creationId xmlns:p14="http://schemas.microsoft.com/office/powerpoint/2010/main" val="2429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sz="3200" b="1" dirty="0" smtClean="0">
                <a:solidFill>
                  <a:schemeClr val="accent1"/>
                </a:solidFill>
                <a:effectLst>
                  <a:outerShdw blurRad="38100" dist="38100" dir="2700000" algn="tl">
                    <a:srgbClr val="FFFFFF"/>
                  </a:outerShdw>
                </a:effectLst>
              </a:rPr>
              <a:t>Ecologie industrielle, </a:t>
            </a:r>
            <a:br>
              <a:rPr lang="fr-FR" sz="3200" b="1" dirty="0" smtClean="0">
                <a:solidFill>
                  <a:schemeClr val="accent1"/>
                </a:solidFill>
                <a:effectLst>
                  <a:outerShdw blurRad="38100" dist="38100" dir="2700000" algn="tl">
                    <a:srgbClr val="FFFFFF"/>
                  </a:outerShdw>
                </a:effectLst>
              </a:rPr>
            </a:br>
            <a:r>
              <a:rPr lang="fr-FR" sz="3200" b="1" dirty="0" smtClean="0">
                <a:solidFill>
                  <a:schemeClr val="accent1"/>
                </a:solidFill>
                <a:effectLst>
                  <a:outerShdw blurRad="38100" dist="38100" dir="2700000" algn="tl">
                    <a:srgbClr val="FFFFFF"/>
                  </a:outerShdw>
                </a:effectLst>
              </a:rPr>
              <a:t>économie circulaire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34</a:t>
            </a:fld>
            <a:endParaRPr lang="fr-FR"/>
          </a:p>
        </p:txBody>
      </p:sp>
      <p:sp>
        <p:nvSpPr>
          <p:cNvPr id="7" name="Rectangle à coins arrondis 6"/>
          <p:cNvSpPr/>
          <p:nvPr/>
        </p:nvSpPr>
        <p:spPr>
          <a:xfrm>
            <a:off x="428596" y="1340768"/>
            <a:ext cx="8215370" cy="4320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580"/>
              </a:spcBef>
              <a:spcAft>
                <a:spcPts val="0"/>
              </a:spcAft>
              <a:defRPr/>
            </a:pPr>
            <a:r>
              <a:rPr lang="fr-FR" sz="2200" b="1" dirty="0" smtClean="0">
                <a:solidFill>
                  <a:schemeClr val="bg1"/>
                </a:solidFill>
              </a:rPr>
              <a:t>Définition</a:t>
            </a:r>
          </a:p>
          <a:p>
            <a:pPr algn="ctr" eaLnBrk="1" fontAlgn="auto" hangingPunct="1">
              <a:spcBef>
                <a:spcPts val="580"/>
              </a:spcBef>
              <a:spcAft>
                <a:spcPts val="0"/>
              </a:spcAft>
              <a:defRPr/>
            </a:pPr>
            <a:endParaRPr lang="fr-FR" sz="2200" b="1" dirty="0" smtClean="0">
              <a:solidFill>
                <a:schemeClr val="bg1"/>
              </a:solidFill>
            </a:endParaRPr>
          </a:p>
          <a:p>
            <a:pPr lvl="0" algn="just" hangingPunct="0">
              <a:buFont typeface="Arial" pitchFamily="34" charset="0"/>
              <a:buChar char="•"/>
            </a:pPr>
            <a:r>
              <a:rPr lang="fr-FR" sz="2200" dirty="0" smtClean="0"/>
              <a:t>« la totalité des flux et des stocks de matière et d’énergie liés aux activités humaines, constitue le domaine d’étude de l’écologie industrielle »</a:t>
            </a:r>
          </a:p>
          <a:p>
            <a:pPr lvl="0" algn="just" hangingPunct="0">
              <a:buFont typeface="Arial" pitchFamily="34" charset="0"/>
              <a:buChar char="•"/>
            </a:pPr>
            <a:endParaRPr lang="fr-FR" sz="2200" dirty="0" smtClean="0"/>
          </a:p>
          <a:p>
            <a:pPr lvl="0" algn="just" hangingPunct="0">
              <a:buFont typeface="Arial" pitchFamily="34" charset="0"/>
              <a:buChar char="•"/>
            </a:pPr>
            <a:r>
              <a:rPr lang="fr-FR" sz="2200" dirty="0" smtClean="0"/>
              <a:t> « l’évolution sur le long terme de grappes de technologies-clés, constitue un facteur crucial (mais pas exclusif) pour favoriser la transition du système industriel actuel vers un système viable, inspiré par le fonctionnement des écosystèmes biologiques » </a:t>
            </a:r>
            <a:endParaRPr lang="fr-FR" sz="2200" b="1" dirty="0" smtClean="0">
              <a:solidFill>
                <a:schemeClr val="bg1"/>
              </a:solidFill>
            </a:endParaRPr>
          </a:p>
        </p:txBody>
      </p:sp>
      <p:sp>
        <p:nvSpPr>
          <p:cNvPr id="9" name="Rectangle à coins arrondis 8"/>
          <p:cNvSpPr/>
          <p:nvPr/>
        </p:nvSpPr>
        <p:spPr>
          <a:xfrm>
            <a:off x="461086" y="5949280"/>
            <a:ext cx="821537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Bef>
                <a:spcPts val="580"/>
              </a:spcBef>
              <a:defRPr/>
            </a:pPr>
            <a:r>
              <a:rPr lang="fr-FR" sz="1600" dirty="0" smtClean="0">
                <a:solidFill>
                  <a:srgbClr val="002060"/>
                </a:solidFill>
              </a:rPr>
              <a:t>ERKMAN </a:t>
            </a:r>
            <a:r>
              <a:rPr lang="fr-FR" sz="1600" dirty="0" err="1" smtClean="0">
                <a:solidFill>
                  <a:srgbClr val="002060"/>
                </a:solidFill>
              </a:rPr>
              <a:t>Suren</a:t>
            </a:r>
            <a:r>
              <a:rPr lang="fr-FR" sz="1600" dirty="0" smtClean="0">
                <a:solidFill>
                  <a:srgbClr val="002060"/>
                </a:solidFill>
              </a:rPr>
              <a:t>, </a:t>
            </a:r>
            <a:r>
              <a:rPr lang="fr-FR" sz="1600" i="1" dirty="0" smtClean="0">
                <a:solidFill>
                  <a:srgbClr val="002060"/>
                </a:solidFill>
              </a:rPr>
              <a:t>Vers une écologie industrielle. Comment mettre en pratique le développement durable dans une société hyper-industrielle</a:t>
            </a:r>
            <a:r>
              <a:rPr lang="fr-FR" sz="1600" dirty="0" smtClean="0">
                <a:solidFill>
                  <a:srgbClr val="002060"/>
                </a:solidFill>
              </a:rPr>
              <a:t>, Charles Léopold Mayer (Document d’action et de réflexion pour le futur), Librairie FPH, 1998</a:t>
            </a:r>
            <a:endParaRPr lang="fr-FR" sz="1600" b="1" dirty="0" smtClean="0">
              <a:solidFill>
                <a:srgbClr val="002060"/>
              </a:solidFill>
            </a:endParaRPr>
          </a:p>
        </p:txBody>
      </p:sp>
      <p:sp>
        <p:nvSpPr>
          <p:cNvPr id="8" name="Rectangle 7"/>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35</a:t>
            </a:fld>
            <a:endParaRPr lang="fr-FR"/>
          </a:p>
        </p:txBody>
      </p:sp>
      <p:sp>
        <p:nvSpPr>
          <p:cNvPr id="7" name="Rectangle à coins arrondis 6"/>
          <p:cNvSpPr/>
          <p:nvPr/>
        </p:nvSpPr>
        <p:spPr>
          <a:xfrm>
            <a:off x="428596" y="1573892"/>
            <a:ext cx="8215370" cy="120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580"/>
              </a:spcBef>
              <a:spcAft>
                <a:spcPts val="0"/>
              </a:spcAft>
              <a:defRPr/>
            </a:pPr>
            <a:r>
              <a:rPr lang="fr-FR" sz="2200" dirty="0" smtClean="0"/>
              <a:t>Imiter la notion d’écosystème naturel en créant un écosystème industriel </a:t>
            </a:r>
            <a:endParaRPr lang="fr-FR" sz="2200" b="1" dirty="0" smtClean="0">
              <a:solidFill>
                <a:schemeClr val="bg1"/>
              </a:solidFill>
            </a:endParaRPr>
          </a:p>
        </p:txBody>
      </p:sp>
      <p:sp>
        <p:nvSpPr>
          <p:cNvPr id="11" name="Rectangle à coins arrondis 10"/>
          <p:cNvSpPr/>
          <p:nvPr/>
        </p:nvSpPr>
        <p:spPr>
          <a:xfrm>
            <a:off x="461086" y="6021288"/>
            <a:ext cx="821537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Bef>
                <a:spcPts val="580"/>
              </a:spcBef>
              <a:defRPr/>
            </a:pPr>
            <a:r>
              <a:rPr lang="fr-FR" sz="1600" dirty="0" smtClean="0">
                <a:solidFill>
                  <a:srgbClr val="002060"/>
                </a:solidFill>
              </a:rPr>
              <a:t>ERKMAN </a:t>
            </a:r>
            <a:r>
              <a:rPr lang="fr-FR" sz="1600" dirty="0" err="1" smtClean="0">
                <a:solidFill>
                  <a:srgbClr val="002060"/>
                </a:solidFill>
              </a:rPr>
              <a:t>Suren</a:t>
            </a:r>
            <a:r>
              <a:rPr lang="fr-FR" sz="1600" dirty="0" smtClean="0">
                <a:solidFill>
                  <a:srgbClr val="002060"/>
                </a:solidFill>
              </a:rPr>
              <a:t>, </a:t>
            </a:r>
            <a:r>
              <a:rPr lang="fr-FR" sz="1600" i="1" dirty="0" smtClean="0">
                <a:solidFill>
                  <a:srgbClr val="002060"/>
                </a:solidFill>
              </a:rPr>
              <a:t>Vers une écologie industrielle. Comment mettre en pratique le développement durable dans une société hyper-industrielle</a:t>
            </a:r>
            <a:r>
              <a:rPr lang="fr-FR" sz="1600" dirty="0" smtClean="0">
                <a:solidFill>
                  <a:srgbClr val="002060"/>
                </a:solidFill>
              </a:rPr>
              <a:t>, Charles Léopold Mayer (Document d’action et de réflexion pour le futur), Librairie FPH, 1998</a:t>
            </a:r>
            <a:endParaRPr lang="fr-FR" sz="1600" b="1" dirty="0" smtClean="0">
              <a:solidFill>
                <a:srgbClr val="002060"/>
              </a:solidFill>
            </a:endParaRPr>
          </a:p>
        </p:txBody>
      </p:sp>
      <p:sp>
        <p:nvSpPr>
          <p:cNvPr id="12" name="Rectangle à coins arrondis 11"/>
          <p:cNvSpPr/>
          <p:nvPr/>
        </p:nvSpPr>
        <p:spPr>
          <a:xfrm>
            <a:off x="395536" y="2924944"/>
            <a:ext cx="8215370"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580"/>
              </a:spcBef>
              <a:spcAft>
                <a:spcPts val="0"/>
              </a:spcAft>
              <a:defRPr/>
            </a:pPr>
            <a:r>
              <a:rPr lang="fr-FR" sz="2000" u="sng" dirty="0" smtClean="0"/>
              <a:t>Expérience de Kalundborg</a:t>
            </a:r>
          </a:p>
          <a:p>
            <a:pPr algn="just">
              <a:spcBef>
                <a:spcPts val="580"/>
              </a:spcBef>
              <a:buFont typeface="Arial" pitchFamily="34" charset="0"/>
              <a:buChar char="•"/>
              <a:defRPr/>
            </a:pPr>
            <a:r>
              <a:rPr lang="fr-FR" sz="2000" dirty="0" smtClean="0"/>
              <a:t>Danemark, 20 000 habitants</a:t>
            </a:r>
          </a:p>
          <a:p>
            <a:pPr algn="just">
              <a:spcBef>
                <a:spcPts val="580"/>
              </a:spcBef>
              <a:buFont typeface="Arial" pitchFamily="34" charset="0"/>
              <a:buChar char="•"/>
              <a:defRPr/>
            </a:pPr>
            <a:r>
              <a:rPr lang="fr-FR" sz="2000" dirty="0" smtClean="0"/>
              <a:t> Symbiose industrielle = échanges de déchets servant de matière première pour d’autres</a:t>
            </a:r>
          </a:p>
          <a:p>
            <a:pPr algn="just">
              <a:spcBef>
                <a:spcPts val="580"/>
              </a:spcBef>
              <a:buFont typeface="Arial" pitchFamily="34" charset="0"/>
              <a:buChar char="•"/>
              <a:defRPr/>
            </a:pPr>
            <a:r>
              <a:rPr lang="fr-FR" sz="2000" dirty="0" smtClean="0"/>
              <a:t> 5 entités concernées =  Novo </a:t>
            </a:r>
            <a:r>
              <a:rPr lang="fr-FR" sz="2000" dirty="0" err="1" smtClean="0"/>
              <a:t>Nordisk</a:t>
            </a:r>
            <a:r>
              <a:rPr lang="fr-FR" sz="2000" dirty="0" smtClean="0"/>
              <a:t>, </a:t>
            </a:r>
            <a:r>
              <a:rPr lang="fr-FR" sz="2000" dirty="0" err="1" smtClean="0"/>
              <a:t>Asnaevaerket</a:t>
            </a:r>
            <a:r>
              <a:rPr lang="fr-FR" sz="2000" dirty="0" smtClean="0"/>
              <a:t>, </a:t>
            </a:r>
            <a:r>
              <a:rPr lang="fr-FR" sz="2000" dirty="0" err="1" smtClean="0"/>
              <a:t>Gyproc</a:t>
            </a:r>
            <a:r>
              <a:rPr lang="fr-FR" sz="2000" dirty="0" smtClean="0"/>
              <a:t>, </a:t>
            </a:r>
            <a:r>
              <a:rPr lang="fr-FR" sz="2000" dirty="0" err="1" smtClean="0"/>
              <a:t>Statoil</a:t>
            </a:r>
            <a:r>
              <a:rPr lang="fr-FR" sz="2000" dirty="0" smtClean="0"/>
              <a:t>, et la municipalité de Kalundborg </a:t>
            </a:r>
          </a:p>
          <a:p>
            <a:pPr algn="just">
              <a:spcBef>
                <a:spcPts val="580"/>
              </a:spcBef>
              <a:buFont typeface="Arial" pitchFamily="34" charset="0"/>
              <a:buChar char="•"/>
              <a:defRPr/>
            </a:pPr>
            <a:r>
              <a:rPr lang="fr-FR" sz="2000" dirty="0" smtClean="0"/>
              <a:t> 1996 : création d’un institut de la symbiose industrielle</a:t>
            </a:r>
          </a:p>
          <a:p>
            <a:pPr algn="just">
              <a:spcBef>
                <a:spcPts val="580"/>
              </a:spcBef>
              <a:buFont typeface="Arial" pitchFamily="34" charset="0"/>
              <a:buChar char="•"/>
              <a:defRPr/>
            </a:pPr>
            <a:r>
              <a:rPr lang="fr-FR" sz="2000" b="1" dirty="0" smtClean="0">
                <a:solidFill>
                  <a:schemeClr val="bg1"/>
                </a:solidFill>
              </a:rPr>
              <a:t>Projets de parcs éco industriels ou essais de biocénoses industrielles… </a:t>
            </a:r>
          </a:p>
        </p:txBody>
      </p:sp>
      <p:sp>
        <p:nvSpPr>
          <p:cNvPr id="13" name="Rectangle 12"/>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
        <p:nvSpPr>
          <p:cNvPr id="10"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accent1"/>
                </a:solidFill>
                <a:effectLst>
                  <a:outerShdw blurRad="38100" dist="38100" dir="2700000" algn="tl">
                    <a:srgbClr val="FFFFFF"/>
                  </a:outerShdw>
                </a:effectLst>
                <a:uLnTx/>
                <a:uFillTx/>
                <a:latin typeface="+mj-lt"/>
                <a:ea typeface="+mj-ea"/>
                <a:cs typeface="+mj-cs"/>
              </a:rPr>
              <a:t>Ecologie industrielle, </a:t>
            </a:r>
            <a:br>
              <a:rPr kumimoji="0" lang="fr-FR" sz="3200" b="1" i="0" u="none" strike="noStrike" kern="1200" cap="none" spc="0" normalizeH="0" baseline="0" noProof="0" dirty="0" smtClean="0">
                <a:ln>
                  <a:noFill/>
                </a:ln>
                <a:solidFill>
                  <a:schemeClr val="accent1"/>
                </a:solidFill>
                <a:effectLst>
                  <a:outerShdw blurRad="38100" dist="38100" dir="2700000" algn="tl">
                    <a:srgbClr val="FFFFFF"/>
                  </a:outerShdw>
                </a:effectLst>
                <a:uLnTx/>
                <a:uFillTx/>
                <a:latin typeface="+mj-lt"/>
                <a:ea typeface="+mj-ea"/>
                <a:cs typeface="+mj-cs"/>
              </a:rPr>
            </a:br>
            <a:r>
              <a:rPr kumimoji="0" lang="fr-FR" sz="3200" b="1" i="0" u="none" strike="noStrike" kern="1200" cap="none" spc="0" normalizeH="0" baseline="0" noProof="0" dirty="0" smtClean="0">
                <a:ln>
                  <a:noFill/>
                </a:ln>
                <a:solidFill>
                  <a:schemeClr val="accent1"/>
                </a:solidFill>
                <a:effectLst>
                  <a:outerShdw blurRad="38100" dist="38100" dir="2700000" algn="tl">
                    <a:srgbClr val="FFFFFF"/>
                  </a:outerShdw>
                </a:effectLst>
                <a:uLnTx/>
                <a:uFillTx/>
                <a:latin typeface="+mj-lt"/>
                <a:ea typeface="+mj-ea"/>
                <a:cs typeface="+mj-cs"/>
              </a:rPr>
              <a:t>économie circulaire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36</a:t>
            </a:fld>
            <a:endParaRPr lang="fr-FR"/>
          </a:p>
        </p:txBody>
      </p:sp>
      <p:sp>
        <p:nvSpPr>
          <p:cNvPr id="9" name="Rectangle à coins arrondis 8"/>
          <p:cNvSpPr/>
          <p:nvPr/>
        </p:nvSpPr>
        <p:spPr>
          <a:xfrm>
            <a:off x="539552" y="2348880"/>
            <a:ext cx="8215370" cy="23042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74320" indent="-274320" eaLnBrk="1" fontAlgn="auto" hangingPunct="1">
              <a:spcBef>
                <a:spcPts val="580"/>
              </a:spcBef>
              <a:spcAft>
                <a:spcPts val="0"/>
              </a:spcAft>
              <a:defRPr/>
            </a:pPr>
            <a:r>
              <a:rPr lang="fr-FR" sz="2200" b="1" dirty="0" smtClean="0">
                <a:solidFill>
                  <a:schemeClr val="bg1"/>
                </a:solidFill>
              </a:rPr>
              <a:t>Enjeux : </a:t>
            </a:r>
          </a:p>
          <a:p>
            <a:pPr marL="274320" indent="-274320" eaLnBrk="1" fontAlgn="auto" hangingPunct="1">
              <a:spcBef>
                <a:spcPts val="580"/>
              </a:spcBef>
              <a:spcAft>
                <a:spcPts val="0"/>
              </a:spcAft>
              <a:buFont typeface="Arial" pitchFamily="34" charset="0"/>
              <a:buChar char="•"/>
              <a:defRPr/>
            </a:pPr>
            <a:r>
              <a:rPr lang="fr-FR" sz="2200" b="1" dirty="0" smtClean="0">
                <a:solidFill>
                  <a:schemeClr val="bg1"/>
                </a:solidFill>
              </a:rPr>
              <a:t>Réduire la production de déchets</a:t>
            </a:r>
          </a:p>
          <a:p>
            <a:pPr marL="274320" indent="-274320" eaLnBrk="1" fontAlgn="auto" hangingPunct="1">
              <a:spcBef>
                <a:spcPts val="580"/>
              </a:spcBef>
              <a:spcAft>
                <a:spcPts val="0"/>
              </a:spcAft>
              <a:buFont typeface="Arial" pitchFamily="34" charset="0"/>
              <a:buChar char="•"/>
              <a:defRPr/>
            </a:pPr>
            <a:r>
              <a:rPr lang="fr-FR" sz="2200" b="1" dirty="0" smtClean="0">
                <a:solidFill>
                  <a:schemeClr val="bg1"/>
                </a:solidFill>
              </a:rPr>
              <a:t>Réduire la ponction sur les ressources naturelles</a:t>
            </a:r>
          </a:p>
        </p:txBody>
      </p:sp>
      <p:sp>
        <p:nvSpPr>
          <p:cNvPr id="8" name="Rectangle 7"/>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
        <p:nvSpPr>
          <p:cNvPr id="11" name="Rectangle 2"/>
          <p:cNvSpPr>
            <a:spLocks noGrp="1" noChangeArrowheads="1"/>
          </p:cNvSpPr>
          <p:nvPr>
            <p:ph type="title"/>
          </p:nvPr>
        </p:nvSpPr>
        <p:spPr>
          <a:xfrm>
            <a:off x="457200" y="485800"/>
            <a:ext cx="8229600" cy="1143000"/>
          </a:xfrm>
        </p:spPr>
        <p:txBody>
          <a:bodyPr>
            <a:normAutofit/>
          </a:bodyPr>
          <a:lstStyle/>
          <a:p>
            <a:pPr eaLnBrk="1" fontAlgn="auto" hangingPunct="1">
              <a:spcAft>
                <a:spcPts val="0"/>
              </a:spcAft>
              <a:defRPr/>
            </a:pPr>
            <a:r>
              <a:rPr lang="fr-FR" sz="3200" b="1" dirty="0" smtClean="0">
                <a:solidFill>
                  <a:schemeClr val="accent1"/>
                </a:solidFill>
                <a:effectLst>
                  <a:outerShdw blurRad="38100" dist="38100" dir="2700000" algn="tl">
                    <a:srgbClr val="FFFFFF"/>
                  </a:outerShdw>
                </a:effectLst>
              </a:rPr>
              <a:t>Ecologie industrielle, </a:t>
            </a:r>
            <a:br>
              <a:rPr lang="fr-FR" sz="3200" b="1" dirty="0" smtClean="0">
                <a:solidFill>
                  <a:schemeClr val="accent1"/>
                </a:solidFill>
                <a:effectLst>
                  <a:outerShdw blurRad="38100" dist="38100" dir="2700000" algn="tl">
                    <a:srgbClr val="FFFFFF"/>
                  </a:outerShdw>
                </a:effectLst>
              </a:rPr>
            </a:br>
            <a:r>
              <a:rPr lang="fr-FR" sz="3200" b="1" dirty="0" smtClean="0">
                <a:solidFill>
                  <a:schemeClr val="accent1"/>
                </a:solidFill>
                <a:effectLst>
                  <a:outerShdw blurRad="38100" dist="38100" dir="2700000" algn="tl">
                    <a:srgbClr val="FFFFFF"/>
                  </a:outerShdw>
                </a:effectLst>
              </a:rPr>
              <a:t>économie circulaire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sz="3200" b="1" dirty="0" smtClean="0">
                <a:solidFill>
                  <a:schemeClr val="accent1"/>
                </a:solidFill>
                <a:effectLst>
                  <a:outerShdw blurRad="38100" dist="38100" dir="2700000" algn="tl">
                    <a:srgbClr val="FFFFFF"/>
                  </a:outerShdw>
                </a:effectLst>
              </a:rPr>
              <a:t>Ecologie/Economie de fonctionnalité</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37</a:t>
            </a:fld>
            <a:endParaRPr lang="fr-FR"/>
          </a:p>
        </p:txBody>
      </p:sp>
      <p:sp>
        <p:nvSpPr>
          <p:cNvPr id="7" name="Rectangle à coins arrondis 6"/>
          <p:cNvSpPr/>
          <p:nvPr/>
        </p:nvSpPr>
        <p:spPr>
          <a:xfrm>
            <a:off x="428596" y="1573892"/>
            <a:ext cx="8215370" cy="30072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74320" indent="-274320" algn="ctr">
              <a:spcBef>
                <a:spcPts val="580"/>
              </a:spcBef>
              <a:defRPr/>
            </a:pPr>
            <a:r>
              <a:rPr lang="fr-FR" sz="2400" u="sng" dirty="0" smtClean="0">
                <a:solidFill>
                  <a:schemeClr val="bg1"/>
                </a:solidFill>
              </a:rPr>
              <a:t>Définition</a:t>
            </a:r>
          </a:p>
          <a:p>
            <a:pPr marL="274320" indent="-274320">
              <a:spcBef>
                <a:spcPts val="580"/>
              </a:spcBef>
              <a:buFont typeface="Arial" pitchFamily="34" charset="0"/>
              <a:buChar char="•"/>
              <a:defRPr/>
            </a:pPr>
            <a:r>
              <a:rPr lang="fr-FR" sz="2400" dirty="0" smtClean="0">
                <a:solidFill>
                  <a:schemeClr val="bg1"/>
                </a:solidFill>
              </a:rPr>
              <a:t>Remplacer la vente de produits par la vente de l’usage de ce produit </a:t>
            </a:r>
          </a:p>
          <a:p>
            <a:pPr marL="274320" indent="-274320">
              <a:spcBef>
                <a:spcPts val="580"/>
              </a:spcBef>
              <a:buFont typeface="Arial" pitchFamily="34" charset="0"/>
              <a:buChar char="•"/>
              <a:defRPr/>
            </a:pPr>
            <a:r>
              <a:rPr lang="fr-FR" sz="2400" dirty="0" smtClean="0">
                <a:solidFill>
                  <a:schemeClr val="bg1"/>
                </a:solidFill>
              </a:rPr>
              <a:t>Inspiré des idées simples suivantes: </a:t>
            </a:r>
            <a:r>
              <a:rPr lang="fr-FR" sz="2400" dirty="0" smtClean="0"/>
              <a:t>« réparer au lieu de jeter », « louer au lieu d’acheter »</a:t>
            </a:r>
          </a:p>
          <a:p>
            <a:pPr marL="274320" indent="-274320">
              <a:spcBef>
                <a:spcPts val="580"/>
              </a:spcBef>
              <a:buFont typeface="Arial" pitchFamily="34" charset="0"/>
              <a:buChar char="•"/>
              <a:defRPr/>
            </a:pPr>
            <a:r>
              <a:rPr lang="fr-FR" sz="2400" dirty="0" smtClean="0">
                <a:solidFill>
                  <a:schemeClr val="bg1"/>
                </a:solidFill>
              </a:rPr>
              <a:t>Enjeu: favoriser la durabilité des produits</a:t>
            </a:r>
          </a:p>
        </p:txBody>
      </p:sp>
      <p:sp>
        <p:nvSpPr>
          <p:cNvPr id="9" name="Rectangle à coins arrondis 8"/>
          <p:cNvSpPr/>
          <p:nvPr/>
        </p:nvSpPr>
        <p:spPr>
          <a:xfrm>
            <a:off x="428596" y="4869160"/>
            <a:ext cx="8215370" cy="18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spcBef>
                <a:spcPts val="580"/>
              </a:spcBef>
              <a:defRPr/>
            </a:pPr>
            <a:r>
              <a:rPr lang="fr-FR" sz="2400" dirty="0" smtClean="0">
                <a:solidFill>
                  <a:schemeClr val="bg1"/>
                </a:solidFill>
              </a:rPr>
              <a:t>Relatif échec en France jusqu’en 2007, puis nombreux succès (</a:t>
            </a:r>
            <a:r>
              <a:rPr lang="fr-FR" sz="2400" dirty="0" err="1" smtClean="0">
                <a:solidFill>
                  <a:schemeClr val="bg1"/>
                </a:solidFill>
              </a:rPr>
              <a:t>Vélib</a:t>
            </a:r>
            <a:r>
              <a:rPr lang="fr-FR" sz="2400" dirty="0" smtClean="0">
                <a:solidFill>
                  <a:schemeClr val="bg1"/>
                </a:solidFill>
              </a:rPr>
              <a:t>’)</a:t>
            </a:r>
          </a:p>
        </p:txBody>
      </p:sp>
      <p:sp>
        <p:nvSpPr>
          <p:cNvPr id="8" name="Rectangle 7"/>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38</a:t>
            </a:fld>
            <a:endParaRPr lang="fr-FR" dirty="0"/>
          </a:p>
        </p:txBody>
      </p:sp>
      <p:sp>
        <p:nvSpPr>
          <p:cNvPr id="6" name="Rectangle 2"/>
          <p:cNvSpPr txBox="1">
            <a:spLocks noChangeArrowheads="1"/>
          </p:cNvSpPr>
          <p:nvPr/>
        </p:nvSpPr>
        <p:spPr>
          <a:xfrm>
            <a:off x="500034" y="428604"/>
            <a:ext cx="8229600" cy="939800"/>
          </a:xfrm>
          <a:prstGeom prst="rect">
            <a:avLst/>
          </a:prstGeom>
        </p:spPr>
        <p:txBody>
          <a:bodyPr vert="horz" rtlCol="0" anchor="ctr">
            <a:noAutofit/>
            <a:scene3d>
              <a:camera prst="orthographicFront"/>
              <a:lightRig rig="soft" dir="t"/>
            </a:scene3d>
            <a:sp3d prstMaterial="softEdge">
              <a:bevelT w="25400" h="25400"/>
            </a:sp3d>
          </a:bodyPr>
          <a:lstStyle/>
          <a:p>
            <a:pPr>
              <a:spcBef>
                <a:spcPct val="0"/>
              </a:spcBef>
              <a:defRPr/>
            </a:pPr>
            <a:r>
              <a:rPr lang="fr-FR" sz="4000" b="1" dirty="0" smtClean="0">
                <a:solidFill>
                  <a:srgbClr val="0070C0"/>
                </a:solidFill>
              </a:rPr>
              <a:t>L’économie du partage</a:t>
            </a:r>
            <a:endParaRPr kumimoji="0" lang="fr-FR" sz="4000" b="1" i="0" strike="noStrike" kern="1200" cap="none" spc="0" normalizeH="0" baseline="0" noProof="0" dirty="0" smtClean="0">
              <a:ln>
                <a:noFill/>
              </a:ln>
              <a:solidFill>
                <a:schemeClr val="accent1"/>
              </a:solidFill>
              <a:uLnTx/>
              <a:uFillTx/>
              <a:latin typeface="+mj-lt"/>
              <a:ea typeface="+mj-ea"/>
              <a:cs typeface="+mj-cs"/>
            </a:endParaRPr>
          </a:p>
        </p:txBody>
      </p:sp>
      <p:sp>
        <p:nvSpPr>
          <p:cNvPr id="8" name="Rectangle à coins arrondis 7"/>
          <p:cNvSpPr/>
          <p:nvPr/>
        </p:nvSpPr>
        <p:spPr>
          <a:xfrm>
            <a:off x="323528" y="1700808"/>
            <a:ext cx="8215370" cy="43204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solidFill>
              </a:rPr>
              <a:t>CREATING SHARED VALUES</a:t>
            </a:r>
          </a:p>
          <a:p>
            <a:endParaRPr lang="fr-FR" sz="2400" dirty="0" smtClean="0">
              <a:solidFill>
                <a:schemeClr val="bg1"/>
              </a:solidFill>
            </a:endParaRPr>
          </a:p>
          <a:p>
            <a:pPr algn="just"/>
            <a:r>
              <a:rPr lang="fr-FR" sz="2200" dirty="0" smtClean="0">
                <a:solidFill>
                  <a:schemeClr val="bg1"/>
                </a:solidFill>
              </a:rPr>
              <a:t>« </a:t>
            </a:r>
            <a:r>
              <a:rPr lang="en-US" sz="2200" dirty="0" smtClean="0">
                <a:solidFill>
                  <a:schemeClr val="bg1"/>
                </a:solidFill>
              </a:rPr>
              <a:t>The concept of shared value can be defined as policies and operating practices that enhance the competitiveness of a company </a:t>
            </a:r>
            <a:r>
              <a:rPr lang="en-US" sz="2200" b="1" dirty="0" smtClean="0">
                <a:solidFill>
                  <a:schemeClr val="bg1"/>
                </a:solidFill>
              </a:rPr>
              <a:t>while simultaneously advancing the economic and social conditions</a:t>
            </a:r>
            <a:r>
              <a:rPr lang="en-US" sz="2200" dirty="0" smtClean="0">
                <a:solidFill>
                  <a:schemeClr val="bg1"/>
                </a:solidFill>
              </a:rPr>
              <a:t> in the communities in which it operates. Shared value creation focuses on identifying and expanding the connections between societal and economic progress.”</a:t>
            </a:r>
          </a:p>
          <a:p>
            <a:pPr algn="just"/>
            <a:endParaRPr lang="en-US" sz="2400" dirty="0" smtClean="0">
              <a:solidFill>
                <a:schemeClr val="bg1"/>
              </a:solidFill>
            </a:endParaRPr>
          </a:p>
          <a:p>
            <a:pPr algn="r"/>
            <a:r>
              <a:rPr lang="fr-FR" dirty="0" smtClean="0">
                <a:solidFill>
                  <a:schemeClr val="bg1"/>
                </a:solidFill>
              </a:rPr>
              <a:t>PORTER Michael E. &amp; KRAMER Mark R., « </a:t>
            </a:r>
            <a:r>
              <a:rPr lang="fr-FR" dirty="0" err="1" smtClean="0">
                <a:solidFill>
                  <a:schemeClr val="bg1"/>
                </a:solidFill>
              </a:rPr>
              <a:t>Creating</a:t>
            </a:r>
            <a:r>
              <a:rPr lang="fr-FR" dirty="0" smtClean="0">
                <a:solidFill>
                  <a:schemeClr val="bg1"/>
                </a:solidFill>
              </a:rPr>
              <a:t> </a:t>
            </a:r>
            <a:r>
              <a:rPr lang="fr-FR" dirty="0" err="1" smtClean="0">
                <a:solidFill>
                  <a:schemeClr val="bg1"/>
                </a:solidFill>
              </a:rPr>
              <a:t>Shared</a:t>
            </a:r>
            <a:r>
              <a:rPr lang="fr-FR" dirty="0" smtClean="0">
                <a:solidFill>
                  <a:schemeClr val="bg1"/>
                </a:solidFill>
              </a:rPr>
              <a:t> values », Harvard Business </a:t>
            </a:r>
            <a:r>
              <a:rPr lang="fr-FR" dirty="0" err="1" smtClean="0">
                <a:solidFill>
                  <a:schemeClr val="bg1"/>
                </a:solidFill>
              </a:rPr>
              <a:t>Review</a:t>
            </a:r>
            <a:r>
              <a:rPr lang="fr-FR" dirty="0" smtClean="0">
                <a:solidFill>
                  <a:schemeClr val="bg1"/>
                </a:solidFill>
              </a:rPr>
              <a:t>, </a:t>
            </a:r>
            <a:r>
              <a:rPr lang="fr-FR" dirty="0" err="1" smtClean="0">
                <a:solidFill>
                  <a:schemeClr val="bg1"/>
                </a:solidFill>
              </a:rPr>
              <a:t>January</a:t>
            </a:r>
            <a:r>
              <a:rPr lang="fr-FR" dirty="0" smtClean="0">
                <a:solidFill>
                  <a:schemeClr val="bg1"/>
                </a:solidFill>
              </a:rPr>
              <a:t> 2011</a:t>
            </a:r>
          </a:p>
        </p:txBody>
      </p:sp>
      <p:sp>
        <p:nvSpPr>
          <p:cNvPr id="7" name="Rectangle 6"/>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39</a:t>
            </a:fld>
            <a:endParaRPr lang="fr-FR" dirty="0"/>
          </a:p>
        </p:txBody>
      </p:sp>
      <p:sp>
        <p:nvSpPr>
          <p:cNvPr id="6" name="Rectangle 2"/>
          <p:cNvSpPr txBox="1">
            <a:spLocks noChangeArrowheads="1"/>
          </p:cNvSpPr>
          <p:nvPr/>
        </p:nvSpPr>
        <p:spPr>
          <a:xfrm>
            <a:off x="500034" y="428604"/>
            <a:ext cx="8229600" cy="9398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200" b="1" dirty="0" smtClean="0">
                <a:solidFill>
                  <a:schemeClr val="accent1"/>
                </a:solidFill>
                <a:latin typeface="+mj-lt"/>
                <a:ea typeface="+mj-ea"/>
                <a:cs typeface="+mj-cs"/>
              </a:rPr>
              <a:t>L</a:t>
            </a:r>
            <a:r>
              <a:rPr kumimoji="0" lang="fr-FR" sz="3200" b="1" i="0" strike="noStrike" kern="1200" cap="none" spc="0" normalizeH="0" baseline="0" noProof="0" dirty="0" smtClean="0">
                <a:ln>
                  <a:noFill/>
                </a:ln>
                <a:solidFill>
                  <a:schemeClr val="accent1"/>
                </a:solidFill>
                <a:uLnTx/>
                <a:uFillTx/>
                <a:latin typeface="+mj-lt"/>
                <a:ea typeface="+mj-ea"/>
                <a:cs typeface="+mj-cs"/>
              </a:rPr>
              <a:t>e « green IT » ou « informatique verte »</a:t>
            </a:r>
          </a:p>
        </p:txBody>
      </p:sp>
      <p:sp>
        <p:nvSpPr>
          <p:cNvPr id="21" name="Rectangle 20"/>
          <p:cNvSpPr/>
          <p:nvPr/>
        </p:nvSpPr>
        <p:spPr>
          <a:xfrm>
            <a:off x="467544" y="1700808"/>
            <a:ext cx="7992888" cy="43924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i="1" dirty="0" smtClean="0">
                <a:solidFill>
                  <a:srgbClr val="002060"/>
                </a:solidFill>
              </a:rPr>
              <a:t>	</a:t>
            </a:r>
            <a:r>
              <a:rPr lang="fr-FR" sz="2400" i="1" dirty="0" smtClean="0">
                <a:solidFill>
                  <a:srgbClr val="002060"/>
                </a:solidFill>
              </a:rPr>
              <a:t>« En 2002, lors du sommet de Johannesburg, le Président de la République française avait affirmé : «Notre maison brûle et nous regardons ailleurs ». Dans quelques années sans doute, nous filerons la métaphore : «Le coupable a été retrouvé dans les décombres de l’incendie... notre PC». (…) nous sommes entrés dans une ère où l’informatique hypothèque notre avenir. »</a:t>
            </a:r>
          </a:p>
          <a:p>
            <a:pPr algn="just"/>
            <a:endParaRPr lang="fr-FR" i="1" dirty="0" smtClean="0">
              <a:solidFill>
                <a:srgbClr val="002060"/>
              </a:solidFill>
            </a:endParaRPr>
          </a:p>
          <a:p>
            <a:pPr algn="r"/>
            <a:r>
              <a:rPr lang="fr-FR" dirty="0" smtClean="0">
                <a:solidFill>
                  <a:srgbClr val="002060"/>
                </a:solidFill>
              </a:rPr>
              <a:t>Nathalie Kosciusko-</a:t>
            </a:r>
            <a:r>
              <a:rPr lang="fr-FR" dirty="0" err="1" smtClean="0">
                <a:solidFill>
                  <a:srgbClr val="002060"/>
                </a:solidFill>
              </a:rPr>
              <a:t>Morizet</a:t>
            </a:r>
            <a:r>
              <a:rPr lang="fr-FR" dirty="0" smtClean="0">
                <a:solidFill>
                  <a:srgbClr val="002060"/>
                </a:solidFill>
              </a:rPr>
              <a:t>, </a:t>
            </a:r>
          </a:p>
          <a:p>
            <a:pPr algn="r"/>
            <a:r>
              <a:rPr lang="fr-FR" dirty="0" smtClean="0">
                <a:solidFill>
                  <a:srgbClr val="002060"/>
                </a:solidFill>
              </a:rPr>
              <a:t>In Préface de </a:t>
            </a:r>
            <a:r>
              <a:rPr lang="fr-FR" i="1" dirty="0" smtClean="0">
                <a:solidFill>
                  <a:srgbClr val="002060"/>
                </a:solidFill>
              </a:rPr>
              <a:t>GREEN IT. Les meilleures pratiques pour une informatique verte</a:t>
            </a:r>
            <a:r>
              <a:rPr lang="fr-FR" b="1" i="1" dirty="0" smtClean="0">
                <a:solidFill>
                  <a:srgbClr val="002060"/>
                </a:solidFill>
              </a:rPr>
              <a:t> </a:t>
            </a:r>
            <a:endParaRPr lang="fr-FR" i="1" dirty="0" smtClean="0">
              <a:solidFill>
                <a:srgbClr val="002060"/>
              </a:solidFill>
            </a:endParaRPr>
          </a:p>
          <a:p>
            <a:endParaRPr lang="fr-FR" i="1" dirty="0">
              <a:solidFill>
                <a:srgbClr val="002060"/>
              </a:solidFill>
            </a:endParaRPr>
          </a:p>
        </p:txBody>
      </p:sp>
      <p:sp>
        <p:nvSpPr>
          <p:cNvPr id="7" name="Rectangle 6"/>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4624"/>
            <a:ext cx="7772400" cy="1470025"/>
          </a:xfrm>
        </p:spPr>
        <p:txBody>
          <a:bodyPr/>
          <a:lstStyle/>
          <a:p>
            <a:r>
              <a:rPr lang="fr-FR" dirty="0" smtClean="0">
                <a:solidFill>
                  <a:srgbClr val="0070C0"/>
                </a:solidFill>
              </a:rPr>
              <a:t>RESPONSABILITE ENVIRONNEMENTALE</a:t>
            </a:r>
            <a:endParaRPr lang="fr-FR" dirty="0">
              <a:solidFill>
                <a:srgbClr val="0070C0"/>
              </a:solidFill>
            </a:endParaRPr>
          </a:p>
        </p:txBody>
      </p:sp>
      <p:sp>
        <p:nvSpPr>
          <p:cNvPr id="4" name="Sous-titre 3"/>
          <p:cNvSpPr>
            <a:spLocks noGrp="1"/>
          </p:cNvSpPr>
          <p:nvPr>
            <p:ph type="subTitle" idx="1"/>
          </p:nvPr>
        </p:nvSpPr>
        <p:spPr>
          <a:xfrm>
            <a:off x="539552" y="1772816"/>
            <a:ext cx="7992888" cy="4320480"/>
          </a:xfrm>
        </p:spPr>
        <p:txBody>
          <a:bodyPr>
            <a:noAutofit/>
          </a:bodyPr>
          <a:lstStyle/>
          <a:p>
            <a:r>
              <a:rPr lang="fr-FR" sz="2400" dirty="0">
                <a:solidFill>
                  <a:srgbClr val="002060"/>
                </a:solidFill>
              </a:rPr>
              <a:t>INTRODUCTION </a:t>
            </a:r>
          </a:p>
          <a:p>
            <a:pPr algn="just">
              <a:buFont typeface="Arial" pitchFamily="34" charset="0"/>
              <a:buChar char="•"/>
            </a:pPr>
            <a:endParaRPr lang="fr-FR" sz="2400" dirty="0" smtClean="0">
              <a:solidFill>
                <a:srgbClr val="002060"/>
              </a:solidFill>
            </a:endParaRPr>
          </a:p>
          <a:p>
            <a:pPr algn="just">
              <a:buFont typeface="Arial" pitchFamily="34" charset="0"/>
              <a:buChar char="•"/>
            </a:pPr>
            <a:r>
              <a:rPr lang="fr-FR" sz="2400" dirty="0" smtClean="0">
                <a:solidFill>
                  <a:srgbClr val="002060"/>
                </a:solidFill>
              </a:rPr>
              <a:t>Sur quel objet précisément?</a:t>
            </a:r>
          </a:p>
          <a:p>
            <a:pPr lvl="1" algn="just">
              <a:buFont typeface="Arial" pitchFamily="34" charset="0"/>
              <a:buChar char="•"/>
            </a:pPr>
            <a:r>
              <a:rPr lang="fr-FR" sz="2000" dirty="0" smtClean="0">
                <a:solidFill>
                  <a:srgbClr val="002060"/>
                </a:solidFill>
              </a:rPr>
              <a:t> Droit du vivant</a:t>
            </a:r>
          </a:p>
          <a:p>
            <a:pPr lvl="1" algn="just">
              <a:buFont typeface="Arial" pitchFamily="34" charset="0"/>
              <a:buChar char="•"/>
            </a:pPr>
            <a:r>
              <a:rPr lang="fr-FR" sz="2000" dirty="0" smtClean="0">
                <a:solidFill>
                  <a:srgbClr val="002060"/>
                </a:solidFill>
              </a:rPr>
              <a:t> Droit de l’humain</a:t>
            </a:r>
          </a:p>
          <a:p>
            <a:pPr lvl="1" algn="just">
              <a:buFont typeface="Arial" pitchFamily="34" charset="0"/>
              <a:buChar char="•"/>
            </a:pPr>
            <a:endParaRPr lang="fr-FR" sz="2000" dirty="0" smtClean="0">
              <a:solidFill>
                <a:srgbClr val="002060"/>
              </a:solidFill>
            </a:endParaRPr>
          </a:p>
          <a:p>
            <a:pPr algn="just">
              <a:buFont typeface="Arial" pitchFamily="34" charset="0"/>
              <a:buChar char="•"/>
            </a:pPr>
            <a:r>
              <a:rPr lang="fr-FR" sz="2400" dirty="0" smtClean="0">
                <a:solidFill>
                  <a:srgbClr val="002060"/>
                </a:solidFill>
              </a:rPr>
              <a:t>Jusqu’où?</a:t>
            </a:r>
          </a:p>
          <a:p>
            <a:pPr lvl="1" algn="just">
              <a:buFont typeface="Arial" pitchFamily="34" charset="0"/>
              <a:buChar char="•"/>
            </a:pPr>
            <a:r>
              <a:rPr lang="fr-FR" sz="2000" dirty="0" smtClean="0">
                <a:solidFill>
                  <a:srgbClr val="002060"/>
                </a:solidFill>
              </a:rPr>
              <a:t>Dans le temps</a:t>
            </a:r>
          </a:p>
          <a:p>
            <a:pPr lvl="1" algn="just">
              <a:buFont typeface="Arial" pitchFamily="34" charset="0"/>
              <a:buChar char="•"/>
            </a:pPr>
            <a:r>
              <a:rPr lang="fr-FR" sz="2000" dirty="0" smtClean="0">
                <a:solidFill>
                  <a:srgbClr val="002060"/>
                </a:solidFill>
              </a:rPr>
              <a:t>Dans l’espace</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linds(horizontal)">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linds(horizontal)">
                                      <p:cBhvr>
                                        <p:cTn id="29" dur="500"/>
                                        <p:tgtEl>
                                          <p:spTgt spid="4">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linds(horizontal)">
                                      <p:cBhvr>
                                        <p:cTn id="32" dur="500"/>
                                        <p:tgtEl>
                                          <p:spTgt spid="4">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blinds(horizontal)">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40</a:t>
            </a:fld>
            <a:endParaRPr lang="fr-FR" dirty="0"/>
          </a:p>
        </p:txBody>
      </p:sp>
      <p:sp>
        <p:nvSpPr>
          <p:cNvPr id="6" name="Rectangle 2"/>
          <p:cNvSpPr txBox="1">
            <a:spLocks noChangeArrowheads="1"/>
          </p:cNvSpPr>
          <p:nvPr/>
        </p:nvSpPr>
        <p:spPr>
          <a:xfrm>
            <a:off x="500034" y="428604"/>
            <a:ext cx="8229600" cy="939800"/>
          </a:xfrm>
          <a:prstGeom prst="rect">
            <a:avLst/>
          </a:prstGeom>
        </p:spPr>
        <p:txBody>
          <a:bodyPr vert="horz" rtlCol="0" anchor="ctr">
            <a:noAutofit/>
            <a:scene3d>
              <a:camera prst="orthographicFront"/>
              <a:lightRig rig="soft" dir="t"/>
            </a:scene3d>
            <a:sp3d prstMaterial="softEdge">
              <a:bevelT w="25400" h="25400"/>
            </a:sp3d>
          </a:bodyPr>
          <a:lstStyle/>
          <a:p>
            <a:pPr>
              <a:spcBef>
                <a:spcPct val="0"/>
              </a:spcBef>
              <a:defRPr/>
            </a:pPr>
            <a:endParaRPr lang="fr-FR" sz="3200" dirty="0" smtClean="0">
              <a:solidFill>
                <a:schemeClr val="tx2"/>
              </a:solidFill>
              <a:effectLst>
                <a:outerShdw blurRad="38100" dist="38100" dir="2700000" algn="tl">
                  <a:srgbClr val="FFFFFF"/>
                </a:outerShdw>
              </a:effectLst>
            </a:endParaRPr>
          </a:p>
        </p:txBody>
      </p:sp>
      <p:sp>
        <p:nvSpPr>
          <p:cNvPr id="8" name="Rectangle à coins arrondis 7"/>
          <p:cNvSpPr/>
          <p:nvPr/>
        </p:nvSpPr>
        <p:spPr>
          <a:xfrm>
            <a:off x="323528" y="1484784"/>
            <a:ext cx="8215370" cy="4608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fontAlgn="auto" hangingPunct="1">
              <a:spcBef>
                <a:spcPts val="580"/>
              </a:spcBef>
              <a:spcAft>
                <a:spcPts val="0"/>
              </a:spcAft>
              <a:defRPr/>
            </a:pPr>
            <a:r>
              <a:rPr lang="fr-FR" sz="2400" b="1" u="sng" dirty="0" smtClean="0">
                <a:solidFill>
                  <a:schemeClr val="bg1"/>
                </a:solidFill>
              </a:rPr>
              <a:t>Définition</a:t>
            </a:r>
          </a:p>
          <a:p>
            <a:pPr algn="ctr" eaLnBrk="1" fontAlgn="auto" hangingPunct="1">
              <a:spcBef>
                <a:spcPts val="580"/>
              </a:spcBef>
              <a:spcAft>
                <a:spcPts val="0"/>
              </a:spcAft>
              <a:defRPr/>
            </a:pPr>
            <a:endParaRPr lang="fr-FR" sz="2400" b="1" u="sng" dirty="0" smtClean="0">
              <a:solidFill>
                <a:schemeClr val="bg1"/>
              </a:solidFill>
            </a:endParaRPr>
          </a:p>
          <a:p>
            <a:pPr algn="just"/>
            <a:r>
              <a:rPr lang="fr-FR" sz="2200" b="1" dirty="0" smtClean="0">
                <a:solidFill>
                  <a:schemeClr val="bg1"/>
                </a:solidFill>
              </a:rPr>
              <a:t>« </a:t>
            </a:r>
            <a:r>
              <a:rPr lang="fr-FR" sz="2200" b="1" dirty="0" smtClean="0"/>
              <a:t> Réseau de distribution d'électricité dit « intelligent » qui utilise des technologies informatiques et de télécommunication avec l'objectif d'optimiser le transport d'énergie des points de production à ceux de distribution. Ces réseaux doivent donc permettre de faciliter la mise en relation de l'offre et de la demande entre les producteurs, (notamment d'</a:t>
            </a:r>
            <a:r>
              <a:rPr lang="fr-FR" sz="2200" b="1" dirty="0" err="1" smtClean="0"/>
              <a:t>EnR</a:t>
            </a:r>
            <a:r>
              <a:rPr lang="fr-FR" sz="2200" b="1" dirty="0" smtClean="0"/>
              <a:t>) et les consommateurs d'électricité.  »</a:t>
            </a:r>
          </a:p>
          <a:p>
            <a:endParaRPr lang="fr-FR" sz="2400" b="1" dirty="0" smtClean="0"/>
          </a:p>
          <a:p>
            <a:pPr algn="r"/>
            <a:r>
              <a:rPr lang="fr-FR" b="1" dirty="0" smtClean="0">
                <a:solidFill>
                  <a:schemeClr val="bg1"/>
                </a:solidFill>
              </a:rPr>
              <a:t> </a:t>
            </a:r>
            <a:r>
              <a:rPr lang="fr-FR" dirty="0" smtClean="0">
                <a:solidFill>
                  <a:schemeClr val="bg1"/>
                </a:solidFill>
              </a:rPr>
              <a:t>Source Actu-environnement (Ministère du développement durable)</a:t>
            </a:r>
            <a:endParaRPr lang="fr-FR" b="1" dirty="0" smtClean="0">
              <a:solidFill>
                <a:schemeClr val="bg1"/>
              </a:solidFill>
            </a:endParaRPr>
          </a:p>
          <a:p>
            <a:pPr algn="just" eaLnBrk="1" fontAlgn="auto" hangingPunct="1">
              <a:spcBef>
                <a:spcPts val="580"/>
              </a:spcBef>
              <a:spcAft>
                <a:spcPts val="0"/>
              </a:spcAft>
              <a:buFont typeface="Arial" pitchFamily="34" charset="0"/>
              <a:buChar char="•"/>
              <a:defRPr/>
            </a:pPr>
            <a:endParaRPr lang="fr-FR" sz="2400" b="1" dirty="0" smtClean="0">
              <a:solidFill>
                <a:schemeClr val="bg1"/>
              </a:solidFill>
            </a:endParaRPr>
          </a:p>
        </p:txBody>
      </p:sp>
      <p:sp>
        <p:nvSpPr>
          <p:cNvPr id="7" name="Rectangle 6"/>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
        <p:nvSpPr>
          <p:cNvPr id="9" name="Rectangle 8"/>
          <p:cNvSpPr/>
          <p:nvPr/>
        </p:nvSpPr>
        <p:spPr>
          <a:xfrm>
            <a:off x="539552" y="548680"/>
            <a:ext cx="3119765" cy="584775"/>
          </a:xfrm>
          <a:prstGeom prst="rect">
            <a:avLst/>
          </a:prstGeom>
        </p:spPr>
        <p:txBody>
          <a:bodyPr wrap="none">
            <a:spAutoFit/>
          </a:bodyPr>
          <a:lstStyle/>
          <a:p>
            <a:r>
              <a:rPr lang="fr-FR" sz="3200" b="1" dirty="0" smtClean="0">
                <a:solidFill>
                  <a:srgbClr val="0070C0"/>
                </a:solidFill>
              </a:rPr>
              <a:t>Le « smart </a:t>
            </a:r>
            <a:r>
              <a:rPr lang="fr-FR" sz="3200" b="1" dirty="0" err="1" smtClean="0">
                <a:solidFill>
                  <a:srgbClr val="0070C0"/>
                </a:solidFill>
              </a:rPr>
              <a:t>grid</a:t>
            </a:r>
            <a:r>
              <a:rPr lang="fr-FR" sz="3200" b="1" dirty="0" smtClean="0">
                <a:solidFill>
                  <a:srgbClr val="0070C0"/>
                </a:solidFill>
              </a:rPr>
              <a:t> » </a:t>
            </a:r>
            <a:endParaRPr lang="fr-FR"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eaLnBrk="1" fontAlgn="auto" hangingPunct="1">
              <a:spcAft>
                <a:spcPts val="0"/>
              </a:spcAft>
              <a:defRPr/>
            </a:pPr>
            <a:r>
              <a:rPr lang="fr-FR" sz="3200" b="1" dirty="0" smtClean="0">
                <a:solidFill>
                  <a:schemeClr val="accent1"/>
                </a:solidFill>
                <a:effectLst>
                  <a:outerShdw blurRad="38100" dist="38100" dir="2700000" algn="tl">
                    <a:srgbClr val="FFFFFF"/>
                  </a:outerShdw>
                </a:effectLst>
              </a:rPr>
              <a:t>Autres modèles encore pour modifier notre rapport avec la nature</a:t>
            </a: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41</a:t>
            </a:fld>
            <a:endParaRPr lang="fr-FR"/>
          </a:p>
        </p:txBody>
      </p:sp>
      <p:sp>
        <p:nvSpPr>
          <p:cNvPr id="7" name="Rectangle à coins arrondis 6"/>
          <p:cNvSpPr/>
          <p:nvPr/>
        </p:nvSpPr>
        <p:spPr>
          <a:xfrm>
            <a:off x="428596" y="2005940"/>
            <a:ext cx="8215370" cy="41593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74320" indent="-274320" algn="ctr">
              <a:spcBef>
                <a:spcPts val="580"/>
              </a:spcBef>
              <a:defRPr/>
            </a:pPr>
            <a:r>
              <a:rPr lang="fr-FR" sz="2800" u="sng" dirty="0" err="1" smtClean="0">
                <a:solidFill>
                  <a:schemeClr val="bg1"/>
                </a:solidFill>
              </a:rPr>
              <a:t>Entrepreunariat</a:t>
            </a:r>
            <a:r>
              <a:rPr lang="fr-FR" sz="2800" u="sng" dirty="0" smtClean="0">
                <a:solidFill>
                  <a:schemeClr val="bg1"/>
                </a:solidFill>
              </a:rPr>
              <a:t> solidaire</a:t>
            </a:r>
          </a:p>
          <a:p>
            <a:pPr marL="274320" indent="-274320" algn="ctr">
              <a:spcBef>
                <a:spcPts val="580"/>
              </a:spcBef>
              <a:defRPr/>
            </a:pPr>
            <a:r>
              <a:rPr lang="fr-FR" sz="2800" u="sng" dirty="0" err="1" smtClean="0">
                <a:solidFill>
                  <a:schemeClr val="bg1"/>
                </a:solidFill>
              </a:rPr>
              <a:t>Locavorisme</a:t>
            </a:r>
            <a:endParaRPr lang="fr-FR" sz="2800" u="sng" dirty="0" smtClean="0">
              <a:solidFill>
                <a:schemeClr val="bg1"/>
              </a:solidFill>
            </a:endParaRPr>
          </a:p>
          <a:p>
            <a:pPr marL="274320" indent="-274320" algn="ctr">
              <a:spcBef>
                <a:spcPts val="580"/>
              </a:spcBef>
              <a:defRPr/>
            </a:pPr>
            <a:r>
              <a:rPr lang="fr-FR" sz="2800" u="sng" dirty="0" smtClean="0">
                <a:solidFill>
                  <a:schemeClr val="bg1"/>
                </a:solidFill>
              </a:rPr>
              <a:t>Commerce équitable</a:t>
            </a:r>
          </a:p>
          <a:p>
            <a:pPr marL="274320" indent="-274320" algn="ctr">
              <a:spcBef>
                <a:spcPts val="580"/>
              </a:spcBef>
              <a:defRPr/>
            </a:pPr>
            <a:r>
              <a:rPr lang="fr-FR" sz="2800" u="sng" dirty="0" smtClean="0">
                <a:solidFill>
                  <a:schemeClr val="bg1"/>
                </a:solidFill>
              </a:rPr>
              <a:t>Slow city</a:t>
            </a:r>
          </a:p>
          <a:p>
            <a:pPr marL="274320" indent="-274320" algn="ctr">
              <a:spcBef>
                <a:spcPts val="580"/>
              </a:spcBef>
              <a:defRPr/>
            </a:pPr>
            <a:r>
              <a:rPr lang="fr-FR" sz="2800" u="sng" dirty="0" smtClean="0">
                <a:solidFill>
                  <a:schemeClr val="bg1"/>
                </a:solidFill>
              </a:rPr>
              <a:t>Agri urbanisation</a:t>
            </a:r>
          </a:p>
          <a:p>
            <a:pPr marL="274320" indent="-274320" algn="ctr">
              <a:spcBef>
                <a:spcPts val="580"/>
              </a:spcBef>
              <a:tabLst>
                <a:tab pos="1520825" algn="l"/>
              </a:tabLst>
              <a:defRPr/>
            </a:pPr>
            <a:r>
              <a:rPr lang="fr-FR" sz="2800" u="sng" dirty="0" err="1" smtClean="0">
                <a:solidFill>
                  <a:schemeClr val="bg1"/>
                </a:solidFill>
              </a:rPr>
              <a:t>Permaculture</a:t>
            </a:r>
            <a:endParaRPr lang="fr-FR" sz="2800" dirty="0" smtClean="0">
              <a:solidFill>
                <a:schemeClr val="bg1"/>
              </a:solidFill>
            </a:endParaRPr>
          </a:p>
        </p:txBody>
      </p:sp>
      <p:sp>
        <p:nvSpPr>
          <p:cNvPr id="8" name="Rectangle 7"/>
          <p:cNvSpPr/>
          <p:nvPr/>
        </p:nvSpPr>
        <p:spPr>
          <a:xfrm>
            <a:off x="0" y="0"/>
            <a:ext cx="9144000" cy="369332"/>
          </a:xfrm>
          <a:prstGeom prst="rect">
            <a:avLst/>
          </a:prstGeom>
        </p:spPr>
        <p:txBody>
          <a:bodyPr wrap="square">
            <a:spAutoFit/>
          </a:bodyPr>
          <a:lstStyle/>
          <a:p>
            <a:r>
              <a:rPr lang="fr-FR" dirty="0" smtClean="0">
                <a:solidFill>
                  <a:srgbClr val="002060"/>
                </a:solidFill>
              </a:rPr>
              <a:t>2. Différentes pistes aujourd’hui pour exercer une/des responsabilité(s) écologique(s)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2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a:xfrm>
            <a:off x="3484377" y="-24360"/>
            <a:ext cx="5659623" cy="936104"/>
          </a:xfrm>
        </p:spPr>
        <p:txBody>
          <a:bodyPr>
            <a:normAutofit fontScale="92500" lnSpcReduction="10000"/>
          </a:bodyPr>
          <a:lstStyle/>
          <a:p>
            <a:pPr marL="0" indent="0" algn="ctr">
              <a:lnSpc>
                <a:spcPct val="90000"/>
              </a:lnSpc>
              <a:spcBef>
                <a:spcPts val="580"/>
              </a:spcBef>
              <a:buNone/>
              <a:defRPr/>
            </a:pPr>
            <a:r>
              <a:rPr lang="fr-FR" b="1" dirty="0" smtClean="0">
                <a:solidFill>
                  <a:srgbClr val="0070C0"/>
                </a:solidFill>
              </a:rPr>
              <a:t>Créer un </a:t>
            </a:r>
            <a:r>
              <a:rPr lang="fr-FR" b="1" dirty="0" smtClean="0">
                <a:solidFill>
                  <a:srgbClr val="0070C0"/>
                </a:solidFill>
                <a:effectLst>
                  <a:outerShdw blurRad="38100" dist="38100" dir="2700000" algn="tl">
                    <a:srgbClr val="FFFFFF"/>
                  </a:outerShdw>
                </a:effectLst>
              </a:rPr>
              <a:t>nouveau lien moral </a:t>
            </a:r>
          </a:p>
          <a:p>
            <a:pPr marL="0" indent="0" algn="ctr">
              <a:lnSpc>
                <a:spcPct val="90000"/>
              </a:lnSpc>
              <a:spcBef>
                <a:spcPts val="580"/>
              </a:spcBef>
              <a:buNone/>
              <a:defRPr/>
            </a:pPr>
            <a:r>
              <a:rPr lang="fr-FR" b="1" dirty="0" smtClean="0">
                <a:solidFill>
                  <a:srgbClr val="0070C0"/>
                </a:solidFill>
                <a:effectLst>
                  <a:outerShdw blurRad="38100" dist="38100" dir="2700000" algn="tl">
                    <a:srgbClr val="FFFFFF"/>
                  </a:outerShdw>
                </a:effectLst>
              </a:rPr>
              <a:t>avec la nature?</a:t>
            </a:r>
            <a:endParaRPr lang="fr-FR" dirty="0" smtClean="0">
              <a:solidFill>
                <a:schemeClr val="tx2"/>
              </a:solidFill>
              <a:effectLst>
                <a:outerShdw blurRad="38100" dist="38100" dir="2700000" algn="tl">
                  <a:srgbClr val="FFFFFF"/>
                </a:outerShdw>
              </a:effectLst>
            </a:endParaRP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42</a:t>
            </a:fld>
            <a:endParaRPr lang="fr-FR"/>
          </a:p>
        </p:txBody>
      </p:sp>
      <p:sp>
        <p:nvSpPr>
          <p:cNvPr id="6" name="Rectangle 5"/>
          <p:cNvSpPr/>
          <p:nvPr/>
        </p:nvSpPr>
        <p:spPr>
          <a:xfrm>
            <a:off x="467544" y="1412776"/>
            <a:ext cx="8280920" cy="48245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957513" indent="-2957513" algn="just"/>
            <a:r>
              <a:rPr lang="fr-FR" sz="2400" dirty="0" smtClean="0">
                <a:solidFill>
                  <a:srgbClr val="002060"/>
                </a:solidFill>
              </a:rPr>
              <a:t>	«(…) </a:t>
            </a:r>
            <a:r>
              <a:rPr lang="fr-FR" sz="2200" dirty="0" smtClean="0">
                <a:solidFill>
                  <a:srgbClr val="002060"/>
                </a:solidFill>
              </a:rPr>
              <a:t>un contrat naturel de symbiose et de réciprocité où notre rapport aux choses laisserait maîtrise et possession pour l'écoute  admirative ,  la  réciprocité ,  la</a:t>
            </a:r>
          </a:p>
          <a:p>
            <a:pPr algn="just"/>
            <a:r>
              <a:rPr lang="fr-FR" sz="2200" dirty="0" smtClean="0">
                <a:solidFill>
                  <a:srgbClr val="002060"/>
                </a:solidFill>
              </a:rPr>
              <a:t>contemplation et le respect, où la connaissance ne supposerait plus la propriété ni l'action la maîtrise, ni celle ci leurs résultats ou conditions stercoraires. Contrat d'armistice dans la guerre objective, contrat de symbiose : le symbiote admet le droit de l'hôte, alors que le parasite - notre statut actuel - condamne à mort celui qu'il pille et qu'il habite sans prendre conscience qu'à terme il se condamne lui-même à disparaître. </a:t>
            </a:r>
          </a:p>
          <a:p>
            <a:pPr algn="just"/>
            <a:r>
              <a:rPr lang="fr-FR" sz="2200" dirty="0" smtClean="0">
                <a:solidFill>
                  <a:srgbClr val="002060"/>
                </a:solidFill>
              </a:rPr>
              <a:t>(…) le droit de symbiose se définit par la responsabilité: autant la nature donne à l'homme, autant celui-ci doit rendre à celle là, devenue sujet de droit »</a:t>
            </a:r>
            <a:endParaRPr lang="fr-FR" sz="2200" dirty="0">
              <a:solidFill>
                <a:srgbClr val="002060"/>
              </a:solidFill>
            </a:endParaRPr>
          </a:p>
        </p:txBody>
      </p:sp>
      <p:sp>
        <p:nvSpPr>
          <p:cNvPr id="7" name="Rectangle 6"/>
          <p:cNvSpPr/>
          <p:nvPr/>
        </p:nvSpPr>
        <p:spPr>
          <a:xfrm>
            <a:off x="467544" y="6381328"/>
            <a:ext cx="8280920" cy="404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dirty="0" smtClean="0">
                <a:solidFill>
                  <a:srgbClr val="002060"/>
                </a:solidFill>
              </a:rPr>
              <a:t>SERRES Michel, </a:t>
            </a:r>
            <a:r>
              <a:rPr lang="fr-FR" i="1" dirty="0" smtClean="0">
                <a:solidFill>
                  <a:srgbClr val="002060"/>
                </a:solidFill>
              </a:rPr>
              <a:t>Le Contrat Naturel</a:t>
            </a:r>
            <a:r>
              <a:rPr lang="fr-FR" dirty="0" smtClean="0">
                <a:solidFill>
                  <a:srgbClr val="002060"/>
                </a:solidFill>
              </a:rPr>
              <a:t>, Flammarion, 1992</a:t>
            </a:r>
            <a:endParaRPr lang="fr-FR" dirty="0">
              <a:solidFill>
                <a:srgbClr val="002060"/>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8032"/>
            <a:ext cx="3484377" cy="2348880"/>
          </a:xfrm>
          <a:prstGeom prst="rect">
            <a:avLst/>
          </a:prstGeom>
        </p:spPr>
      </p:pic>
    </p:spTree>
    <p:extLst>
      <p:ext uri="{BB962C8B-B14F-4D97-AF65-F5344CB8AC3E}">
        <p14:creationId xmlns:p14="http://schemas.microsoft.com/office/powerpoint/2010/main" val="20033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linds(horizontal)">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blinds(horizontal)">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43</a:t>
            </a:fld>
            <a:endParaRPr lang="fr-FR"/>
          </a:p>
        </p:txBody>
      </p:sp>
      <p:sp>
        <p:nvSpPr>
          <p:cNvPr id="6" name="Rectangle 5"/>
          <p:cNvSpPr/>
          <p:nvPr/>
        </p:nvSpPr>
        <p:spPr>
          <a:xfrm>
            <a:off x="395536" y="1052736"/>
            <a:ext cx="5832648" cy="21602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2200" dirty="0" smtClean="0">
                <a:solidFill>
                  <a:srgbClr val="002060"/>
                </a:solidFill>
              </a:rPr>
              <a:t>« Nulle éthique antérieure n'avait à prendre en considération la condition globale de la vie humaine et l'avenir lointain et l'existence de l'espèce elle-même »</a:t>
            </a:r>
          </a:p>
        </p:txBody>
      </p:sp>
      <p:sp>
        <p:nvSpPr>
          <p:cNvPr id="7" name="Rectangle 6"/>
          <p:cNvSpPr/>
          <p:nvPr/>
        </p:nvSpPr>
        <p:spPr>
          <a:xfrm>
            <a:off x="395536" y="6165304"/>
            <a:ext cx="8064896" cy="6206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dirty="0" smtClean="0">
                <a:solidFill>
                  <a:srgbClr val="002060"/>
                </a:solidFill>
              </a:rPr>
              <a:t>JONAS Hans, </a:t>
            </a:r>
            <a:r>
              <a:rPr lang="fr-FR" i="1" dirty="0" smtClean="0">
                <a:solidFill>
                  <a:srgbClr val="002060"/>
                </a:solidFill>
              </a:rPr>
              <a:t>Le Principe responsabilité. Une éthique pour la civilisation technologique</a:t>
            </a:r>
            <a:r>
              <a:rPr lang="fr-FR" dirty="0" smtClean="0">
                <a:solidFill>
                  <a:srgbClr val="002060"/>
                </a:solidFill>
              </a:rPr>
              <a:t>, Cerf (Passages), Paris, 1979</a:t>
            </a:r>
            <a:endParaRPr lang="fr-FR" dirty="0">
              <a:solidFill>
                <a:srgbClr val="00206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158" y="0"/>
            <a:ext cx="2737842" cy="3429000"/>
          </a:xfrm>
          <a:prstGeom prst="rect">
            <a:avLst/>
          </a:prstGeom>
        </p:spPr>
      </p:pic>
      <p:sp>
        <p:nvSpPr>
          <p:cNvPr id="9" name="Rectangle 8"/>
          <p:cNvSpPr/>
          <p:nvPr/>
        </p:nvSpPr>
        <p:spPr>
          <a:xfrm>
            <a:off x="395536" y="3573016"/>
            <a:ext cx="8064896" cy="2528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u="sng" dirty="0">
                <a:solidFill>
                  <a:srgbClr val="002060"/>
                </a:solidFill>
              </a:rPr>
              <a:t>Un nouvel impératif </a:t>
            </a:r>
            <a:r>
              <a:rPr lang="fr-FR" sz="2400" b="1" u="sng" dirty="0" smtClean="0">
                <a:solidFill>
                  <a:srgbClr val="002060"/>
                </a:solidFill>
              </a:rPr>
              <a:t>catégorique</a:t>
            </a:r>
          </a:p>
          <a:p>
            <a:pPr algn="ctr"/>
            <a:endParaRPr lang="fr-FR" sz="2400" b="1" dirty="0">
              <a:solidFill>
                <a:srgbClr val="002060"/>
              </a:solidFill>
            </a:endParaRPr>
          </a:p>
          <a:p>
            <a:pPr marL="177800" lvl="1" indent="-95250" algn="just">
              <a:buFont typeface="Arial" pitchFamily="34" charset="0"/>
              <a:buChar char="•"/>
            </a:pPr>
            <a:r>
              <a:rPr lang="fr-FR" sz="2200" dirty="0" smtClean="0">
                <a:solidFill>
                  <a:srgbClr val="002060"/>
                </a:solidFill>
              </a:rPr>
              <a:t>« Agis de façon que les effets de ton action soient compatibles avec la permanence d'une vie authentiquement humaine sur terre » </a:t>
            </a:r>
          </a:p>
          <a:p>
            <a:pPr marL="177800" lvl="1" indent="-95250" algn="just">
              <a:buFont typeface="Arial" pitchFamily="34" charset="0"/>
              <a:buChar char="•"/>
            </a:pPr>
            <a:r>
              <a:rPr lang="fr-FR" sz="2200" dirty="0" smtClean="0">
                <a:solidFill>
                  <a:srgbClr val="002060"/>
                </a:solidFill>
              </a:rPr>
              <a:t>« Agis de façon que les effets de ton action ne soient pas destructeurs pour la possibilité future d'une telle vie »</a:t>
            </a:r>
            <a:endParaRPr lang="fr-FR" sz="2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44</a:t>
            </a:fld>
            <a:endParaRPr lang="fr-FR"/>
          </a:p>
        </p:txBody>
      </p:sp>
      <p:sp>
        <p:nvSpPr>
          <p:cNvPr id="6" name="Rectangle 5"/>
          <p:cNvSpPr/>
          <p:nvPr/>
        </p:nvSpPr>
        <p:spPr>
          <a:xfrm>
            <a:off x="755576" y="1196752"/>
            <a:ext cx="7704856" cy="47525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u="sng" dirty="0" smtClean="0">
                <a:solidFill>
                  <a:srgbClr val="002060"/>
                </a:solidFill>
              </a:rPr>
              <a:t>L’« heuristique de la peur »</a:t>
            </a:r>
            <a:r>
              <a:rPr lang="fr-FR" sz="2400" dirty="0" smtClean="0">
                <a:solidFill>
                  <a:srgbClr val="002060"/>
                </a:solidFill>
              </a:rPr>
              <a:t> </a:t>
            </a:r>
          </a:p>
          <a:p>
            <a:endParaRPr lang="fr-FR" sz="900" dirty="0" smtClean="0">
              <a:solidFill>
                <a:srgbClr val="002060"/>
              </a:solidFill>
            </a:endParaRPr>
          </a:p>
          <a:p>
            <a:pPr>
              <a:buFont typeface="Arial" pitchFamily="34" charset="0"/>
              <a:buChar char="•"/>
            </a:pPr>
            <a:endParaRPr lang="fr-FR" sz="2400" u="sng" dirty="0">
              <a:solidFill>
                <a:srgbClr val="002060"/>
              </a:solidFill>
            </a:endParaRPr>
          </a:p>
          <a:p>
            <a:pPr marL="342900" indent="-342900">
              <a:buFont typeface="Arial" panose="020B0604020202020204" pitchFamily="34" charset="0"/>
              <a:buChar char="•"/>
            </a:pPr>
            <a:r>
              <a:rPr lang="fr-FR" sz="2400" dirty="0">
                <a:solidFill>
                  <a:srgbClr val="002060"/>
                </a:solidFill>
              </a:rPr>
              <a:t>L</a:t>
            </a:r>
            <a:r>
              <a:rPr lang="fr-FR" sz="2400" dirty="0" smtClean="0">
                <a:solidFill>
                  <a:srgbClr val="002060"/>
                </a:solidFill>
              </a:rPr>
              <a:t>a peur est le vrai sentiment moral DONC utiliser l’argument de la peur pour justifier l’action d’un gouvernement (chiffres à l’appui…) </a:t>
            </a:r>
          </a:p>
          <a:p>
            <a:pPr marL="342900" indent="-342900">
              <a:buFont typeface="Arial" panose="020B0604020202020204" pitchFamily="34" charset="0"/>
              <a:buChar char="•"/>
            </a:pPr>
            <a:endParaRPr lang="fr-FR" sz="2400" dirty="0" smtClean="0">
              <a:solidFill>
                <a:srgbClr val="002060"/>
              </a:solidFill>
            </a:endParaRPr>
          </a:p>
          <a:p>
            <a:pPr marL="342900" indent="-342900">
              <a:buFont typeface="Arial" panose="020B0604020202020204" pitchFamily="34" charset="0"/>
              <a:buChar char="•"/>
            </a:pPr>
            <a:r>
              <a:rPr lang="fr-FR" sz="2400" dirty="0" smtClean="0">
                <a:solidFill>
                  <a:srgbClr val="002060"/>
                </a:solidFill>
              </a:rPr>
              <a:t>Agir, sur le plan politique, dans un contexte d’incertitude scientifique et de risque potentiel élevé pour la pérennité de l’espèce humaine</a:t>
            </a:r>
          </a:p>
        </p:txBody>
      </p:sp>
      <p:sp>
        <p:nvSpPr>
          <p:cNvPr id="7" name="Rectangle 6"/>
          <p:cNvSpPr/>
          <p:nvPr/>
        </p:nvSpPr>
        <p:spPr>
          <a:xfrm>
            <a:off x="755576" y="6165304"/>
            <a:ext cx="7704856" cy="6206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dirty="0" smtClean="0">
                <a:solidFill>
                  <a:srgbClr val="002060"/>
                </a:solidFill>
              </a:rPr>
              <a:t>JONAS Hans, Le Principe responsabilité. Une éthique pour la civilisation technologique, Cerf (Passages), Paris, 1979</a:t>
            </a:r>
            <a:endParaRPr lang="fr-FR" dirty="0">
              <a:solidFill>
                <a:srgbClr val="002060"/>
              </a:solidFill>
            </a:endParaRPr>
          </a:p>
        </p:txBody>
      </p:sp>
      <p:sp>
        <p:nvSpPr>
          <p:cNvPr id="10" name="Rectangle 3"/>
          <p:cNvSpPr>
            <a:spLocks noGrp="1" noChangeArrowheads="1"/>
          </p:cNvSpPr>
          <p:nvPr>
            <p:ph idx="1"/>
          </p:nvPr>
        </p:nvSpPr>
        <p:spPr>
          <a:xfrm>
            <a:off x="357188" y="332656"/>
            <a:ext cx="8229600" cy="936104"/>
          </a:xfrm>
        </p:spPr>
        <p:txBody>
          <a:bodyPr>
            <a:normAutofit/>
          </a:bodyPr>
          <a:lstStyle/>
          <a:p>
            <a:pPr marL="0" indent="0" algn="ctr">
              <a:lnSpc>
                <a:spcPct val="90000"/>
              </a:lnSpc>
              <a:spcBef>
                <a:spcPts val="580"/>
              </a:spcBef>
              <a:buNone/>
              <a:defRPr/>
            </a:pPr>
            <a:r>
              <a:rPr lang="fr-FR" b="1" dirty="0" smtClean="0">
                <a:solidFill>
                  <a:srgbClr val="0070C0"/>
                </a:solidFill>
              </a:rPr>
              <a:t>Créer un </a:t>
            </a:r>
            <a:r>
              <a:rPr lang="fr-FR" b="1" dirty="0" smtClean="0">
                <a:solidFill>
                  <a:srgbClr val="0070C0"/>
                </a:solidFill>
                <a:effectLst>
                  <a:outerShdw blurRad="38100" dist="38100" dir="2700000" algn="tl">
                    <a:srgbClr val="FFFFFF"/>
                  </a:outerShdw>
                </a:effectLst>
              </a:rPr>
              <a:t>nouveau lien moral à la nature?</a:t>
            </a:r>
            <a:endParaRPr lang="fr-FR" dirty="0" smtClean="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45</a:t>
            </a:fld>
            <a:endParaRPr lang="fr-FR"/>
          </a:p>
        </p:txBody>
      </p:sp>
      <p:sp>
        <p:nvSpPr>
          <p:cNvPr id="6" name="Rectangle 5"/>
          <p:cNvSpPr/>
          <p:nvPr/>
        </p:nvSpPr>
        <p:spPr>
          <a:xfrm>
            <a:off x="755576" y="1196752"/>
            <a:ext cx="7704856" cy="47525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u="sng" dirty="0" smtClean="0">
                <a:solidFill>
                  <a:srgbClr val="002060"/>
                </a:solidFill>
              </a:rPr>
              <a:t>Hans Jonas et l’« heuristique de la peur »</a:t>
            </a:r>
            <a:r>
              <a:rPr lang="fr-FR" sz="2400" dirty="0" smtClean="0">
                <a:solidFill>
                  <a:srgbClr val="002060"/>
                </a:solidFill>
              </a:rPr>
              <a:t> </a:t>
            </a:r>
          </a:p>
          <a:p>
            <a:pPr algn="ctr"/>
            <a:endParaRPr lang="fr-FR" sz="2400" dirty="0" smtClean="0">
              <a:solidFill>
                <a:srgbClr val="002060"/>
              </a:solidFill>
            </a:endParaRPr>
          </a:p>
          <a:p>
            <a:endParaRPr lang="fr-FR" sz="900" dirty="0" smtClean="0">
              <a:solidFill>
                <a:srgbClr val="002060"/>
              </a:solidFill>
            </a:endParaRPr>
          </a:p>
          <a:p>
            <a:pPr>
              <a:buFont typeface="Arial" pitchFamily="34" charset="0"/>
              <a:buChar char="•"/>
            </a:pPr>
            <a:r>
              <a:rPr lang="fr-FR" sz="2400" dirty="0" smtClean="0">
                <a:solidFill>
                  <a:srgbClr val="002060"/>
                </a:solidFill>
              </a:rPr>
              <a:t>Refus de la croyance selon laquelle la technique saura toujours résoudre les problèmes qu'elle pose =  croyance </a:t>
            </a:r>
            <a:r>
              <a:rPr lang="fr-FR" sz="2400" dirty="0" err="1" smtClean="0">
                <a:solidFill>
                  <a:srgbClr val="002060"/>
                </a:solidFill>
              </a:rPr>
              <a:t>irresponsabilisante</a:t>
            </a:r>
            <a:endParaRPr lang="fr-FR" sz="2400" dirty="0" smtClean="0">
              <a:solidFill>
                <a:srgbClr val="002060"/>
              </a:solidFill>
            </a:endParaRPr>
          </a:p>
          <a:p>
            <a:endParaRPr lang="fr-FR" sz="2400" dirty="0" smtClean="0">
              <a:solidFill>
                <a:srgbClr val="002060"/>
              </a:solidFill>
            </a:endParaRPr>
          </a:p>
          <a:p>
            <a:pPr>
              <a:buFont typeface="Arial" pitchFamily="34" charset="0"/>
              <a:buChar char="•"/>
            </a:pPr>
            <a:r>
              <a:rPr lang="fr-FR" sz="2400" dirty="0" smtClean="0">
                <a:solidFill>
                  <a:srgbClr val="002060"/>
                </a:solidFill>
              </a:rPr>
              <a:t>Il faut donc construire une éthique de la préservation: préserver les possibilités humaines en danger, sous de multiples formes</a:t>
            </a:r>
          </a:p>
        </p:txBody>
      </p:sp>
      <p:sp>
        <p:nvSpPr>
          <p:cNvPr id="7" name="Rectangle 6"/>
          <p:cNvSpPr/>
          <p:nvPr/>
        </p:nvSpPr>
        <p:spPr>
          <a:xfrm>
            <a:off x="755576" y="6165304"/>
            <a:ext cx="7704856" cy="6206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dirty="0" smtClean="0">
                <a:solidFill>
                  <a:srgbClr val="002060"/>
                </a:solidFill>
              </a:rPr>
              <a:t>JONAS Hans, Le Principe responsabilité. Une éthique pour la civilisation technologique, Cerf (Passages), Paris, 1979</a:t>
            </a:r>
            <a:endParaRPr lang="fr-FR" dirty="0">
              <a:solidFill>
                <a:srgbClr val="002060"/>
              </a:solidFill>
            </a:endParaRPr>
          </a:p>
        </p:txBody>
      </p:sp>
      <p:sp>
        <p:nvSpPr>
          <p:cNvPr id="10" name="Rectangle 3"/>
          <p:cNvSpPr>
            <a:spLocks noGrp="1" noChangeArrowheads="1"/>
          </p:cNvSpPr>
          <p:nvPr>
            <p:ph idx="1"/>
          </p:nvPr>
        </p:nvSpPr>
        <p:spPr>
          <a:xfrm>
            <a:off x="357188" y="332656"/>
            <a:ext cx="8229600" cy="936104"/>
          </a:xfrm>
        </p:spPr>
        <p:txBody>
          <a:bodyPr>
            <a:normAutofit/>
          </a:bodyPr>
          <a:lstStyle/>
          <a:p>
            <a:pPr marL="0" indent="0" algn="ctr">
              <a:lnSpc>
                <a:spcPct val="90000"/>
              </a:lnSpc>
              <a:spcBef>
                <a:spcPts val="580"/>
              </a:spcBef>
              <a:buNone/>
              <a:defRPr/>
            </a:pPr>
            <a:r>
              <a:rPr lang="fr-FR" b="1" dirty="0" smtClean="0">
                <a:solidFill>
                  <a:srgbClr val="0070C0"/>
                </a:solidFill>
              </a:rPr>
              <a:t>Créer un </a:t>
            </a:r>
            <a:r>
              <a:rPr lang="fr-FR" b="1" dirty="0" smtClean="0">
                <a:solidFill>
                  <a:srgbClr val="0070C0"/>
                </a:solidFill>
                <a:effectLst>
                  <a:outerShdw blurRad="38100" dist="38100" dir="2700000" algn="tl">
                    <a:srgbClr val="FFFFFF"/>
                  </a:outerShdw>
                </a:effectLst>
              </a:rPr>
              <a:t>nouveau lien moral à la nature?</a:t>
            </a:r>
            <a:endParaRPr lang="fr-FR" dirty="0" smtClean="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46</a:t>
            </a:fld>
            <a:endParaRPr lang="fr-FR"/>
          </a:p>
        </p:txBody>
      </p:sp>
      <p:sp>
        <p:nvSpPr>
          <p:cNvPr id="6" name="Rectangle 5"/>
          <p:cNvSpPr/>
          <p:nvPr/>
        </p:nvSpPr>
        <p:spPr>
          <a:xfrm>
            <a:off x="755576" y="4221088"/>
            <a:ext cx="7704856" cy="2232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u="sng" dirty="0" smtClean="0">
                <a:solidFill>
                  <a:srgbClr val="002060"/>
                </a:solidFill>
              </a:rPr>
              <a:t>Dominique BOURG</a:t>
            </a:r>
            <a:r>
              <a:rPr lang="fr-FR" sz="2400" u="sng" dirty="0">
                <a:solidFill>
                  <a:srgbClr val="002060"/>
                </a:solidFill>
              </a:rPr>
              <a:t>, </a:t>
            </a:r>
            <a:endParaRPr lang="fr-FR" sz="2400" u="sng" dirty="0" smtClean="0">
              <a:solidFill>
                <a:srgbClr val="002060"/>
              </a:solidFill>
            </a:endParaRPr>
          </a:p>
          <a:p>
            <a:pPr algn="ctr"/>
            <a:r>
              <a:rPr lang="fr-FR" sz="2400" u="sng" dirty="0" smtClean="0">
                <a:solidFill>
                  <a:srgbClr val="002060"/>
                </a:solidFill>
              </a:rPr>
              <a:t>philosophe du développement durable </a:t>
            </a:r>
            <a:r>
              <a:rPr lang="fr-FR" sz="2400" dirty="0" smtClean="0">
                <a:solidFill>
                  <a:srgbClr val="002060"/>
                </a:solidFill>
              </a:rPr>
              <a:t> </a:t>
            </a:r>
          </a:p>
          <a:p>
            <a:endParaRPr lang="fr-FR" sz="900" dirty="0" smtClean="0">
              <a:solidFill>
                <a:srgbClr val="002060"/>
              </a:solidFill>
            </a:endParaRPr>
          </a:p>
          <a:p>
            <a:endParaRPr lang="fr-FR" sz="900" dirty="0" smtClean="0">
              <a:solidFill>
                <a:srgbClr val="002060"/>
              </a:solidFill>
            </a:endParaRPr>
          </a:p>
          <a:p>
            <a:endParaRPr lang="fr-FR" sz="900" dirty="0" smtClean="0">
              <a:solidFill>
                <a:srgbClr val="002060"/>
              </a:solidFill>
            </a:endParaRPr>
          </a:p>
          <a:p>
            <a:pPr hangingPunct="0"/>
            <a:r>
              <a:rPr lang="fr-FR" sz="2400" dirty="0" smtClean="0">
                <a:solidFill>
                  <a:srgbClr val="002060"/>
                </a:solidFill>
              </a:rPr>
              <a:t>Les limites de la technique</a:t>
            </a:r>
          </a:p>
          <a:p>
            <a:pPr lvl="1" hangingPunct="0">
              <a:buFont typeface="Arial" pitchFamily="34" charset="0"/>
              <a:buChar char="•"/>
            </a:pPr>
            <a:r>
              <a:rPr lang="fr-FR" sz="2400" dirty="0" smtClean="0">
                <a:solidFill>
                  <a:srgbClr val="002060"/>
                </a:solidFill>
              </a:rPr>
              <a:t>engendre des désastres écologiques</a:t>
            </a:r>
          </a:p>
          <a:p>
            <a:pPr lvl="1" hangingPunct="0">
              <a:buFont typeface="Arial" pitchFamily="34" charset="0"/>
              <a:buChar char="•"/>
            </a:pPr>
            <a:r>
              <a:rPr lang="fr-FR" sz="2400" dirty="0" smtClean="0">
                <a:solidFill>
                  <a:srgbClr val="002060"/>
                </a:solidFill>
              </a:rPr>
              <a:t> les résorbe parfois</a:t>
            </a:r>
          </a:p>
        </p:txBody>
      </p:sp>
      <p:sp>
        <p:nvSpPr>
          <p:cNvPr id="10" name="Rectangle 3"/>
          <p:cNvSpPr>
            <a:spLocks noGrp="1" noChangeArrowheads="1"/>
          </p:cNvSpPr>
          <p:nvPr>
            <p:ph idx="1"/>
          </p:nvPr>
        </p:nvSpPr>
        <p:spPr>
          <a:xfrm>
            <a:off x="357188" y="332656"/>
            <a:ext cx="8229600" cy="936104"/>
          </a:xfrm>
        </p:spPr>
        <p:txBody>
          <a:bodyPr>
            <a:normAutofit/>
          </a:bodyPr>
          <a:lstStyle/>
          <a:p>
            <a:pPr marL="0" indent="0" algn="ctr">
              <a:lnSpc>
                <a:spcPct val="90000"/>
              </a:lnSpc>
              <a:spcBef>
                <a:spcPts val="580"/>
              </a:spcBef>
              <a:buNone/>
              <a:defRPr/>
            </a:pPr>
            <a:r>
              <a:rPr lang="fr-FR" b="1" dirty="0" smtClean="0">
                <a:solidFill>
                  <a:srgbClr val="0070C0"/>
                </a:solidFill>
              </a:rPr>
              <a:t>Créer un </a:t>
            </a:r>
            <a:r>
              <a:rPr lang="fr-FR" b="1" dirty="0" smtClean="0">
                <a:solidFill>
                  <a:srgbClr val="0070C0"/>
                </a:solidFill>
                <a:effectLst>
                  <a:outerShdw blurRad="38100" dist="38100" dir="2700000" algn="tl">
                    <a:srgbClr val="FFFFFF"/>
                  </a:outerShdw>
                </a:effectLst>
              </a:rPr>
              <a:t>nouveau lien moral à la nature?</a:t>
            </a:r>
            <a:endParaRPr lang="fr-FR" dirty="0" smtClean="0">
              <a:solidFill>
                <a:schemeClr val="tx2"/>
              </a:solidFill>
              <a:effectLst>
                <a:outerShdw blurRad="38100" dist="38100" dir="2700000" algn="tl">
                  <a:srgbClr val="FFFFFF"/>
                </a:outerShdw>
              </a:effectLs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831064"/>
            <a:ext cx="3151467" cy="3390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47</a:t>
            </a:fld>
            <a:endParaRPr lang="fr-FR"/>
          </a:p>
        </p:txBody>
      </p:sp>
      <p:sp>
        <p:nvSpPr>
          <p:cNvPr id="6" name="Rectangle 5"/>
          <p:cNvSpPr/>
          <p:nvPr/>
        </p:nvSpPr>
        <p:spPr>
          <a:xfrm>
            <a:off x="755576" y="1484784"/>
            <a:ext cx="7704856" cy="40324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u="sng" dirty="0" smtClean="0">
                <a:solidFill>
                  <a:srgbClr val="002060"/>
                </a:solidFill>
              </a:rPr>
              <a:t>Dominique BOURG</a:t>
            </a:r>
            <a:r>
              <a:rPr lang="fr-FR" sz="2400" u="sng" dirty="0">
                <a:solidFill>
                  <a:srgbClr val="002060"/>
                </a:solidFill>
              </a:rPr>
              <a:t>, </a:t>
            </a:r>
            <a:endParaRPr lang="fr-FR" sz="2400" u="sng" dirty="0" smtClean="0">
              <a:solidFill>
                <a:srgbClr val="002060"/>
              </a:solidFill>
            </a:endParaRPr>
          </a:p>
          <a:p>
            <a:pPr algn="ctr"/>
            <a:r>
              <a:rPr lang="fr-FR" sz="2400" u="sng" dirty="0" smtClean="0">
                <a:solidFill>
                  <a:srgbClr val="002060"/>
                </a:solidFill>
              </a:rPr>
              <a:t>philosophe du développement durable </a:t>
            </a:r>
            <a:r>
              <a:rPr lang="fr-FR" sz="2400" dirty="0" smtClean="0">
                <a:solidFill>
                  <a:srgbClr val="002060"/>
                </a:solidFill>
              </a:rPr>
              <a:t> </a:t>
            </a:r>
          </a:p>
          <a:p>
            <a:endParaRPr lang="fr-FR" sz="900" dirty="0" smtClean="0">
              <a:solidFill>
                <a:srgbClr val="002060"/>
              </a:solidFill>
            </a:endParaRPr>
          </a:p>
          <a:p>
            <a:endParaRPr lang="fr-FR" sz="900" dirty="0" smtClean="0">
              <a:solidFill>
                <a:srgbClr val="002060"/>
              </a:solidFill>
            </a:endParaRPr>
          </a:p>
          <a:p>
            <a:endParaRPr lang="fr-FR" sz="900" dirty="0" smtClean="0">
              <a:solidFill>
                <a:srgbClr val="002060"/>
              </a:solidFill>
            </a:endParaRPr>
          </a:p>
          <a:p>
            <a:pPr hangingPunct="0"/>
            <a:endParaRPr lang="fr-FR" sz="2400" dirty="0" smtClean="0">
              <a:solidFill>
                <a:srgbClr val="002060"/>
              </a:solidFill>
            </a:endParaRPr>
          </a:p>
          <a:p>
            <a:pPr marL="263525" indent="-263525" hangingPunct="0">
              <a:buFont typeface="Arial" pitchFamily="34" charset="0"/>
              <a:buChar char="•"/>
            </a:pPr>
            <a:r>
              <a:rPr lang="fr-FR" sz="2400" dirty="0" smtClean="0">
                <a:solidFill>
                  <a:srgbClr val="002060"/>
                </a:solidFill>
              </a:rPr>
              <a:t>Reconnaissance du principe de précaution : nécessité d’agir malgré des incertitudes scientifiques</a:t>
            </a:r>
          </a:p>
          <a:p>
            <a:pPr marL="263525" indent="-263525" hangingPunct="0">
              <a:buFont typeface="Arial" pitchFamily="34" charset="0"/>
              <a:buChar char="•"/>
            </a:pPr>
            <a:endParaRPr lang="fr-FR" sz="2400" dirty="0" smtClean="0">
              <a:solidFill>
                <a:srgbClr val="002060"/>
              </a:solidFill>
            </a:endParaRPr>
          </a:p>
          <a:p>
            <a:pPr marL="263525" indent="-263525" hangingPunct="0">
              <a:buFont typeface="Arial" pitchFamily="34" charset="0"/>
              <a:buChar char="•"/>
            </a:pPr>
            <a:r>
              <a:rPr lang="fr-FR" sz="2400" dirty="0" smtClean="0">
                <a:solidFill>
                  <a:srgbClr val="002060"/>
                </a:solidFill>
              </a:rPr>
              <a:t>S’engage pour une écologie </a:t>
            </a:r>
            <a:r>
              <a:rPr lang="fr-FR" sz="2400" b="1" dirty="0" smtClean="0">
                <a:solidFill>
                  <a:srgbClr val="002060"/>
                </a:solidFill>
              </a:rPr>
              <a:t>démocratique</a:t>
            </a:r>
          </a:p>
          <a:p>
            <a:pPr hangingPunct="0"/>
            <a:r>
              <a:rPr lang="fr-FR" sz="2400" dirty="0" smtClean="0">
                <a:solidFill>
                  <a:srgbClr val="002060"/>
                </a:solidFill>
              </a:rPr>
              <a:t>	</a:t>
            </a:r>
            <a:endParaRPr lang="fr-FR" sz="2400" dirty="0">
              <a:solidFill>
                <a:srgbClr val="002060"/>
              </a:solidFill>
            </a:endParaRPr>
          </a:p>
        </p:txBody>
      </p:sp>
      <p:sp>
        <p:nvSpPr>
          <p:cNvPr id="7" name="Rectangle 6"/>
          <p:cNvSpPr/>
          <p:nvPr/>
        </p:nvSpPr>
        <p:spPr>
          <a:xfrm>
            <a:off x="755576" y="5733256"/>
            <a:ext cx="7704856" cy="6206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dirty="0" smtClean="0">
                <a:solidFill>
                  <a:srgbClr val="002060"/>
                </a:solidFill>
              </a:rPr>
              <a:t>BOURG Dominique, </a:t>
            </a:r>
            <a:r>
              <a:rPr lang="fr-FR" i="1" dirty="0" smtClean="0">
                <a:solidFill>
                  <a:srgbClr val="002060"/>
                </a:solidFill>
              </a:rPr>
              <a:t>Nature et Technique. Essai sur l'idée du progrès, </a:t>
            </a:r>
            <a:r>
              <a:rPr lang="fr-FR" dirty="0" smtClean="0">
                <a:solidFill>
                  <a:srgbClr val="002060"/>
                </a:solidFill>
              </a:rPr>
              <a:t>Hatier, Paris, 1997</a:t>
            </a:r>
            <a:endParaRPr lang="fr-FR" dirty="0">
              <a:solidFill>
                <a:srgbClr val="002060"/>
              </a:solidFill>
            </a:endParaRPr>
          </a:p>
        </p:txBody>
      </p:sp>
      <p:sp>
        <p:nvSpPr>
          <p:cNvPr id="10" name="Rectangle 3"/>
          <p:cNvSpPr>
            <a:spLocks noGrp="1" noChangeArrowheads="1"/>
          </p:cNvSpPr>
          <p:nvPr>
            <p:ph idx="1"/>
          </p:nvPr>
        </p:nvSpPr>
        <p:spPr>
          <a:xfrm>
            <a:off x="357188" y="332656"/>
            <a:ext cx="8229600" cy="936104"/>
          </a:xfrm>
        </p:spPr>
        <p:txBody>
          <a:bodyPr>
            <a:normAutofit/>
          </a:bodyPr>
          <a:lstStyle/>
          <a:p>
            <a:pPr marL="0" indent="0" algn="ctr">
              <a:lnSpc>
                <a:spcPct val="90000"/>
              </a:lnSpc>
              <a:spcBef>
                <a:spcPts val="580"/>
              </a:spcBef>
              <a:buNone/>
              <a:defRPr/>
            </a:pPr>
            <a:r>
              <a:rPr lang="fr-FR" b="1" dirty="0" smtClean="0">
                <a:solidFill>
                  <a:srgbClr val="0070C0"/>
                </a:solidFill>
              </a:rPr>
              <a:t>Créer un </a:t>
            </a:r>
            <a:r>
              <a:rPr lang="fr-FR" b="1" dirty="0" smtClean="0">
                <a:solidFill>
                  <a:srgbClr val="0070C0"/>
                </a:solidFill>
                <a:effectLst>
                  <a:outerShdw blurRad="38100" dist="38100" dir="2700000" algn="tl">
                    <a:srgbClr val="FFFFFF"/>
                  </a:outerShdw>
                </a:effectLst>
              </a:rPr>
              <a:t>nouveau lien moral à la nature?</a:t>
            </a:r>
            <a:endParaRPr lang="fr-FR" dirty="0" smtClean="0">
              <a:solidFill>
                <a:schemeClr val="tx2"/>
              </a:solidFill>
              <a:effectLst>
                <a:outerShdw blurRad="38100" dist="38100" dir="2700000" algn="tl">
                  <a:srgbClr val="FFFFFF"/>
                </a:outerShdw>
              </a:effectLst>
            </a:endParaRPr>
          </a:p>
        </p:txBody>
      </p:sp>
    </p:spTree>
    <p:extLst>
      <p:ext uri="{BB962C8B-B14F-4D97-AF65-F5344CB8AC3E}">
        <p14:creationId xmlns:p14="http://schemas.microsoft.com/office/powerpoint/2010/main" val="382219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561298" y="3717032"/>
            <a:ext cx="7992888" cy="1944216"/>
          </a:xfrm>
        </p:spPr>
        <p:txBody>
          <a:bodyPr>
            <a:noAutofit/>
          </a:bodyPr>
          <a:lstStyle/>
          <a:p>
            <a:endParaRPr lang="fr-FR" sz="2400" dirty="0" smtClean="0">
              <a:solidFill>
                <a:srgbClr val="002060"/>
              </a:solidFill>
            </a:endParaRPr>
          </a:p>
          <a:p>
            <a:r>
              <a:rPr lang="fr-FR" sz="2400" dirty="0" smtClean="0">
                <a:solidFill>
                  <a:srgbClr val="002060"/>
                </a:solidFill>
              </a:rPr>
              <a:t> </a:t>
            </a:r>
            <a:r>
              <a:rPr lang="fr-FR" sz="2400" b="1" dirty="0" smtClean="0">
                <a:solidFill>
                  <a:srgbClr val="002060"/>
                </a:solidFill>
              </a:rPr>
              <a:t>« Ouvrir des brèches »</a:t>
            </a:r>
          </a:p>
          <a:p>
            <a:endParaRPr lang="fr-FR" sz="2400" b="1" dirty="0" smtClean="0">
              <a:solidFill>
                <a:srgbClr val="002060"/>
              </a:solidFill>
            </a:endParaRPr>
          </a:p>
          <a:p>
            <a:r>
              <a:rPr lang="fr-FR" sz="2400" dirty="0" smtClean="0">
                <a:solidFill>
                  <a:srgbClr val="002060"/>
                </a:solidFill>
              </a:rPr>
              <a:t> La philosophie de  John </a:t>
            </a:r>
            <a:r>
              <a:rPr lang="fr-FR" sz="2400" dirty="0" err="1" smtClean="0">
                <a:solidFill>
                  <a:srgbClr val="002060"/>
                </a:solidFill>
              </a:rPr>
              <a:t>Holloway</a:t>
            </a:r>
            <a:r>
              <a:rPr lang="fr-FR" sz="2400" dirty="0" smtClean="0">
                <a:solidFill>
                  <a:srgbClr val="002060"/>
                </a:solidFill>
              </a:rPr>
              <a:t> </a:t>
            </a:r>
          </a:p>
          <a:p>
            <a:r>
              <a:rPr lang="fr-FR" sz="2400" dirty="0" smtClean="0">
                <a:solidFill>
                  <a:srgbClr val="002060"/>
                </a:solidFill>
              </a:rPr>
              <a:t>Penseurs de l’</a:t>
            </a:r>
            <a:r>
              <a:rPr lang="fr-FR" sz="2400" dirty="0" err="1" smtClean="0">
                <a:solidFill>
                  <a:srgbClr val="002060"/>
                </a:solidFill>
              </a:rPr>
              <a:t>altermondialisme</a:t>
            </a:r>
            <a:r>
              <a:rPr lang="fr-FR" sz="2400" dirty="0" smtClean="0">
                <a:solidFill>
                  <a:srgbClr val="002060"/>
                </a:solidFill>
              </a:rPr>
              <a:t> radical, sans pouvoir central </a:t>
            </a:r>
          </a:p>
          <a:p>
            <a:endParaRPr lang="fr-FR" sz="2400" b="1" dirty="0" smtClean="0">
              <a:solidFill>
                <a:srgbClr val="002060"/>
              </a:solidFill>
            </a:endParaRPr>
          </a:p>
          <a:p>
            <a:pPr algn="just"/>
            <a:endParaRPr lang="fr-FR" sz="2400" dirty="0" smtClean="0">
              <a:solidFill>
                <a:srgbClr val="002060"/>
              </a:solidFill>
            </a:endParaRPr>
          </a:p>
        </p:txBody>
      </p:sp>
      <p:sp>
        <p:nvSpPr>
          <p:cNvPr id="5" name="Rectangle 3"/>
          <p:cNvSpPr txBox="1">
            <a:spLocks noChangeArrowheads="1"/>
          </p:cNvSpPr>
          <p:nvPr/>
        </p:nvSpPr>
        <p:spPr>
          <a:xfrm>
            <a:off x="357188" y="332656"/>
            <a:ext cx="8229600" cy="93610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580"/>
              </a:spcBef>
              <a:spcAft>
                <a:spcPts val="0"/>
              </a:spcAft>
              <a:buClrTx/>
              <a:buSzTx/>
              <a:buFont typeface="Arial" pitchFamily="34" charset="0"/>
              <a:buNone/>
              <a:tabLst/>
              <a:defRPr/>
            </a:pPr>
            <a:r>
              <a:rPr kumimoji="0" lang="fr-FR" sz="3200" b="1" i="0" u="none" strike="noStrike" kern="1200" cap="none" spc="0" normalizeH="0" baseline="0" noProof="0" dirty="0" smtClean="0">
                <a:ln>
                  <a:noFill/>
                </a:ln>
                <a:solidFill>
                  <a:srgbClr val="0070C0"/>
                </a:solidFill>
                <a:effectLst/>
                <a:uLnTx/>
                <a:uFillTx/>
                <a:latin typeface="+mn-lt"/>
                <a:ea typeface="+mn-ea"/>
                <a:cs typeface="+mn-cs"/>
              </a:rPr>
              <a:t>Créer un </a:t>
            </a:r>
            <a:r>
              <a:rPr kumimoji="0" lang="fr-FR" sz="3200" b="1" i="0" u="none" strike="noStrike" kern="1200" cap="none" spc="0" normalizeH="0" baseline="0" noProof="0" dirty="0" smtClean="0">
                <a:ln>
                  <a:noFill/>
                </a:ln>
                <a:solidFill>
                  <a:srgbClr val="0070C0"/>
                </a:solidFill>
                <a:effectLst>
                  <a:outerShdw blurRad="38100" dist="38100" dir="2700000" algn="tl">
                    <a:srgbClr val="FFFFFF"/>
                  </a:outerShdw>
                </a:effectLst>
                <a:uLnTx/>
                <a:uFillTx/>
                <a:latin typeface="+mn-lt"/>
                <a:ea typeface="+mn-ea"/>
                <a:cs typeface="+mn-cs"/>
              </a:rPr>
              <a:t>nouveau lien moral à la nature?</a:t>
            </a:r>
            <a:endParaRPr kumimoji="0" lang="fr-FR" sz="3200" b="0" i="0" u="none" strike="noStrike" kern="120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48</a:t>
            </a:fld>
            <a:endParaRPr lang="fr-BE"/>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174222"/>
            <a:ext cx="4355976" cy="2902850"/>
          </a:xfrm>
          <a:prstGeom prst="rect">
            <a:avLst/>
          </a:prstGeom>
        </p:spPr>
      </p:pic>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4">
                                            <p:txEl>
                                              <p:pRg st="1" end="1"/>
                                            </p:txEl>
                                          </p:spTgt>
                                        </p:tgtEl>
                                      </p:cBhvr>
                                    </p:animEffect>
                                    <p:animScale>
                                      <p:cBhvr>
                                        <p:cTn id="16" dur="250" autoRev="1" fill="hold"/>
                                        <p:tgtEl>
                                          <p:spTgt spid="4">
                                            <p:txEl>
                                              <p:pRg st="1" end="1"/>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4">
                                            <p:txEl>
                                              <p:pRg st="3" end="3"/>
                                            </p:txEl>
                                          </p:spTgt>
                                        </p:tgtEl>
                                      </p:cBhvr>
                                    </p:animEffect>
                                    <p:animScale>
                                      <p:cBhvr>
                                        <p:cTn id="21" dur="250" autoRev="1" fill="hold"/>
                                        <p:tgtEl>
                                          <p:spTgt spid="4">
                                            <p:txEl>
                                              <p:pRg st="3" end="3"/>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4">
                                            <p:txEl>
                                              <p:pRg st="4" end="4"/>
                                            </p:txEl>
                                          </p:spTgt>
                                        </p:tgtEl>
                                      </p:cBhvr>
                                    </p:animEffect>
                                    <p:animScale>
                                      <p:cBhvr>
                                        <p:cTn id="26"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539552" y="1556792"/>
            <a:ext cx="8208912" cy="4320480"/>
          </a:xfrm>
        </p:spPr>
        <p:style>
          <a:lnRef idx="1">
            <a:schemeClr val="accent1"/>
          </a:lnRef>
          <a:fillRef idx="2">
            <a:schemeClr val="accent1"/>
          </a:fillRef>
          <a:effectRef idx="1">
            <a:schemeClr val="accent1"/>
          </a:effectRef>
          <a:fontRef idx="minor">
            <a:schemeClr val="dk1"/>
          </a:fontRef>
        </p:style>
        <p:txBody>
          <a:bodyPr>
            <a:noAutofit/>
          </a:bodyPr>
          <a:lstStyle/>
          <a:p>
            <a:pPr algn="just">
              <a:spcBef>
                <a:spcPts val="0"/>
              </a:spcBef>
            </a:pPr>
            <a:r>
              <a:rPr lang="fr-FR" sz="2200" dirty="0" smtClean="0">
                <a:solidFill>
                  <a:srgbClr val="002060"/>
                </a:solidFill>
              </a:rPr>
              <a:t>« Nous lançons une pierre sur la couche de glace qui recouvre le lac des possibilités. La pierre provoque un trou dans la glace mais la glace est épaisse, la journée est froide et, bientôt, le trou disparaît. Nous gardons avec enthousiasme en mémoire quelque chose de beau, nous avons entrevu un antre futur possible. Nous jetons une nouvelle pierre et, cette fois, nous ne provoquons pas seulement un trou, mais des brèches qui jaillissent dans différentes directions, certaines se connectant avec d’autres brèches qui se sont propagées à partir du trou provoqué par la pierre lancée par quelqu’un d’autre. Si la glace doit être brisée complètement, alors cela ne peut se produire que d’une seule façon : par toutes sortes de gens lançant des pierres et par le jaillissement de brèches qui parfois se connectent. »</a:t>
            </a:r>
          </a:p>
        </p:txBody>
      </p:sp>
      <p:sp>
        <p:nvSpPr>
          <p:cNvPr id="5" name="Rectangle 3"/>
          <p:cNvSpPr txBox="1">
            <a:spLocks noChangeArrowheads="1"/>
          </p:cNvSpPr>
          <p:nvPr/>
        </p:nvSpPr>
        <p:spPr>
          <a:xfrm>
            <a:off x="357188" y="332656"/>
            <a:ext cx="8229600" cy="93610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580"/>
              </a:spcBef>
              <a:spcAft>
                <a:spcPts val="0"/>
              </a:spcAft>
              <a:buClrTx/>
              <a:buSzTx/>
              <a:buFont typeface="Arial" pitchFamily="34" charset="0"/>
              <a:buNone/>
              <a:tabLst/>
              <a:defRPr/>
            </a:pPr>
            <a:r>
              <a:rPr kumimoji="0" lang="fr-FR" sz="3200" b="1" i="0" u="none" strike="noStrike" kern="1200" cap="none" spc="0" normalizeH="0" baseline="0" noProof="0" dirty="0" smtClean="0">
                <a:ln>
                  <a:noFill/>
                </a:ln>
                <a:solidFill>
                  <a:srgbClr val="0070C0"/>
                </a:solidFill>
                <a:effectLst/>
                <a:uLnTx/>
                <a:uFillTx/>
                <a:latin typeface="+mn-lt"/>
                <a:ea typeface="+mn-ea"/>
                <a:cs typeface="+mn-cs"/>
              </a:rPr>
              <a:t>Créer un </a:t>
            </a:r>
            <a:r>
              <a:rPr kumimoji="0" lang="fr-FR" sz="3200" b="1" i="0" u="none" strike="noStrike" kern="1200" cap="none" spc="0" normalizeH="0" baseline="0" noProof="0" dirty="0" smtClean="0">
                <a:ln>
                  <a:noFill/>
                </a:ln>
                <a:solidFill>
                  <a:srgbClr val="0070C0"/>
                </a:solidFill>
                <a:effectLst>
                  <a:outerShdw blurRad="38100" dist="38100" dir="2700000" algn="tl">
                    <a:srgbClr val="FFFFFF"/>
                  </a:outerShdw>
                </a:effectLst>
                <a:uLnTx/>
                <a:uFillTx/>
                <a:latin typeface="+mn-lt"/>
                <a:ea typeface="+mn-ea"/>
                <a:cs typeface="+mn-cs"/>
              </a:rPr>
              <a:t>nouveau lien moral à la nature?</a:t>
            </a:r>
            <a:endParaRPr kumimoji="0" lang="fr-FR" sz="3200" b="0" i="0" u="none" strike="noStrike" kern="120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endParaRPr>
          </a:p>
        </p:txBody>
      </p:sp>
      <p:sp>
        <p:nvSpPr>
          <p:cNvPr id="7" name="Rectangle 6"/>
          <p:cNvSpPr/>
          <p:nvPr/>
        </p:nvSpPr>
        <p:spPr>
          <a:xfrm>
            <a:off x="539552" y="6048672"/>
            <a:ext cx="8208912" cy="6206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spcBef>
                <a:spcPts val="0"/>
              </a:spcBef>
            </a:pPr>
            <a:r>
              <a:rPr lang="fr-FR" dirty="0" smtClean="0">
                <a:solidFill>
                  <a:srgbClr val="002060"/>
                </a:solidFill>
              </a:rPr>
              <a:t>John </a:t>
            </a:r>
            <a:r>
              <a:rPr lang="fr-FR" dirty="0" err="1" smtClean="0">
                <a:solidFill>
                  <a:srgbClr val="002060"/>
                </a:solidFill>
              </a:rPr>
              <a:t>Holloway</a:t>
            </a:r>
            <a:r>
              <a:rPr lang="fr-FR" dirty="0" smtClean="0">
                <a:solidFill>
                  <a:srgbClr val="002060"/>
                </a:solidFill>
              </a:rPr>
              <a:t> , Crack </a:t>
            </a:r>
            <a:r>
              <a:rPr lang="fr-FR" dirty="0" err="1" smtClean="0">
                <a:solidFill>
                  <a:srgbClr val="002060"/>
                </a:solidFill>
              </a:rPr>
              <a:t>Capitalism</a:t>
            </a:r>
            <a:r>
              <a:rPr lang="fr-FR" dirty="0" smtClean="0">
                <a:solidFill>
                  <a:srgbClr val="002060"/>
                </a:solidFill>
              </a:rPr>
              <a:t>, </a:t>
            </a:r>
            <a:r>
              <a:rPr lang="fr-FR" i="1" dirty="0" smtClean="0">
                <a:solidFill>
                  <a:srgbClr val="002060"/>
                </a:solidFill>
              </a:rPr>
              <a:t>33 thèses contre le capital , 2012, </a:t>
            </a:r>
            <a:r>
              <a:rPr lang="fr-FR" dirty="0" smtClean="0">
                <a:solidFill>
                  <a:srgbClr val="002060"/>
                </a:solidFill>
              </a:rPr>
              <a:t>p. 134</a:t>
            </a:r>
            <a:endParaRPr lang="fr-FR" dirty="0">
              <a:solidFill>
                <a:srgbClr val="002060"/>
              </a:solidFill>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49</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4624"/>
            <a:ext cx="7772400" cy="1470025"/>
          </a:xfrm>
        </p:spPr>
        <p:txBody>
          <a:bodyPr/>
          <a:lstStyle/>
          <a:p>
            <a:r>
              <a:rPr lang="fr-FR" dirty="0" smtClean="0">
                <a:solidFill>
                  <a:srgbClr val="0070C0"/>
                </a:solidFill>
              </a:rPr>
              <a:t>RESPONSABILITE ENVIRONNEMENTALE</a:t>
            </a:r>
            <a:endParaRPr lang="fr-FR" dirty="0">
              <a:solidFill>
                <a:srgbClr val="0070C0"/>
              </a:solidFill>
            </a:endParaRPr>
          </a:p>
        </p:txBody>
      </p:sp>
      <p:sp>
        <p:nvSpPr>
          <p:cNvPr id="4" name="Sous-titre 3"/>
          <p:cNvSpPr>
            <a:spLocks noGrp="1"/>
          </p:cNvSpPr>
          <p:nvPr>
            <p:ph type="subTitle" idx="1"/>
          </p:nvPr>
        </p:nvSpPr>
        <p:spPr>
          <a:xfrm>
            <a:off x="539552" y="1772816"/>
            <a:ext cx="7992888" cy="4320480"/>
          </a:xfrm>
        </p:spPr>
        <p:txBody>
          <a:bodyPr>
            <a:noAutofit/>
          </a:bodyPr>
          <a:lstStyle/>
          <a:p>
            <a:r>
              <a:rPr lang="fr-FR" sz="2400" dirty="0">
                <a:solidFill>
                  <a:srgbClr val="002060"/>
                </a:solidFill>
              </a:rPr>
              <a:t>INTRODUCTION </a:t>
            </a:r>
          </a:p>
          <a:p>
            <a:pPr algn="just">
              <a:buFont typeface="Arial" pitchFamily="34" charset="0"/>
              <a:buChar char="•"/>
            </a:pPr>
            <a:endParaRPr lang="fr-FR" sz="2400" dirty="0">
              <a:solidFill>
                <a:srgbClr val="002060"/>
              </a:solidFill>
            </a:endParaRPr>
          </a:p>
          <a:p>
            <a:pPr algn="just">
              <a:buFont typeface="Arial" pitchFamily="34" charset="0"/>
              <a:buChar char="•"/>
            </a:pPr>
            <a:r>
              <a:rPr lang="fr-FR" sz="2400" dirty="0" smtClean="0">
                <a:solidFill>
                  <a:srgbClr val="002060"/>
                </a:solidFill>
              </a:rPr>
              <a:t>Des dilemmes fréquents: un bien économique fort ou un bien environnemental fort</a:t>
            </a:r>
          </a:p>
          <a:p>
            <a:pPr algn="just">
              <a:buFont typeface="Arial" pitchFamily="34" charset="0"/>
              <a:buChar char="•"/>
            </a:pPr>
            <a:endParaRPr lang="fr-FR" sz="2400" dirty="0" smtClean="0">
              <a:solidFill>
                <a:srgbClr val="002060"/>
              </a:solidFill>
            </a:endParaRPr>
          </a:p>
          <a:p>
            <a:pPr algn="just">
              <a:buFont typeface="Arial" pitchFamily="34" charset="0"/>
              <a:buChar char="•"/>
            </a:pPr>
            <a:r>
              <a:rPr lang="fr-FR" sz="2400" dirty="0" smtClean="0">
                <a:solidFill>
                  <a:srgbClr val="002060"/>
                </a:solidFill>
              </a:rPr>
              <a:t>Obtenir un consensus entre des parties prenantes opposées: « faire tenir ensemble les intérêts singuliers et l’intérêt collectif » </a:t>
            </a:r>
          </a:p>
          <a:p>
            <a:pPr lvl="1" algn="just"/>
            <a:endParaRPr lang="fr-FR" sz="2000" dirty="0" smtClean="0">
              <a:solidFill>
                <a:srgbClr val="002060"/>
              </a:solidFill>
            </a:endParaRPr>
          </a:p>
          <a:p>
            <a:pPr lvl="1" algn="just"/>
            <a:r>
              <a:rPr lang="fr-FR" sz="2000" dirty="0" smtClean="0">
                <a:solidFill>
                  <a:srgbClr val="002060"/>
                </a:solidFill>
              </a:rPr>
              <a:t>Alain LETOURNEAU </a:t>
            </a:r>
            <a:r>
              <a:rPr lang="fr-FR" sz="1200" dirty="0" smtClean="0">
                <a:solidFill>
                  <a:srgbClr val="002060"/>
                </a:solidFill>
              </a:rPr>
              <a:t>in </a:t>
            </a:r>
            <a:r>
              <a:rPr lang="fr-FR" sz="1200" b="1" dirty="0" smtClean="0">
                <a:solidFill>
                  <a:srgbClr val="002060"/>
                </a:solidFill>
              </a:rPr>
              <a:t>CHOQUETTE Catherine et LETOURNEAU Alain (</a:t>
            </a:r>
            <a:r>
              <a:rPr lang="fr-FR" sz="1200" b="1" dirty="0" err="1" smtClean="0">
                <a:solidFill>
                  <a:srgbClr val="002060"/>
                </a:solidFill>
              </a:rPr>
              <a:t>dir</a:t>
            </a:r>
            <a:r>
              <a:rPr lang="fr-FR" sz="1200" b="1" dirty="0" smtClean="0">
                <a:solidFill>
                  <a:srgbClr val="002060"/>
                </a:solidFill>
              </a:rPr>
              <a:t>.). </a:t>
            </a:r>
            <a:r>
              <a:rPr lang="fr-FR" sz="1200" b="1" i="1" dirty="0" smtClean="0">
                <a:solidFill>
                  <a:srgbClr val="002060"/>
                </a:solidFill>
              </a:rPr>
              <a:t>Vers une gouvernance de l’eau au Québec. Québec</a:t>
            </a:r>
            <a:r>
              <a:rPr lang="fr-FR" sz="1200" b="1" dirty="0" smtClean="0">
                <a:solidFill>
                  <a:srgbClr val="002060"/>
                </a:solidFill>
              </a:rPr>
              <a:t> : </a:t>
            </a:r>
            <a:r>
              <a:rPr lang="fr-FR" sz="1200" b="1" dirty="0" err="1" smtClean="0">
                <a:solidFill>
                  <a:srgbClr val="002060"/>
                </a:solidFill>
              </a:rPr>
              <a:t>Multimondes</a:t>
            </a:r>
            <a:r>
              <a:rPr lang="fr-FR" sz="1200" b="1" dirty="0" smtClean="0">
                <a:solidFill>
                  <a:srgbClr val="002060"/>
                </a:solidFill>
              </a:rPr>
              <a:t>, 2008. 364 p.</a:t>
            </a:r>
            <a:endParaRPr lang="fr-FR" sz="1200" dirty="0" smtClean="0">
              <a:solidFill>
                <a:srgbClr val="00206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linds(horizontal)">
                                      <p:cBhvr>
                                        <p:cTn id="18" dur="500"/>
                                        <p:tgtEl>
                                          <p:spTgt spid="4">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linds(horizontal)">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539552" y="1628800"/>
            <a:ext cx="7992888" cy="4320480"/>
          </a:xfrm>
        </p:spPr>
        <p:style>
          <a:lnRef idx="0">
            <a:schemeClr val="accent1"/>
          </a:lnRef>
          <a:fillRef idx="3">
            <a:schemeClr val="accent1"/>
          </a:fillRef>
          <a:effectRef idx="3">
            <a:schemeClr val="accent1"/>
          </a:effectRef>
          <a:fontRef idx="minor">
            <a:schemeClr val="lt1"/>
          </a:fontRef>
        </p:style>
        <p:txBody>
          <a:bodyPr>
            <a:noAutofit/>
          </a:bodyPr>
          <a:lstStyle/>
          <a:p>
            <a:r>
              <a:rPr lang="fr-FR" sz="2400" dirty="0" smtClean="0">
                <a:solidFill>
                  <a:schemeClr val="bg1"/>
                </a:solidFill>
              </a:rPr>
              <a:t>« Ouvrir des brèches »</a:t>
            </a:r>
          </a:p>
          <a:p>
            <a:pPr algn="just"/>
            <a:endParaRPr lang="fr-FR" sz="2400" dirty="0" smtClean="0">
              <a:solidFill>
                <a:schemeClr val="bg1"/>
              </a:solidFill>
            </a:endParaRPr>
          </a:p>
          <a:p>
            <a:pPr lvl="1" algn="just">
              <a:buFont typeface="Arial" pitchFamily="34" charset="0"/>
              <a:buChar char="•"/>
            </a:pPr>
            <a:r>
              <a:rPr lang="fr-FR" sz="2400" dirty="0" smtClean="0">
                <a:solidFill>
                  <a:schemeClr val="bg1"/>
                </a:solidFill>
              </a:rPr>
              <a:t>Changer les habitudes quotidiennes plutôt que mener de grandes actions </a:t>
            </a:r>
          </a:p>
          <a:p>
            <a:pPr lvl="1" algn="just"/>
            <a:endParaRPr lang="fr-FR" sz="2400" dirty="0" smtClean="0">
              <a:solidFill>
                <a:schemeClr val="bg1"/>
              </a:solidFill>
            </a:endParaRPr>
          </a:p>
          <a:p>
            <a:pPr lvl="1" algn="just">
              <a:buFont typeface="Arial" pitchFamily="34" charset="0"/>
              <a:buChar char="•"/>
            </a:pPr>
            <a:r>
              <a:rPr lang="fr-FR" sz="2400" dirty="0" smtClean="0">
                <a:solidFill>
                  <a:schemeClr val="bg1"/>
                </a:solidFill>
              </a:rPr>
              <a:t>Accéder à de  nouvelles formes d’engagement :</a:t>
            </a:r>
          </a:p>
          <a:p>
            <a:pPr lvl="2" algn="just">
              <a:buFont typeface="Arial" pitchFamily="34" charset="0"/>
              <a:buChar char="•"/>
            </a:pPr>
            <a:r>
              <a:rPr lang="fr-FR" sz="2000" dirty="0" smtClean="0">
                <a:solidFill>
                  <a:schemeClr val="bg1"/>
                </a:solidFill>
              </a:rPr>
              <a:t> </a:t>
            </a:r>
            <a:r>
              <a:rPr lang="fr-FR" sz="2000" dirty="0" err="1" smtClean="0">
                <a:solidFill>
                  <a:schemeClr val="bg1"/>
                </a:solidFill>
              </a:rPr>
              <a:t>locavorisme</a:t>
            </a:r>
            <a:r>
              <a:rPr lang="fr-FR" sz="2000" dirty="0" smtClean="0">
                <a:solidFill>
                  <a:schemeClr val="bg1"/>
                </a:solidFill>
              </a:rPr>
              <a:t> : achats directs aux producteurs les plus proches: </a:t>
            </a:r>
          </a:p>
          <a:p>
            <a:pPr lvl="2" algn="just">
              <a:buFont typeface="Arial" pitchFamily="34" charset="0"/>
              <a:buChar char="•"/>
            </a:pPr>
            <a:r>
              <a:rPr lang="fr-FR" sz="2000" dirty="0" smtClean="0">
                <a:solidFill>
                  <a:schemeClr val="bg1"/>
                </a:solidFill>
              </a:rPr>
              <a:t>commerce équitable : diminuer les marges des intermédiaires</a:t>
            </a:r>
          </a:p>
          <a:p>
            <a:pPr lvl="2" algn="just">
              <a:buFont typeface="Arial" pitchFamily="34" charset="0"/>
              <a:buChar char="•"/>
            </a:pPr>
            <a:r>
              <a:rPr lang="fr-FR" sz="2000" dirty="0" err="1" smtClean="0">
                <a:solidFill>
                  <a:schemeClr val="bg1"/>
                </a:solidFill>
              </a:rPr>
              <a:t>Entrepreunariat</a:t>
            </a:r>
            <a:r>
              <a:rPr lang="fr-FR" sz="2000" dirty="0" smtClean="0">
                <a:solidFill>
                  <a:schemeClr val="bg1"/>
                </a:solidFill>
              </a:rPr>
              <a:t> solidaire: relations basées sur la confiance plus que sur le profit </a:t>
            </a:r>
          </a:p>
          <a:p>
            <a:pPr lvl="2" algn="just">
              <a:buFont typeface="Arial" pitchFamily="34" charset="0"/>
              <a:buChar char="•"/>
            </a:pPr>
            <a:endParaRPr lang="fr-FR" sz="2000" dirty="0" smtClean="0">
              <a:solidFill>
                <a:schemeClr val="bg1"/>
              </a:solidFill>
            </a:endParaRPr>
          </a:p>
          <a:p>
            <a:pPr lvl="1" algn="just">
              <a:buFont typeface="Arial" pitchFamily="34" charset="0"/>
              <a:buChar char="•"/>
            </a:pPr>
            <a:endParaRPr lang="fr-FR" sz="2400" dirty="0">
              <a:solidFill>
                <a:schemeClr val="bg1"/>
              </a:solidFill>
            </a:endParaRPr>
          </a:p>
        </p:txBody>
      </p:sp>
      <p:sp>
        <p:nvSpPr>
          <p:cNvPr id="5" name="Rectangle 3"/>
          <p:cNvSpPr txBox="1">
            <a:spLocks noChangeArrowheads="1"/>
          </p:cNvSpPr>
          <p:nvPr/>
        </p:nvSpPr>
        <p:spPr>
          <a:xfrm>
            <a:off x="357188" y="332656"/>
            <a:ext cx="8229600" cy="93610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580"/>
              </a:spcBef>
              <a:spcAft>
                <a:spcPts val="0"/>
              </a:spcAft>
              <a:buClrTx/>
              <a:buSzTx/>
              <a:buFont typeface="Arial" pitchFamily="34" charset="0"/>
              <a:buNone/>
              <a:tabLst/>
              <a:defRPr/>
            </a:pPr>
            <a:r>
              <a:rPr kumimoji="0" lang="fr-FR" sz="3200" b="1" i="0" u="none" strike="noStrike" kern="1200" cap="none" spc="0" normalizeH="0" baseline="0" noProof="0" dirty="0" smtClean="0">
                <a:ln>
                  <a:noFill/>
                </a:ln>
                <a:solidFill>
                  <a:srgbClr val="0070C0"/>
                </a:solidFill>
                <a:effectLst/>
                <a:uLnTx/>
                <a:uFillTx/>
                <a:latin typeface="+mn-lt"/>
                <a:ea typeface="+mn-ea"/>
                <a:cs typeface="+mn-cs"/>
              </a:rPr>
              <a:t>Créer un </a:t>
            </a:r>
            <a:r>
              <a:rPr kumimoji="0" lang="fr-FR" sz="3200" b="1" i="0" u="none" strike="noStrike" kern="1200" cap="none" spc="0" normalizeH="0" baseline="0" noProof="0" dirty="0" smtClean="0">
                <a:ln>
                  <a:noFill/>
                </a:ln>
                <a:solidFill>
                  <a:srgbClr val="0070C0"/>
                </a:solidFill>
                <a:effectLst>
                  <a:outerShdw blurRad="38100" dist="38100" dir="2700000" algn="tl">
                    <a:srgbClr val="FFFFFF"/>
                  </a:outerShdw>
                </a:effectLst>
                <a:uLnTx/>
                <a:uFillTx/>
                <a:latin typeface="+mn-lt"/>
                <a:ea typeface="+mn-ea"/>
                <a:cs typeface="+mn-cs"/>
              </a:rPr>
              <a:t>nouveau lien moral à la nature?</a:t>
            </a:r>
            <a:endParaRPr kumimoji="0" lang="fr-FR" sz="3200" b="0" i="0" u="none" strike="noStrike" kern="120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50</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blinds(horizontal)">
                                      <p:cBhvr>
                                        <p:cTn id="19" dur="500"/>
                                        <p:tgtEl>
                                          <p:spTgt spid="4">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linds(horizontal)">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51</a:t>
            </a:fld>
            <a:endParaRPr lang="fr-FR"/>
          </a:p>
        </p:txBody>
      </p:sp>
      <p:sp>
        <p:nvSpPr>
          <p:cNvPr id="15" name="Rectangle 14"/>
          <p:cNvSpPr/>
          <p:nvPr/>
        </p:nvSpPr>
        <p:spPr>
          <a:xfrm>
            <a:off x="611560" y="2276872"/>
            <a:ext cx="8208912" cy="646331"/>
          </a:xfrm>
          <a:prstGeom prst="rect">
            <a:avLst/>
          </a:prstGeom>
        </p:spPr>
        <p:txBody>
          <a:bodyPr wrap="square">
            <a:spAutoFit/>
          </a:bodyPr>
          <a:lstStyle/>
          <a:p>
            <a:r>
              <a:rPr lang="fr-FR" sz="3600" dirty="0" smtClean="0">
                <a:solidFill>
                  <a:srgbClr val="002060"/>
                </a:solidFill>
              </a:rPr>
              <a:t>En guise de conclusion</a:t>
            </a:r>
            <a:endParaRPr lang="fr-FR" sz="3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539552" y="1196752"/>
            <a:ext cx="7992888" cy="5184576"/>
          </a:xfrm>
        </p:spPr>
        <p:style>
          <a:lnRef idx="1">
            <a:schemeClr val="accent1"/>
          </a:lnRef>
          <a:fillRef idx="2">
            <a:schemeClr val="accent1"/>
          </a:fillRef>
          <a:effectRef idx="1">
            <a:schemeClr val="accent1"/>
          </a:effectRef>
          <a:fontRef idx="minor">
            <a:schemeClr val="dk1"/>
          </a:fontRef>
        </p:style>
        <p:txBody>
          <a:bodyPr>
            <a:noAutofit/>
          </a:bodyPr>
          <a:lstStyle/>
          <a:p>
            <a:pPr algn="just">
              <a:lnSpc>
                <a:spcPct val="150000"/>
              </a:lnSpc>
            </a:pPr>
            <a:r>
              <a:rPr lang="fr-FR" sz="2000" i="1" dirty="0" smtClean="0">
                <a:solidFill>
                  <a:srgbClr val="002060"/>
                </a:solidFill>
              </a:rPr>
              <a:t>«</a:t>
            </a:r>
            <a:r>
              <a:rPr lang="fr-FR" sz="2800" i="1" dirty="0" smtClean="0">
                <a:solidFill>
                  <a:srgbClr val="002060"/>
                </a:solidFill>
              </a:rPr>
              <a:t>J’espère que d’ici 2015 la communauté internationale aura adopté un paradigme économique fondé sur la durabilité, engagé à promouvoir un véritable bonheur et bien-être humain, et à assurer également la survie de toutes les espèces avec lesquelles nous partageons cette planète.</a:t>
            </a:r>
            <a:r>
              <a:rPr lang="fr-FR" sz="2000" i="1" dirty="0" smtClean="0">
                <a:solidFill>
                  <a:srgbClr val="002060"/>
                </a:solidFill>
              </a:rPr>
              <a:t>»</a:t>
            </a:r>
          </a:p>
          <a:p>
            <a:pPr algn="r">
              <a:spcBef>
                <a:spcPts val="0"/>
              </a:spcBef>
            </a:pPr>
            <a:r>
              <a:rPr lang="en-US" sz="2000" dirty="0" smtClean="0">
                <a:solidFill>
                  <a:srgbClr val="002060"/>
                </a:solidFill>
              </a:rPr>
              <a:t>Premier </a:t>
            </a:r>
            <a:r>
              <a:rPr lang="en-US" sz="2000" dirty="0" err="1" smtClean="0">
                <a:solidFill>
                  <a:srgbClr val="002060"/>
                </a:solidFill>
              </a:rPr>
              <a:t>Ministre</a:t>
            </a:r>
            <a:r>
              <a:rPr lang="en-US" sz="2000" dirty="0" smtClean="0">
                <a:solidFill>
                  <a:srgbClr val="002060"/>
                </a:solidFill>
              </a:rPr>
              <a:t> </a:t>
            </a:r>
            <a:r>
              <a:rPr lang="en-US" sz="2000" dirty="0" err="1" smtClean="0">
                <a:solidFill>
                  <a:srgbClr val="002060"/>
                </a:solidFill>
              </a:rPr>
              <a:t>bhoutanai</a:t>
            </a:r>
            <a:r>
              <a:rPr lang="fr-FR" sz="2000" dirty="0" smtClean="0">
                <a:solidFill>
                  <a:srgbClr val="002060"/>
                </a:solidFill>
              </a:rPr>
              <a:t>s, </a:t>
            </a:r>
            <a:r>
              <a:rPr lang="fr-FR" sz="2000" dirty="0" err="1" smtClean="0">
                <a:solidFill>
                  <a:srgbClr val="002060"/>
                </a:solidFill>
              </a:rPr>
              <a:t>Jigmi</a:t>
            </a:r>
            <a:r>
              <a:rPr lang="fr-FR" sz="2000" dirty="0" smtClean="0">
                <a:solidFill>
                  <a:srgbClr val="002060"/>
                </a:solidFill>
              </a:rPr>
              <a:t> </a:t>
            </a:r>
            <a:r>
              <a:rPr lang="fr-FR" sz="2000" dirty="0" err="1" smtClean="0">
                <a:solidFill>
                  <a:srgbClr val="002060"/>
                </a:solidFill>
              </a:rPr>
              <a:t>Yoezer</a:t>
            </a:r>
            <a:r>
              <a:rPr lang="fr-FR" sz="2000" dirty="0" smtClean="0">
                <a:solidFill>
                  <a:srgbClr val="002060"/>
                </a:solidFill>
              </a:rPr>
              <a:t> </a:t>
            </a:r>
            <a:r>
              <a:rPr lang="fr-FR" sz="2000" dirty="0" err="1" smtClean="0">
                <a:solidFill>
                  <a:srgbClr val="002060"/>
                </a:solidFill>
              </a:rPr>
              <a:t>Thinley</a:t>
            </a:r>
            <a:endParaRPr lang="fr-FR" sz="2000" dirty="0" smtClean="0">
              <a:solidFill>
                <a:srgbClr val="002060"/>
              </a:solidFill>
            </a:endParaRPr>
          </a:p>
          <a:p>
            <a:pPr algn="r">
              <a:spcBef>
                <a:spcPts val="0"/>
              </a:spcBef>
            </a:pPr>
            <a:r>
              <a:rPr lang="fr-FR" sz="2000" b="1" u="sng" dirty="0" smtClean="0">
                <a:solidFill>
                  <a:srgbClr val="002060"/>
                </a:solidFill>
              </a:rPr>
              <a:t>Conférence des Nations Unies sur le Bien-être et le Bonheur</a:t>
            </a:r>
          </a:p>
          <a:p>
            <a:pPr algn="r">
              <a:spcBef>
                <a:spcPts val="0"/>
              </a:spcBef>
            </a:pPr>
            <a:r>
              <a:rPr lang="fr-FR" sz="2000" dirty="0" smtClean="0">
                <a:solidFill>
                  <a:srgbClr val="002060"/>
                </a:solidFill>
              </a:rPr>
              <a:t>2-4 avril 2012</a:t>
            </a:r>
          </a:p>
        </p:txBody>
      </p:sp>
      <p:sp>
        <p:nvSpPr>
          <p:cNvPr id="5" name="Rectangle 3"/>
          <p:cNvSpPr txBox="1">
            <a:spLocks noChangeArrowheads="1"/>
          </p:cNvSpPr>
          <p:nvPr/>
        </p:nvSpPr>
        <p:spPr>
          <a:xfrm>
            <a:off x="357188" y="332656"/>
            <a:ext cx="8229600" cy="93610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580"/>
              </a:spcBef>
              <a:spcAft>
                <a:spcPts val="0"/>
              </a:spcAft>
              <a:buClrTx/>
              <a:buSzTx/>
              <a:buFont typeface="Arial" pitchFamily="34" charset="0"/>
              <a:buNone/>
              <a:tabLst/>
              <a:defRPr/>
            </a:pPr>
            <a:r>
              <a:rPr lang="fr-FR" sz="4000" b="1" noProof="0" dirty="0" smtClean="0">
                <a:solidFill>
                  <a:srgbClr val="0070C0"/>
                </a:solidFill>
              </a:rPr>
              <a:t>Une autre idée du bonheur</a:t>
            </a:r>
            <a:endParaRPr kumimoji="0" lang="fr-FR" sz="3200" b="0" i="0" u="none" strike="noStrike" kern="120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endParaRP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52</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4624"/>
            <a:ext cx="7772400" cy="1470025"/>
          </a:xfrm>
        </p:spPr>
        <p:txBody>
          <a:bodyPr/>
          <a:lstStyle/>
          <a:p>
            <a:r>
              <a:rPr lang="fr-FR" dirty="0" smtClean="0">
                <a:solidFill>
                  <a:srgbClr val="0070C0"/>
                </a:solidFill>
              </a:rPr>
              <a:t>RESPONSABILITE ENVIRONNEMENTALE</a:t>
            </a:r>
            <a:endParaRPr lang="fr-FR" dirty="0">
              <a:solidFill>
                <a:srgbClr val="0070C0"/>
              </a:solidFill>
            </a:endParaRPr>
          </a:p>
        </p:txBody>
      </p:sp>
      <p:sp>
        <p:nvSpPr>
          <p:cNvPr id="4" name="Sous-titre 3"/>
          <p:cNvSpPr>
            <a:spLocks noGrp="1"/>
          </p:cNvSpPr>
          <p:nvPr>
            <p:ph type="subTitle" idx="1"/>
          </p:nvPr>
        </p:nvSpPr>
        <p:spPr>
          <a:xfrm>
            <a:off x="539552" y="2060848"/>
            <a:ext cx="7992888" cy="4320480"/>
          </a:xfrm>
        </p:spPr>
        <p:txBody>
          <a:bodyPr>
            <a:noAutofit/>
          </a:bodyPr>
          <a:lstStyle/>
          <a:p>
            <a:r>
              <a:rPr lang="fr-FR" sz="2400" dirty="0">
                <a:solidFill>
                  <a:srgbClr val="002060"/>
                </a:solidFill>
              </a:rPr>
              <a:t>INTRODUCTION </a:t>
            </a:r>
          </a:p>
          <a:p>
            <a:pPr algn="just">
              <a:buFont typeface="Arial" pitchFamily="34" charset="0"/>
              <a:buChar char="•"/>
            </a:pPr>
            <a:endParaRPr lang="fr-FR" sz="2400" dirty="0">
              <a:solidFill>
                <a:srgbClr val="002060"/>
              </a:solidFill>
            </a:endParaRPr>
          </a:p>
          <a:p>
            <a:pPr algn="just">
              <a:buFont typeface="Arial" pitchFamily="34" charset="0"/>
              <a:buChar char="•"/>
            </a:pPr>
            <a:r>
              <a:rPr lang="fr-FR" sz="2400" dirty="0" smtClean="0">
                <a:solidFill>
                  <a:srgbClr val="002060"/>
                </a:solidFill>
              </a:rPr>
              <a:t>Des réponses apportées par des philosophes</a:t>
            </a:r>
          </a:p>
          <a:p>
            <a:pPr lvl="1" algn="just">
              <a:buFont typeface="Arial" pitchFamily="34" charset="0"/>
              <a:buChar char="•"/>
            </a:pPr>
            <a:r>
              <a:rPr lang="fr-FR" sz="2000" dirty="0" smtClean="0">
                <a:solidFill>
                  <a:srgbClr val="002060"/>
                </a:solidFill>
              </a:rPr>
              <a:t>Michel SERRES, Luc FERRY, Edgar MORIN, Jacques ELLUL, etc.</a:t>
            </a:r>
          </a:p>
          <a:p>
            <a:pPr lvl="1" algn="just">
              <a:buFont typeface="Arial" pitchFamily="34" charset="0"/>
              <a:buChar char="•"/>
            </a:pPr>
            <a:r>
              <a:rPr lang="fr-FR" sz="2000" dirty="0" smtClean="0">
                <a:solidFill>
                  <a:srgbClr val="002060"/>
                </a:solidFill>
              </a:rPr>
              <a:t>Hans JONAS</a:t>
            </a:r>
          </a:p>
          <a:p>
            <a:pPr lvl="1" algn="just">
              <a:buFont typeface="Arial" pitchFamily="34" charset="0"/>
              <a:buChar char="•"/>
            </a:pPr>
            <a:r>
              <a:rPr lang="fr-FR" sz="2000" dirty="0" smtClean="0">
                <a:solidFill>
                  <a:srgbClr val="002060"/>
                </a:solidFill>
              </a:rPr>
              <a:t>Dominique BOURG (ancien enseignant à l’UTT)</a:t>
            </a:r>
          </a:p>
          <a:p>
            <a:pPr lvl="1" algn="just">
              <a:buFont typeface="Arial" pitchFamily="34" charset="0"/>
              <a:buChar char="•"/>
            </a:pPr>
            <a:r>
              <a:rPr lang="fr-FR" sz="2000" dirty="0" smtClean="0">
                <a:solidFill>
                  <a:srgbClr val="002060"/>
                </a:solidFill>
              </a:rPr>
              <a:t>John HOLLOWAY</a:t>
            </a:r>
          </a:p>
          <a:p>
            <a:pPr lvl="1" algn="just">
              <a:buFont typeface="Arial" pitchFamily="34" charset="0"/>
              <a:buChar char="•"/>
            </a:pPr>
            <a:endParaRPr lang="fr-FR" sz="2000" dirty="0" smtClean="0">
              <a:solidFill>
                <a:srgbClr val="002060"/>
              </a:solidFill>
            </a:endParaRPr>
          </a:p>
          <a:p>
            <a:pPr algn="just">
              <a:buFont typeface="Arial" pitchFamily="34" charset="0"/>
              <a:buChar char="•"/>
            </a:pPr>
            <a:r>
              <a:rPr lang="fr-FR" sz="2400" dirty="0" smtClean="0">
                <a:solidFill>
                  <a:srgbClr val="002060"/>
                </a:solidFill>
              </a:rPr>
              <a:t>Une actualité qui repose ces questions en permanence:</a:t>
            </a:r>
          </a:p>
          <a:p>
            <a:pPr lvl="1" algn="just">
              <a:buFont typeface="Arial" pitchFamily="34" charset="0"/>
              <a:buChar char="•"/>
            </a:pPr>
            <a:r>
              <a:rPr lang="fr-FR" sz="2000" dirty="0" smtClean="0">
                <a:solidFill>
                  <a:srgbClr val="002060"/>
                </a:solidFill>
              </a:rPr>
              <a:t>Affaire </a:t>
            </a:r>
            <a:r>
              <a:rPr lang="fr-FR" sz="2000" dirty="0" err="1" smtClean="0">
                <a:solidFill>
                  <a:srgbClr val="002060"/>
                </a:solidFill>
              </a:rPr>
              <a:t>Sivens</a:t>
            </a:r>
            <a:endParaRPr lang="fr-FR" sz="2000" dirty="0" smtClean="0">
              <a:solidFill>
                <a:srgbClr val="002060"/>
              </a:solidFill>
            </a:endParaRPr>
          </a:p>
          <a:p>
            <a:pPr lvl="1" algn="just">
              <a:buFont typeface="Arial" pitchFamily="34" charset="0"/>
              <a:buChar char="•"/>
            </a:pPr>
            <a:r>
              <a:rPr lang="fr-FR" sz="2000" dirty="0" smtClean="0">
                <a:solidFill>
                  <a:srgbClr val="002060"/>
                </a:solidFill>
              </a:rPr>
              <a:t>Le climat: la géo-ingénierie en route?</a:t>
            </a:r>
            <a:endParaRPr lang="fr-FR" sz="2000" dirty="0">
              <a:solidFill>
                <a:srgbClr val="00206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31944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linds(horizontal)">
                                      <p:cBhvr>
                                        <p:cTn id="18" dur="500"/>
                                        <p:tgtEl>
                                          <p:spTgt spid="4">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linds(horizontal)">
                                      <p:cBhvr>
                                        <p:cTn id="24" dur="500"/>
                                        <p:tgtEl>
                                          <p:spTgt spid="4">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linds(horizontal)">
                                      <p:cBhvr>
                                        <p:cTn id="30" dur="500"/>
                                        <p:tgtEl>
                                          <p:spTgt spid="4">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linds(horizontal)">
                                      <p:cBhvr>
                                        <p:cTn id="33" dur="500"/>
                                        <p:tgtEl>
                                          <p:spTgt spid="4">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linds(horizontal)">
                                      <p:cBhvr>
                                        <p:cTn id="36" dur="500"/>
                                        <p:tgtEl>
                                          <p:spTgt spid="4">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linds(horizontal)">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7</a:t>
            </a:fld>
            <a:endParaRPr lang="fr-FR"/>
          </a:p>
        </p:txBody>
      </p:sp>
      <p:sp>
        <p:nvSpPr>
          <p:cNvPr id="15" name="Rectangle 14"/>
          <p:cNvSpPr/>
          <p:nvPr/>
        </p:nvSpPr>
        <p:spPr>
          <a:xfrm>
            <a:off x="611560" y="2276872"/>
            <a:ext cx="8208912" cy="646331"/>
          </a:xfrm>
          <a:prstGeom prst="rect">
            <a:avLst/>
          </a:prstGeom>
        </p:spPr>
        <p:txBody>
          <a:bodyPr wrap="square">
            <a:spAutoFit/>
          </a:bodyPr>
          <a:lstStyle/>
          <a:p>
            <a:r>
              <a:rPr lang="fr-FR" sz="3600" dirty="0" smtClean="0">
                <a:solidFill>
                  <a:srgbClr val="002060"/>
                </a:solidFill>
              </a:rPr>
              <a:t>1. Un peu d’histoire</a:t>
            </a:r>
            <a:endParaRPr lang="fr-F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896180"/>
            <a:ext cx="8229600" cy="1164668"/>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fr-FR" sz="2800" dirty="0" smtClean="0">
                <a:solidFill>
                  <a:schemeClr val="accent1"/>
                </a:solidFill>
                <a:effectLst>
                  <a:outerShdw blurRad="38100" dist="38100" dir="2700000" algn="tl">
                    <a:srgbClr val="FFFFFF"/>
                  </a:outerShdw>
                </a:effectLst>
              </a:rPr>
              <a:t>L’écologie, qui et pourquoi?</a:t>
            </a:r>
          </a:p>
        </p:txBody>
      </p:sp>
      <p:sp>
        <p:nvSpPr>
          <p:cNvPr id="197635" name="Rectangle 3"/>
          <p:cNvSpPr>
            <a:spLocks noGrp="1" noChangeArrowheads="1"/>
          </p:cNvSpPr>
          <p:nvPr>
            <p:ph sz="half" idx="1"/>
          </p:nvPr>
        </p:nvSpPr>
        <p:spPr>
          <a:xfrm>
            <a:off x="395536" y="2132856"/>
            <a:ext cx="8352928" cy="4320480"/>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endParaRPr lang="fr-FR" sz="2400" dirty="0" smtClean="0">
              <a:solidFill>
                <a:schemeClr val="tx2"/>
              </a:solidFill>
              <a:effectLst>
                <a:outerShdw blurRad="38100" dist="38100" dir="2700000" algn="tl">
                  <a:srgbClr val="FFFFFF"/>
                </a:outerShdw>
              </a:effectLst>
            </a:endParaRPr>
          </a:p>
          <a:p>
            <a:pPr marL="0" lvl="2" indent="0" algn="ctr">
              <a:spcBef>
                <a:spcPts val="370"/>
              </a:spcBef>
              <a:buClr>
                <a:schemeClr val="accent1">
                  <a:tint val="60000"/>
                </a:schemeClr>
              </a:buClr>
              <a:buNone/>
              <a:defRPr/>
            </a:pPr>
            <a:r>
              <a:rPr lang="fr-FR" sz="2400" dirty="0" smtClean="0">
                <a:solidFill>
                  <a:schemeClr val="tx2"/>
                </a:solidFill>
              </a:rPr>
              <a:t> </a:t>
            </a:r>
            <a:endParaRPr lang="fr-FR" sz="2400" dirty="0">
              <a:solidFill>
                <a:schemeClr val="tx2"/>
              </a:solidFill>
            </a:endParaRPr>
          </a:p>
          <a:p>
            <a:pPr marL="442913" lvl="2" indent="-257175">
              <a:spcBef>
                <a:spcPts val="2400"/>
              </a:spcBef>
              <a:buClr>
                <a:srgbClr val="FFFF00"/>
              </a:buClr>
              <a:buSzPct val="65000"/>
              <a:buFont typeface="Wingdings" pitchFamily="2" charset="2"/>
              <a:buChar char=""/>
              <a:defRPr/>
            </a:pPr>
            <a:r>
              <a:rPr lang="fr-FR" sz="2800" dirty="0" smtClean="0">
                <a:solidFill>
                  <a:schemeClr val="tx2"/>
                </a:solidFill>
              </a:rPr>
              <a:t>Des </a:t>
            </a:r>
            <a:r>
              <a:rPr lang="fr-FR" sz="2800" dirty="0">
                <a:solidFill>
                  <a:schemeClr val="tx2"/>
                </a:solidFill>
              </a:rPr>
              <a:t>scientifiques qui veulent MESURER et ALERTER</a:t>
            </a:r>
          </a:p>
          <a:p>
            <a:pPr marL="442913" lvl="2" indent="-257175">
              <a:spcBef>
                <a:spcPts val="2400"/>
              </a:spcBef>
              <a:buClr>
                <a:srgbClr val="FFFF00"/>
              </a:buClr>
              <a:buSzPct val="65000"/>
              <a:buFont typeface="Wingdings" pitchFamily="2" charset="2"/>
              <a:buChar char=""/>
              <a:defRPr/>
            </a:pPr>
            <a:r>
              <a:rPr lang="fr-FR" sz="2800" dirty="0" smtClean="0">
                <a:solidFill>
                  <a:schemeClr val="tx2"/>
                </a:solidFill>
              </a:rPr>
              <a:t>Des </a:t>
            </a:r>
            <a:r>
              <a:rPr lang="fr-FR" sz="2800" dirty="0">
                <a:solidFill>
                  <a:schemeClr val="tx2"/>
                </a:solidFill>
              </a:rPr>
              <a:t>romantiques de la nature qui veulent </a:t>
            </a:r>
            <a:r>
              <a:rPr lang="fr-FR" sz="2800" dirty="0" smtClean="0">
                <a:solidFill>
                  <a:schemeClr val="tx2"/>
                </a:solidFill>
              </a:rPr>
              <a:t>PROTÉGER</a:t>
            </a:r>
          </a:p>
          <a:p>
            <a:pPr marL="442913" lvl="2" indent="-257175">
              <a:spcBef>
                <a:spcPts val="2400"/>
              </a:spcBef>
              <a:buClr>
                <a:srgbClr val="FFFF00"/>
              </a:buClr>
              <a:buSzPct val="65000"/>
              <a:buFont typeface="Wingdings" pitchFamily="2" charset="2"/>
              <a:buChar char=""/>
              <a:defRPr/>
            </a:pPr>
            <a:r>
              <a:rPr lang="fr-FR" sz="2800" dirty="0" smtClean="0">
                <a:solidFill>
                  <a:schemeClr val="tx2"/>
                </a:solidFill>
              </a:rPr>
              <a:t>Des  </a:t>
            </a:r>
            <a:r>
              <a:rPr lang="fr-FR" sz="2800" dirty="0">
                <a:solidFill>
                  <a:schemeClr val="tx2"/>
                </a:solidFill>
              </a:rPr>
              <a:t>organisations </a:t>
            </a:r>
            <a:r>
              <a:rPr lang="fr-FR" sz="2800" dirty="0" smtClean="0">
                <a:solidFill>
                  <a:schemeClr val="tx2"/>
                </a:solidFill>
              </a:rPr>
              <a:t>politiques, </a:t>
            </a:r>
            <a:r>
              <a:rPr lang="fr-FR" sz="2800" dirty="0">
                <a:solidFill>
                  <a:schemeClr val="tx2"/>
                </a:solidFill>
              </a:rPr>
              <a:t>des hommes politiques qui veulent </a:t>
            </a:r>
            <a:r>
              <a:rPr lang="fr-FR" sz="2800" dirty="0" smtClean="0">
                <a:solidFill>
                  <a:schemeClr val="tx2"/>
                </a:solidFill>
              </a:rPr>
              <a:t>AGIR</a:t>
            </a:r>
            <a:endParaRPr lang="fr-FR" sz="2400" dirty="0" smtClean="0">
              <a:solidFill>
                <a:schemeClr val="tx1"/>
              </a:solidFill>
            </a:endParaRP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8</a:t>
            </a:fld>
            <a:endParaRPr lang="fr-FR"/>
          </a:p>
        </p:txBody>
      </p:sp>
      <p:sp>
        <p:nvSpPr>
          <p:cNvPr id="7" name="Rectangle 6"/>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1734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5">
                                            <p:bg/>
                                          </p:spTgt>
                                        </p:tgtEl>
                                        <p:attrNameLst>
                                          <p:attrName>style.visibility</p:attrName>
                                        </p:attrNameLst>
                                      </p:cBhvr>
                                      <p:to>
                                        <p:strVal val="visible"/>
                                      </p:to>
                                    </p:set>
                                    <p:animEffect transition="in" filter="fade">
                                      <p:cBhvr>
                                        <p:cTn id="7" dur="2000"/>
                                        <p:tgtEl>
                                          <p:spTgt spid="1976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5">
                                            <p:txEl>
                                              <p:pRg st="1" end="1"/>
                                            </p:txEl>
                                          </p:spTgt>
                                        </p:tgtEl>
                                        <p:attrNameLst>
                                          <p:attrName>style.visibility</p:attrName>
                                        </p:attrNameLst>
                                      </p:cBhvr>
                                      <p:to>
                                        <p:strVal val="visible"/>
                                      </p:to>
                                    </p:set>
                                    <p:animEffect transition="in" filter="fade">
                                      <p:cBhvr>
                                        <p:cTn id="10" dur="2000"/>
                                        <p:tgtEl>
                                          <p:spTgt spid="1976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animEffect transition="in" filter="fade">
                                      <p:cBhvr>
                                        <p:cTn id="13" dur="2000"/>
                                        <p:tgtEl>
                                          <p:spTgt spid="1976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5">
                                            <p:txEl>
                                              <p:pRg st="3" end="3"/>
                                            </p:txEl>
                                          </p:spTgt>
                                        </p:tgtEl>
                                        <p:attrNameLst>
                                          <p:attrName>style.visibility</p:attrName>
                                        </p:attrNameLst>
                                      </p:cBhvr>
                                      <p:to>
                                        <p:strVal val="visible"/>
                                      </p:to>
                                    </p:set>
                                    <p:animEffect transition="in" filter="fade">
                                      <p:cBhvr>
                                        <p:cTn id="16" dur="2000"/>
                                        <p:tgtEl>
                                          <p:spTgt spid="19763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7635">
                                            <p:txEl>
                                              <p:pRg st="4" end="4"/>
                                            </p:txEl>
                                          </p:spTgt>
                                        </p:tgtEl>
                                        <p:attrNameLst>
                                          <p:attrName>style.visibility</p:attrName>
                                        </p:attrNameLst>
                                      </p:cBhvr>
                                      <p:to>
                                        <p:strVal val="visible"/>
                                      </p:to>
                                    </p:set>
                                    <p:animEffect transition="in" filter="fade">
                                      <p:cBhvr>
                                        <p:cTn id="19" dur="2000"/>
                                        <p:tgtEl>
                                          <p:spTgt spid="197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896180"/>
            <a:ext cx="8229600" cy="1164668"/>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fr-FR" sz="2800" dirty="0" smtClean="0">
                <a:solidFill>
                  <a:schemeClr val="accent1"/>
                </a:solidFill>
                <a:effectLst>
                  <a:outerShdw blurRad="38100" dist="38100" dir="2700000" algn="tl">
                    <a:srgbClr val="FFFFFF"/>
                  </a:outerShdw>
                </a:effectLst>
              </a:rPr>
              <a:t>L’écologie, qui et pourquoi?</a:t>
            </a:r>
          </a:p>
        </p:txBody>
      </p:sp>
      <p:sp>
        <p:nvSpPr>
          <p:cNvPr id="10" name="Espace réservé du numéro de diapositive 9"/>
          <p:cNvSpPr>
            <a:spLocks noGrp="1"/>
          </p:cNvSpPr>
          <p:nvPr>
            <p:ph type="sldNum" sz="quarter" idx="12"/>
          </p:nvPr>
        </p:nvSpPr>
        <p:spPr/>
        <p:txBody>
          <a:bodyPr/>
          <a:lstStyle/>
          <a:p>
            <a:pPr>
              <a:defRPr/>
            </a:pPr>
            <a:fld id="{96CEB0CE-7EAF-4BC3-9ABC-434F9032EFCB}" type="slidenum">
              <a:rPr lang="fr-FR" smtClean="0"/>
              <a:pPr>
                <a:defRPr/>
              </a:pPr>
              <a:t>9</a:t>
            </a:fld>
            <a:endParaRPr lang="fr-FR"/>
          </a:p>
        </p:txBody>
      </p:sp>
      <p:sp>
        <p:nvSpPr>
          <p:cNvPr id="14" name="Rectangle 3"/>
          <p:cNvSpPr>
            <a:spLocks noGrp="1" noChangeArrowheads="1"/>
          </p:cNvSpPr>
          <p:nvPr>
            <p:ph sz="half" idx="1"/>
          </p:nvPr>
        </p:nvSpPr>
        <p:spPr>
          <a:xfrm>
            <a:off x="467544" y="2132856"/>
            <a:ext cx="8208912" cy="4320480"/>
          </a:xfrm>
        </p:spPr>
        <p:style>
          <a:lnRef idx="1">
            <a:schemeClr val="accent3"/>
          </a:lnRef>
          <a:fillRef idx="2">
            <a:schemeClr val="accent3"/>
          </a:fillRef>
          <a:effectRef idx="1">
            <a:schemeClr val="accent3"/>
          </a:effectRef>
          <a:fontRef idx="minor">
            <a:schemeClr val="dk1"/>
          </a:fontRef>
        </p:style>
        <p:txBody>
          <a:bodyPr>
            <a:normAutofit/>
          </a:bodyPr>
          <a:lstStyle/>
          <a:p>
            <a:pPr marL="0" lvl="2" indent="0" algn="ctr">
              <a:spcBef>
                <a:spcPts val="370"/>
              </a:spcBef>
              <a:buClr>
                <a:schemeClr val="accent1">
                  <a:tint val="60000"/>
                </a:schemeClr>
              </a:buClr>
              <a:buNone/>
              <a:defRPr/>
            </a:pPr>
            <a:r>
              <a:rPr lang="fr-FR" sz="2400" dirty="0" smtClean="0">
                <a:solidFill>
                  <a:schemeClr val="tx2"/>
                </a:solidFill>
              </a:rPr>
              <a:t>Des scientifiques qui veulent MESURER et ALERTER </a:t>
            </a:r>
          </a:p>
          <a:p>
            <a:pPr marL="0" lvl="2" indent="0" algn="ctr">
              <a:spcBef>
                <a:spcPts val="370"/>
              </a:spcBef>
              <a:buClr>
                <a:schemeClr val="accent1">
                  <a:tint val="60000"/>
                </a:schemeClr>
              </a:buClr>
              <a:buNone/>
              <a:defRPr/>
            </a:pPr>
            <a:endParaRPr lang="fr-FR" sz="2400" dirty="0" smtClean="0">
              <a:solidFill>
                <a:schemeClr val="tx2"/>
              </a:solidFill>
              <a:effectLst>
                <a:outerShdw blurRad="38100" dist="38100" dir="2700000" algn="tl">
                  <a:srgbClr val="FFFFFF"/>
                </a:outerShdw>
              </a:effectLst>
            </a:endParaRPr>
          </a:p>
          <a:p>
            <a:pPr marL="442913" lvl="2" indent="-257175">
              <a:spcBef>
                <a:spcPts val="370"/>
              </a:spcBef>
              <a:buClr>
                <a:srgbClr val="FFFF00"/>
              </a:buClr>
              <a:buSzPct val="65000"/>
              <a:buFont typeface="Wingdings" pitchFamily="2" charset="2"/>
              <a:buChar char=""/>
              <a:defRPr/>
            </a:pPr>
            <a:r>
              <a:rPr lang="fr-FR" sz="2400" dirty="0" smtClean="0">
                <a:solidFill>
                  <a:srgbClr val="0070C0"/>
                </a:solidFill>
                <a:effectLst>
                  <a:outerShdw blurRad="38100" dist="38100" dir="2700000" algn="tl">
                    <a:srgbClr val="FFFFFF"/>
                  </a:outerShdw>
                </a:effectLst>
              </a:rPr>
              <a:t>1854</a:t>
            </a:r>
            <a:r>
              <a:rPr lang="fr-FR" sz="2400" dirty="0" smtClean="0">
                <a:solidFill>
                  <a:schemeClr val="tx2"/>
                </a:solidFill>
                <a:effectLst>
                  <a:outerShdw blurRad="38100" dist="38100" dir="2700000" algn="tl">
                    <a:srgbClr val="FFFFFF"/>
                  </a:outerShdw>
                </a:effectLst>
              </a:rPr>
              <a:t>: </a:t>
            </a:r>
            <a:r>
              <a:rPr lang="fr-FR" sz="2400" dirty="0" smtClean="0">
                <a:solidFill>
                  <a:schemeClr val="tx1"/>
                </a:solidFill>
              </a:rPr>
              <a:t> </a:t>
            </a:r>
            <a:r>
              <a:rPr lang="fr-FR" sz="2400" dirty="0" smtClean="0">
                <a:solidFill>
                  <a:srgbClr val="002060"/>
                </a:solidFill>
              </a:rPr>
              <a:t>création de la société impériale de protection de la nature (qui deviendra la société nationale de protection de la nature)</a:t>
            </a:r>
          </a:p>
          <a:p>
            <a:pPr marL="442913" lvl="2" indent="-257175">
              <a:spcBef>
                <a:spcPts val="370"/>
              </a:spcBef>
              <a:buClr>
                <a:srgbClr val="FFFF00"/>
              </a:buClr>
              <a:buSzPct val="65000"/>
              <a:buFont typeface="Wingdings" pitchFamily="2" charset="2"/>
              <a:buChar char=""/>
              <a:defRPr/>
            </a:pPr>
            <a:r>
              <a:rPr lang="fr-FR" sz="2400" dirty="0" smtClean="0">
                <a:solidFill>
                  <a:schemeClr val="tx2"/>
                </a:solidFill>
                <a:effectLst>
                  <a:outerShdw blurRad="38100" dist="38100" dir="2700000" algn="tl">
                    <a:srgbClr val="FFFFFF"/>
                  </a:outerShdw>
                </a:effectLst>
              </a:rPr>
              <a:t> </a:t>
            </a:r>
            <a:r>
              <a:rPr lang="fr-FR" sz="2400" dirty="0" smtClean="0">
                <a:solidFill>
                  <a:srgbClr val="0070C0"/>
                </a:solidFill>
                <a:effectLst>
                  <a:outerShdw blurRad="38100" dist="38100" dir="2700000" algn="tl">
                    <a:srgbClr val="FFFFFF"/>
                  </a:outerShdw>
                </a:effectLst>
              </a:rPr>
              <a:t>1866</a:t>
            </a:r>
            <a:r>
              <a:rPr lang="fr-FR" sz="2400" dirty="0" smtClean="0">
                <a:solidFill>
                  <a:schemeClr val="tx2"/>
                </a:solidFill>
                <a:effectLst>
                  <a:outerShdw blurRad="38100" dist="38100" dir="2700000" algn="tl">
                    <a:srgbClr val="FFFFFF"/>
                  </a:outerShdw>
                </a:effectLst>
              </a:rPr>
              <a:t>: </a:t>
            </a:r>
            <a:r>
              <a:rPr lang="fr-FR" sz="2400" dirty="0" smtClean="0">
                <a:solidFill>
                  <a:srgbClr val="002060"/>
                </a:solidFill>
              </a:rPr>
              <a:t>naissance de la science « écologie »</a:t>
            </a:r>
            <a:endParaRPr lang="fr-FR" sz="2400" dirty="0" smtClean="0">
              <a:solidFill>
                <a:srgbClr val="002060"/>
              </a:solidFill>
              <a:effectLst>
                <a:outerShdw blurRad="38100" dist="38100" dir="2700000" algn="tl">
                  <a:srgbClr val="FFFFFF"/>
                </a:outerShdw>
              </a:effectLst>
            </a:endParaRPr>
          </a:p>
        </p:txBody>
      </p:sp>
      <p:sp>
        <p:nvSpPr>
          <p:cNvPr id="7" name="Rectangle 6"/>
          <p:cNvSpPr/>
          <p:nvPr/>
        </p:nvSpPr>
        <p:spPr>
          <a:xfrm>
            <a:off x="0" y="0"/>
            <a:ext cx="8208912" cy="369332"/>
          </a:xfrm>
          <a:prstGeom prst="rect">
            <a:avLst/>
          </a:prstGeom>
        </p:spPr>
        <p:txBody>
          <a:bodyPr wrap="square">
            <a:spAutoFit/>
          </a:bodyPr>
          <a:lstStyle/>
          <a:p>
            <a:r>
              <a:rPr lang="fr-FR" dirty="0" smtClean="0">
                <a:solidFill>
                  <a:srgbClr val="002060"/>
                </a:solidFill>
              </a:rPr>
              <a:t>1. Un peu d’histoire</a:t>
            </a:r>
            <a:endParaRPr lang="fr-FR" dirty="0"/>
          </a:p>
        </p:txBody>
      </p:sp>
    </p:spTree>
    <p:extLst>
      <p:ext uri="{BB962C8B-B14F-4D97-AF65-F5344CB8AC3E}">
        <p14:creationId xmlns:p14="http://schemas.microsoft.com/office/powerpoint/2010/main" val="384153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20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3216</Words>
  <Application>Microsoft Office PowerPoint</Application>
  <PresentationFormat>Affichage à l'écran (4:3)</PresentationFormat>
  <Paragraphs>438</Paragraphs>
  <Slides>52</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Calibri</vt:lpstr>
      <vt:lpstr>Wingdings</vt:lpstr>
      <vt:lpstr>Wingdings 2</vt:lpstr>
      <vt:lpstr>Thème Office</vt:lpstr>
      <vt:lpstr>Présentation PowerPoint</vt:lpstr>
      <vt:lpstr>Présentation PowerPoint</vt:lpstr>
      <vt:lpstr>RESPONSABILITE ENVIRONNEMENTALE</vt:lpstr>
      <vt:lpstr>RESPONSABILITE ENVIRONNEMENTALE</vt:lpstr>
      <vt:lpstr>RESPONSABILITE ENVIRONNEMENTALE</vt:lpstr>
      <vt:lpstr>RESPONSABILITE ENVIRONNEMENTALE</vt:lpstr>
      <vt:lpstr>Présentation PowerPoint</vt:lpstr>
      <vt:lpstr>L’écologie, qui et pourquoi?</vt:lpstr>
      <vt:lpstr>L’écologie, qui et pourquoi?</vt:lpstr>
      <vt:lpstr>Présentation PowerPoint</vt:lpstr>
      <vt:lpstr>Présentation PowerPoint</vt:lpstr>
      <vt:lpstr>L’écologie, qui et pourquoi?</vt:lpstr>
      <vt:lpstr>Présentation PowerPoint</vt:lpstr>
      <vt:lpstr>L’écologie, qui et pourquoi?</vt:lpstr>
      <vt:lpstr>L’écologie, qui et pourquoi?</vt:lpstr>
      <vt:lpstr>L’écologie, qui et pourquoi?</vt:lpstr>
      <vt:lpstr>Présentation PowerPoint</vt:lpstr>
      <vt:lpstr>Présentation PowerPoint</vt:lpstr>
      <vt:lpstr>Présentation PowerPoint</vt:lpstr>
      <vt:lpstr>Développement durable</vt:lpstr>
      <vt:lpstr>Le développement durable</vt:lpstr>
      <vt:lpstr>Le développement durable</vt:lpstr>
      <vt:lpstr>Présentation PowerPoint</vt:lpstr>
      <vt:lpstr>Présentation PowerPoint</vt:lpstr>
      <vt:lpstr>Présentation PowerPoint</vt:lpstr>
      <vt:lpstr>Présentation PowerPoint</vt:lpstr>
      <vt:lpstr>Présentation PowerPoint</vt:lpstr>
      <vt:lpstr>Le développement durable</vt:lpstr>
      <vt:lpstr>Positionnements de fond</vt:lpstr>
      <vt:lpstr>Présentation PowerPoint</vt:lpstr>
      <vt:lpstr>Présentation PowerPoint</vt:lpstr>
      <vt:lpstr>Présentation PowerPoint</vt:lpstr>
      <vt:lpstr>Ecologie industrielle,  économie circulaire</vt:lpstr>
      <vt:lpstr>Ecologie industrielle,  économie circulaire</vt:lpstr>
      <vt:lpstr>Présentation PowerPoint</vt:lpstr>
      <vt:lpstr>Ecologie industrielle,  économie circulaire</vt:lpstr>
      <vt:lpstr>Ecologie/Economie de fonctionnalité</vt:lpstr>
      <vt:lpstr>Présentation PowerPoint</vt:lpstr>
      <vt:lpstr>Présentation PowerPoint</vt:lpstr>
      <vt:lpstr>Présentation PowerPoint</vt:lpstr>
      <vt:lpstr>Autres modèles encore pour modifier notre rapport avec la nature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L’ENGAGEMENT</dc:title>
  <dc:creator>Céline Tarrade</dc:creator>
  <cp:lastModifiedBy>Beatrice Jalenques-Vigouroux</cp:lastModifiedBy>
  <cp:revision>179</cp:revision>
  <dcterms:created xsi:type="dcterms:W3CDTF">2014-10-27T08:36:45Z</dcterms:created>
  <dcterms:modified xsi:type="dcterms:W3CDTF">2020-05-04T10:50:46Z</dcterms:modified>
</cp:coreProperties>
</file>