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300" r:id="rId2"/>
    <p:sldId id="327" r:id="rId3"/>
    <p:sldId id="326" r:id="rId4"/>
    <p:sldId id="259" r:id="rId5"/>
    <p:sldId id="260" r:id="rId6"/>
    <p:sldId id="261" r:id="rId7"/>
    <p:sldId id="267" r:id="rId8"/>
    <p:sldId id="270" r:id="rId9"/>
    <p:sldId id="279" r:id="rId10"/>
    <p:sldId id="314" r:id="rId11"/>
    <p:sldId id="315" r:id="rId12"/>
    <p:sldId id="316" r:id="rId13"/>
    <p:sldId id="317" r:id="rId14"/>
    <p:sldId id="318" r:id="rId15"/>
    <p:sldId id="319" r:id="rId16"/>
    <p:sldId id="320" r:id="rId17"/>
    <p:sldId id="321" r:id="rId18"/>
    <p:sldId id="322" r:id="rId19"/>
    <p:sldId id="323" r:id="rId20"/>
    <p:sldId id="324" r:id="rId21"/>
    <p:sldId id="325" r:id="rId22"/>
    <p:sldId id="292" r:id="rId23"/>
    <p:sldId id="308" r:id="rId24"/>
    <p:sldId id="296" r:id="rId25"/>
    <p:sldId id="304" r:id="rId26"/>
    <p:sldId id="305" r:id="rId27"/>
    <p:sldId id="312" r:id="rId28"/>
    <p:sldId id="306" r:id="rId29"/>
    <p:sldId id="299" r:id="rId30"/>
    <p:sldId id="313" r:id="rId31"/>
    <p:sldId id="328" r:id="rId32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0" autoAdjust="0"/>
    <p:restoredTop sz="76173" autoAdjust="0"/>
  </p:normalViewPr>
  <p:slideViewPr>
    <p:cSldViewPr>
      <p:cViewPr varScale="1">
        <p:scale>
          <a:sx n="63" d="100"/>
          <a:sy n="63" d="100"/>
        </p:scale>
        <p:origin x="1954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910EEB-126C-404C-A45A-89B666CCA480}" type="datetimeFigureOut">
              <a:rPr lang="fr-FR" smtClean="0"/>
              <a:t>09/03/2020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FF2D58-7FD5-4217-99AD-875D4BD73EB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26851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fr-FR" dirty="0" smtClean="0">
                <a:solidFill>
                  <a:schemeClr val="tx2"/>
                </a:solidFill>
              </a:rPr>
              <a:t>Responsabilité</a:t>
            </a:r>
          </a:p>
          <a:p>
            <a:pPr algn="just"/>
            <a:r>
              <a:rPr lang="fr-FR" dirty="0" smtClean="0">
                <a:solidFill>
                  <a:schemeClr val="tx2"/>
                </a:solidFill>
              </a:rPr>
              <a:t>Volonté</a:t>
            </a:r>
          </a:p>
          <a:p>
            <a:pPr algn="just"/>
            <a:r>
              <a:rPr lang="fr-FR" dirty="0" smtClean="0">
                <a:solidFill>
                  <a:schemeClr val="tx2"/>
                </a:solidFill>
              </a:rPr>
              <a:t>Collectif</a:t>
            </a:r>
          </a:p>
          <a:p>
            <a:pPr algn="just"/>
            <a:r>
              <a:rPr lang="fr-FR" dirty="0" smtClean="0">
                <a:solidFill>
                  <a:schemeClr val="tx2"/>
                </a:solidFill>
              </a:rPr>
              <a:t>Solidarité</a:t>
            </a:r>
          </a:p>
          <a:p>
            <a:pPr algn="just"/>
            <a:r>
              <a:rPr lang="fr-FR" dirty="0" smtClean="0">
                <a:solidFill>
                  <a:schemeClr val="tx2"/>
                </a:solidFill>
              </a:rPr>
              <a:t>Choix</a:t>
            </a:r>
          </a:p>
          <a:p>
            <a:pPr algn="just"/>
            <a:r>
              <a:rPr lang="fr-FR" dirty="0" smtClean="0">
                <a:solidFill>
                  <a:schemeClr val="tx2"/>
                </a:solidFill>
              </a:rPr>
              <a:t>Implication</a:t>
            </a:r>
          </a:p>
          <a:p>
            <a:pPr algn="just"/>
            <a:r>
              <a:rPr lang="fr-FR" dirty="0" smtClean="0">
                <a:solidFill>
                  <a:schemeClr val="tx2"/>
                </a:solidFill>
              </a:rPr>
              <a:t>Cause</a:t>
            </a:r>
          </a:p>
          <a:p>
            <a:pPr algn="just"/>
            <a:r>
              <a:rPr lang="fr-FR" dirty="0" smtClean="0">
                <a:solidFill>
                  <a:schemeClr val="tx2"/>
                </a:solidFill>
              </a:rPr>
              <a:t>Passion</a:t>
            </a:r>
          </a:p>
          <a:p>
            <a:pPr algn="just"/>
            <a:r>
              <a:rPr lang="fr-FR" dirty="0" smtClean="0">
                <a:solidFill>
                  <a:schemeClr val="tx2"/>
                </a:solidFill>
              </a:rPr>
              <a:t>Devoir</a:t>
            </a:r>
          </a:p>
          <a:p>
            <a:pPr algn="just"/>
            <a:r>
              <a:rPr lang="fr-FR" dirty="0" smtClean="0">
                <a:solidFill>
                  <a:schemeClr val="tx2"/>
                </a:solidFill>
              </a:rPr>
              <a:t>Réflexion</a:t>
            </a:r>
          </a:p>
          <a:p>
            <a:pPr algn="just"/>
            <a:r>
              <a:rPr lang="fr-FR" dirty="0" smtClean="0">
                <a:solidFill>
                  <a:schemeClr val="tx2"/>
                </a:solidFill>
              </a:rPr>
              <a:t>Participation</a:t>
            </a:r>
          </a:p>
          <a:p>
            <a:pPr algn="just"/>
            <a:r>
              <a:rPr lang="fr-FR" dirty="0" smtClean="0">
                <a:solidFill>
                  <a:schemeClr val="tx2"/>
                </a:solidFill>
              </a:rPr>
              <a:t>Implication citoyenne</a:t>
            </a:r>
          </a:p>
          <a:p>
            <a:pPr algn="just"/>
            <a:r>
              <a:rPr lang="fr-FR" dirty="0" smtClean="0">
                <a:solidFill>
                  <a:schemeClr val="tx2"/>
                </a:solidFill>
              </a:rPr>
              <a:t>Volontariat</a:t>
            </a:r>
          </a:p>
          <a:p>
            <a:pPr algn="just"/>
            <a:r>
              <a:rPr lang="fr-FR" dirty="0" smtClean="0">
                <a:solidFill>
                  <a:schemeClr val="tx2"/>
                </a:solidFill>
              </a:rPr>
              <a:t>Définitif</a:t>
            </a:r>
          </a:p>
          <a:p>
            <a:pPr algn="just"/>
            <a:r>
              <a:rPr lang="fr-FR" dirty="0" smtClean="0">
                <a:solidFill>
                  <a:schemeClr val="tx2"/>
                </a:solidFill>
              </a:rPr>
              <a:t> 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FF2D58-7FD5-4217-99AD-875D4BD73EBB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22061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FF2D58-7FD5-4217-99AD-875D4BD73EBB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84196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FF2D58-7FD5-4217-99AD-875D4BD73EBB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21323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fr-FR" dirty="0" smtClean="0">
                <a:solidFill>
                  <a:schemeClr val="tx2"/>
                </a:solidFill>
              </a:rPr>
              <a:t>Avec les </a:t>
            </a:r>
            <a:r>
              <a:rPr lang="fr-FR" dirty="0" err="1" smtClean="0">
                <a:solidFill>
                  <a:schemeClr val="tx2"/>
                </a:solidFill>
              </a:rPr>
              <a:t>Enfoiros</a:t>
            </a:r>
            <a:r>
              <a:rPr lang="fr-FR" dirty="0" smtClean="0">
                <a:solidFill>
                  <a:schemeClr val="tx2"/>
                </a:solidFill>
              </a:rPr>
              <a:t> INSA, aider les  gens de la rue et résoudre des inégalités</a:t>
            </a:r>
          </a:p>
          <a:p>
            <a:pPr lvl="0">
              <a:buChar char="•"/>
            </a:pPr>
            <a:r>
              <a:rPr lang="fr-FR" dirty="0" smtClean="0">
                <a:solidFill>
                  <a:schemeClr val="tx2"/>
                </a:solidFill>
              </a:rPr>
              <a:t>Devenir ingénieur pour participer au développement du Mexique</a:t>
            </a:r>
          </a:p>
          <a:p>
            <a:pPr lvl="0">
              <a:buChar char="•"/>
            </a:pPr>
            <a:r>
              <a:rPr lang="fr-FR" dirty="0" smtClean="0">
                <a:solidFill>
                  <a:schemeClr val="tx2"/>
                </a:solidFill>
              </a:rPr>
              <a:t>Parrainer un enfant malade du SIDA avec 100€ par mois</a:t>
            </a:r>
          </a:p>
          <a:p>
            <a:pPr lvl="0">
              <a:buChar char="•"/>
            </a:pPr>
            <a:r>
              <a:rPr lang="fr-FR" dirty="0" smtClean="0">
                <a:solidFill>
                  <a:schemeClr val="tx2"/>
                </a:solidFill>
              </a:rPr>
              <a:t>Donner sa moelle osseuse avec  « Veilleur de vie »</a:t>
            </a:r>
          </a:p>
          <a:p>
            <a:pPr lvl="0">
              <a:buChar char="•"/>
            </a:pPr>
            <a:r>
              <a:rPr lang="fr-FR" dirty="0" smtClean="0">
                <a:solidFill>
                  <a:schemeClr val="tx2"/>
                </a:solidFill>
              </a:rPr>
              <a:t>S’impliquer dans la vie étudiante et développer un regard critique sur sa formation</a:t>
            </a:r>
          </a:p>
          <a:p>
            <a:pPr lvl="0">
              <a:buChar char="•"/>
            </a:pPr>
            <a:r>
              <a:rPr lang="fr-FR" dirty="0" smtClean="0">
                <a:solidFill>
                  <a:schemeClr val="tx2"/>
                </a:solidFill>
              </a:rPr>
              <a:t>Donner son logement pour faciliter l’accès à l’éducation et résoudre des inégalités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FF2D58-7FD5-4217-99AD-875D4BD73EBB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87927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09/03/2020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09/03/2020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09/03/2020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09/03/2020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09/03/2020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09/03/2020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09/03/2020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09/03/2020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09/03/2020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09/03/2020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09/03/2020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09A6D-C09C-4548-B29A-6CF363A7E532}" type="datetimeFigureOut">
              <a:rPr lang="fr-FR" smtClean="0"/>
              <a:pPr/>
              <a:t>09/03/2020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P101025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Text Box 11"/>
          <p:cNvSpPr txBox="1">
            <a:spLocks noChangeArrowheads="1"/>
          </p:cNvSpPr>
          <p:nvPr/>
        </p:nvSpPr>
        <p:spPr bwMode="auto">
          <a:xfrm>
            <a:off x="-31" y="0"/>
            <a:ext cx="9144032" cy="6894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FR" sz="5400" b="1" dirty="0" smtClean="0">
                <a:solidFill>
                  <a:schemeClr val="tx2"/>
                </a:solidFill>
                <a:latin typeface="+mj-lt"/>
                <a:cs typeface="Arial" pitchFamily="34" charset="0"/>
              </a:rPr>
              <a:t>Ethique </a:t>
            </a:r>
            <a:r>
              <a:rPr lang="fr-FR" sz="5400" b="1" dirty="0" smtClean="0">
                <a:solidFill>
                  <a:srgbClr val="1F497D"/>
                </a:solidFill>
                <a:latin typeface="Calibri" pitchFamily="34" charset="0"/>
              </a:rPr>
              <a:t>et implication citoyenne de l’ingénieur</a:t>
            </a:r>
            <a:endParaRPr lang="fr-FR" sz="5400" b="1" dirty="0" smtClean="0">
              <a:solidFill>
                <a:srgbClr val="1F497D"/>
              </a:solidFill>
              <a:latin typeface="Calibri" pitchFamily="34" charset="0"/>
              <a:cs typeface="Arial" pitchFamily="34" charset="0"/>
            </a:endParaRPr>
          </a:p>
          <a:p>
            <a:pPr algn="ctr" eaLnBrk="0" hangingPunct="0">
              <a:spcBef>
                <a:spcPct val="50000"/>
              </a:spcBef>
            </a:pPr>
            <a:endParaRPr lang="fr-FR" sz="5400" b="1" dirty="0" smtClean="0">
              <a:solidFill>
                <a:schemeClr val="tx2"/>
              </a:solidFill>
              <a:latin typeface="+mj-lt"/>
              <a:cs typeface="Arial" pitchFamily="34" charset="0"/>
            </a:endParaRPr>
          </a:p>
          <a:p>
            <a:pPr lvl="0" algn="ctr" eaLnBrk="0" hangingPunct="0">
              <a:spcBef>
                <a:spcPct val="50000"/>
              </a:spcBef>
            </a:pPr>
            <a:endParaRPr lang="fr-FR" sz="1400" b="1" dirty="0" smtClean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ctr" eaLnBrk="0" hangingPunct="0">
              <a:spcBef>
                <a:spcPct val="50000"/>
              </a:spcBef>
            </a:pPr>
            <a:r>
              <a:rPr lang="fr-FR" sz="4000" b="1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SEANCE 5</a:t>
            </a:r>
            <a:r>
              <a:rPr lang="fr-FR" sz="4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fr-FR" sz="4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fr-FR" sz="4000" b="1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ENGAGEMENT</a:t>
            </a:r>
            <a:endParaRPr lang="fr-FR" sz="4000" b="1" dirty="0" smtClean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eaLnBrk="0" hangingPunct="0">
              <a:spcBef>
                <a:spcPct val="50000"/>
              </a:spcBef>
            </a:pPr>
            <a:endParaRPr lang="fr-FR" sz="2000" b="1" dirty="0" smtClean="0">
              <a:solidFill>
                <a:schemeClr val="tx2"/>
              </a:solidFill>
              <a:latin typeface="+mj-lt"/>
            </a:endParaRPr>
          </a:p>
          <a:p>
            <a:pPr algn="ctr" eaLnBrk="0" hangingPunct="0">
              <a:spcBef>
                <a:spcPct val="50000"/>
              </a:spcBef>
            </a:pPr>
            <a:endParaRPr lang="fr-FR" sz="2000" b="1" dirty="0" smtClean="0">
              <a:solidFill>
                <a:schemeClr val="tx2"/>
              </a:solidFill>
              <a:latin typeface="+mj-lt"/>
            </a:endParaRPr>
          </a:p>
          <a:p>
            <a:pPr algn="ctr" eaLnBrk="0" hangingPunct="0">
              <a:spcBef>
                <a:spcPct val="50000"/>
              </a:spcBef>
            </a:pPr>
            <a:r>
              <a:rPr lang="fr-FR" sz="2400" b="1" dirty="0" smtClean="0">
                <a:solidFill>
                  <a:schemeClr val="tx2"/>
                </a:solidFill>
                <a:latin typeface="+mj-lt"/>
              </a:rPr>
              <a:t>Béatrice JALENQUES-VIGOUROUX</a:t>
            </a:r>
          </a:p>
          <a:p>
            <a:pPr algn="ctr" eaLnBrk="0" hangingPunct="0">
              <a:spcBef>
                <a:spcPct val="50000"/>
              </a:spcBef>
            </a:pPr>
            <a:r>
              <a:rPr lang="fr-FR" sz="2400" b="1" dirty="0" smtClean="0">
                <a:solidFill>
                  <a:schemeClr val="tx2"/>
                </a:solidFill>
                <a:latin typeface="+mj-lt"/>
              </a:rPr>
              <a:t>beatrice.jalenques-vigouroux@insa-toulouse.fr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8A8E4-B300-43D1-B6FE-C2EA6428C03F}" type="slidenum">
              <a:rPr lang="fr-FR" smtClean="0"/>
              <a:pPr/>
              <a:t>1</a:t>
            </a:fld>
            <a:endParaRPr lang="fr-FR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>
                <a:solidFill>
                  <a:schemeClr val="accent1"/>
                </a:solidFill>
              </a:rPr>
              <a:t>3. Quelques figures de </a:t>
            </a:r>
            <a:r>
              <a:rPr lang="fr-FR" dirty="0" smtClean="0">
                <a:solidFill>
                  <a:schemeClr val="accent1"/>
                </a:solidFill>
              </a:rPr>
              <a:t>l’engagement</a:t>
            </a: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lphaLcPeriod"/>
            </a:pPr>
            <a:r>
              <a:rPr lang="fr-FR" dirty="0" smtClean="0">
                <a:solidFill>
                  <a:schemeClr val="accent1"/>
                </a:solidFill>
              </a:rPr>
              <a:t>L’engagement de l’intellectuel</a:t>
            </a:r>
          </a:p>
          <a:p>
            <a:pPr marL="514350" indent="-514350">
              <a:buAutoNum type="alphaLcPeriod"/>
            </a:pPr>
            <a:endParaRPr lang="fr-FR" dirty="0">
              <a:solidFill>
                <a:schemeClr val="accent1"/>
              </a:solidFill>
            </a:endParaRPr>
          </a:p>
          <a:p>
            <a:pPr marL="0" indent="0" algn="just">
              <a:buNone/>
            </a:pPr>
            <a:r>
              <a:rPr lang="fr-FR" b="1" dirty="0" smtClean="0">
                <a:solidFill>
                  <a:schemeClr val="accent1"/>
                </a:solidFill>
              </a:rPr>
              <a:t>Problème :</a:t>
            </a:r>
            <a:r>
              <a:rPr lang="fr-FR" dirty="0" smtClean="0">
                <a:solidFill>
                  <a:schemeClr val="accent1"/>
                </a:solidFill>
              </a:rPr>
              <a:t> </a:t>
            </a:r>
            <a:r>
              <a:rPr lang="fr-FR" dirty="0">
                <a:solidFill>
                  <a:srgbClr val="002060"/>
                </a:solidFill>
              </a:rPr>
              <a:t>s’engager au nom du vrai ? </a:t>
            </a:r>
            <a:endParaRPr lang="fr-FR" dirty="0" smtClean="0">
              <a:solidFill>
                <a:srgbClr val="002060"/>
              </a:solidFill>
            </a:endParaRPr>
          </a:p>
          <a:p>
            <a:pPr marL="0" indent="0" algn="just">
              <a:buNone/>
            </a:pPr>
            <a:r>
              <a:rPr lang="fr-FR" dirty="0" smtClean="0">
                <a:solidFill>
                  <a:srgbClr val="002060"/>
                </a:solidFill>
              </a:rPr>
              <a:t>Cela </a:t>
            </a:r>
            <a:r>
              <a:rPr lang="fr-FR" dirty="0">
                <a:solidFill>
                  <a:srgbClr val="002060"/>
                </a:solidFill>
              </a:rPr>
              <a:t>suppose de prétendre le détenir </a:t>
            </a:r>
            <a:r>
              <a:rPr lang="fr-FR" dirty="0" smtClean="0">
                <a:solidFill>
                  <a:srgbClr val="002060"/>
                </a:solidFill>
              </a:rPr>
              <a:t>; n’est-ce </a:t>
            </a:r>
            <a:r>
              <a:rPr lang="fr-FR" dirty="0">
                <a:solidFill>
                  <a:srgbClr val="002060"/>
                </a:solidFill>
              </a:rPr>
              <a:t>pas une posture de supériorité </a:t>
            </a:r>
            <a:r>
              <a:rPr lang="fr-FR" dirty="0" smtClean="0">
                <a:solidFill>
                  <a:srgbClr val="002060"/>
                </a:solidFill>
              </a:rPr>
              <a:t>discutable</a:t>
            </a:r>
            <a:r>
              <a:rPr lang="fr-FR" dirty="0">
                <a:solidFill>
                  <a:srgbClr val="002060"/>
                </a:solidFill>
              </a:rPr>
              <a:t> ?</a:t>
            </a:r>
          </a:p>
          <a:p>
            <a:pPr marL="514350" indent="-514350">
              <a:buAutoNum type="alphaLcPeriod"/>
            </a:pPr>
            <a:endParaRPr lang="fr-FR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9576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48679"/>
            <a:ext cx="9144000" cy="5941521"/>
          </a:xfrm>
        </p:spPr>
      </p:pic>
      <p:sp>
        <p:nvSpPr>
          <p:cNvPr id="5" name="ZoneTexte 4"/>
          <p:cNvSpPr txBox="1"/>
          <p:nvPr/>
        </p:nvSpPr>
        <p:spPr>
          <a:xfrm>
            <a:off x="467544" y="-21651"/>
            <a:ext cx="80648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 smtClean="0">
                <a:solidFill>
                  <a:schemeClr val="accent1"/>
                </a:solidFill>
              </a:rPr>
              <a:t>Socrate</a:t>
            </a:r>
            <a:endParaRPr lang="fr-FR" sz="4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4652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fr-FR" dirty="0" smtClean="0">
                <a:solidFill>
                  <a:schemeClr val="accent1"/>
                </a:solidFill>
              </a:rPr>
              <a:t>Sartre</a:t>
            </a:r>
            <a:endParaRPr lang="fr-FR" dirty="0">
              <a:solidFill>
                <a:schemeClr val="accent1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828" y="764704"/>
            <a:ext cx="3964388" cy="6080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14570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Autofit/>
          </a:bodyPr>
          <a:lstStyle/>
          <a:p>
            <a:r>
              <a:rPr lang="fr-FR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Michel Foucault</a:t>
            </a:r>
            <a:endParaRPr lang="fr-FR" sz="3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35" y="908050"/>
            <a:ext cx="7951730" cy="521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3962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</a:pPr>
            <a:r>
              <a:rPr lang="fr-FR" b="1" kern="0" dirty="0" smtClean="0">
                <a:solidFill>
                  <a:srgbClr val="365F91"/>
                </a:solidFill>
                <a:latin typeface="+mn-lt"/>
                <a:ea typeface="Times New Roman"/>
                <a:cs typeface="Times New Roman"/>
              </a:rPr>
              <a:t/>
            </a:r>
            <a:br>
              <a:rPr lang="fr-FR" b="1" kern="0" dirty="0" smtClean="0">
                <a:solidFill>
                  <a:srgbClr val="365F91"/>
                </a:solidFill>
                <a:latin typeface="+mn-lt"/>
                <a:ea typeface="Times New Roman"/>
                <a:cs typeface="Times New Roman"/>
              </a:rPr>
            </a:br>
            <a:r>
              <a:rPr lang="fr-FR" sz="3100" b="1" kern="0" dirty="0" smtClean="0">
                <a:solidFill>
                  <a:srgbClr val="365F91"/>
                </a:solidFill>
                <a:latin typeface="+mn-lt"/>
                <a:ea typeface="Times New Roman"/>
                <a:cs typeface="Times New Roman"/>
              </a:rPr>
              <a:t>b</a:t>
            </a:r>
            <a:r>
              <a:rPr lang="fr-FR" sz="3100" b="1" kern="0" dirty="0">
                <a:solidFill>
                  <a:srgbClr val="365F91"/>
                </a:solidFill>
                <a:latin typeface="+mn-lt"/>
                <a:ea typeface="Times New Roman"/>
                <a:cs typeface="Times New Roman"/>
              </a:rPr>
              <a:t>. L’engagement du </a:t>
            </a:r>
            <a:r>
              <a:rPr lang="fr-FR" sz="3100" b="1" kern="0" dirty="0" smtClean="0">
                <a:solidFill>
                  <a:srgbClr val="365F91"/>
                </a:solidFill>
                <a:latin typeface="+mn-lt"/>
                <a:ea typeface="Times New Roman"/>
                <a:cs typeface="Times New Roman"/>
              </a:rPr>
              <a:t>militaire</a:t>
            </a:r>
            <a:r>
              <a:rPr lang="fr-FR" sz="3100" b="1" kern="0" dirty="0">
                <a:solidFill>
                  <a:srgbClr val="365F91"/>
                </a:solidFill>
                <a:latin typeface="+mn-lt"/>
                <a:ea typeface="Times New Roman"/>
                <a:cs typeface="Times New Roman"/>
              </a:rPr>
              <a:t/>
            </a:r>
            <a:br>
              <a:rPr lang="fr-FR" sz="3100" b="1" kern="0" dirty="0">
                <a:solidFill>
                  <a:srgbClr val="365F91"/>
                </a:solidFill>
                <a:latin typeface="+mn-lt"/>
                <a:ea typeface="Times New Roman"/>
                <a:cs typeface="Times New Roman"/>
              </a:rPr>
            </a:br>
            <a:endParaRPr lang="fr-FR" sz="3100" dirty="0">
              <a:latin typeface="+mn-lt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5536" y="1052736"/>
            <a:ext cx="8568952" cy="5400600"/>
          </a:xfrm>
        </p:spPr>
        <p:txBody>
          <a:bodyPr/>
          <a:lstStyle/>
          <a:p>
            <a:pPr marL="0" indent="0">
              <a:buNone/>
            </a:pPr>
            <a:r>
              <a:rPr lang="fr-FR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Problème : </a:t>
            </a:r>
            <a:r>
              <a:rPr lang="fr-FR" dirty="0" smtClean="0">
                <a:solidFill>
                  <a:srgbClr val="002060"/>
                </a:solidFill>
              </a:rPr>
              <a:t>peut-on s’engager à obéir aux ordres ?</a:t>
            </a:r>
          </a:p>
          <a:p>
            <a:pPr marL="0" indent="0">
              <a:buNone/>
            </a:pPr>
            <a:r>
              <a:rPr lang="fr-FR" dirty="0" smtClean="0">
                <a:solidFill>
                  <a:srgbClr val="002060"/>
                </a:solidFill>
              </a:rPr>
              <a:t>Le lien engagement / liberté n’est-il pas alors nié ?</a:t>
            </a:r>
            <a:endParaRPr lang="fr-FR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2768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56745"/>
            <a:ext cx="8229600" cy="1146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0"/>
            <a:ext cx="486618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53269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168" y="2584464"/>
            <a:ext cx="8230313" cy="1146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55913"/>
            <a:ext cx="8229600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08720"/>
            <a:ext cx="9144000" cy="514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44542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9073008" cy="706090"/>
          </a:xfrm>
        </p:spPr>
        <p:txBody>
          <a:bodyPr>
            <a:normAutofit/>
          </a:bodyPr>
          <a:lstStyle/>
          <a:p>
            <a:r>
              <a:rPr lang="fr-FR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Vocation = </a:t>
            </a:r>
            <a:r>
              <a:rPr lang="fr-FR" sz="2800" dirty="0" smtClean="0">
                <a:solidFill>
                  <a:srgbClr val="002060"/>
                </a:solidFill>
              </a:rPr>
              <a:t>appel, impulsion, nécessité intérieure non décidée</a:t>
            </a:r>
            <a:endParaRPr lang="fr-FR" sz="2800" dirty="0">
              <a:solidFill>
                <a:srgbClr val="002060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322" y="981075"/>
            <a:ext cx="3826468" cy="514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18139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628" y="0"/>
            <a:ext cx="4816604" cy="6819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52920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186" y="-99392"/>
            <a:ext cx="6957392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22310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P101025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857250"/>
            <a:ext cx="6858000" cy="51435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2" name="Rectangle 1"/>
          <p:cNvSpPr/>
          <p:nvPr/>
        </p:nvSpPr>
        <p:spPr>
          <a:xfrm>
            <a:off x="1061610" y="1160749"/>
            <a:ext cx="6858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600" b="1" dirty="0">
                <a:solidFill>
                  <a:schemeClr val="bg1"/>
                </a:solidFill>
              </a:rPr>
              <a:t>Mots clés autour du mot « ENGAGEMENT »</a:t>
            </a:r>
          </a:p>
        </p:txBody>
      </p:sp>
      <p:sp>
        <p:nvSpPr>
          <p:cNvPr id="3" name="Rectangle à coins arrondis 2"/>
          <p:cNvSpPr/>
          <p:nvPr/>
        </p:nvSpPr>
        <p:spPr>
          <a:xfrm>
            <a:off x="2627784" y="2942946"/>
            <a:ext cx="5076564" cy="27003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numCol="2" rtlCol="0" anchor="ctr"/>
          <a:lstStyle/>
          <a:p>
            <a:pPr algn="just"/>
            <a:endParaRPr lang="fr-FR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542953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5536" y="260648"/>
            <a:ext cx="8496943" cy="6048672"/>
          </a:xfrm>
        </p:spPr>
        <p:txBody>
          <a:bodyPr/>
          <a:lstStyle/>
          <a:p>
            <a:pPr marL="0" indent="0" algn="just">
              <a:buNone/>
            </a:pPr>
            <a:r>
              <a:rPr lang="fr-FR" dirty="0" smtClean="0">
                <a:solidFill>
                  <a:schemeClr val="accent1"/>
                </a:solidFill>
              </a:rPr>
              <a:t>c. L’engagement au nom de la justice</a:t>
            </a:r>
          </a:p>
          <a:p>
            <a:pPr marL="0" indent="0" algn="just">
              <a:buNone/>
            </a:pPr>
            <a:endParaRPr lang="fr-FR" dirty="0">
              <a:solidFill>
                <a:schemeClr val="accent1"/>
              </a:solidFill>
            </a:endParaRPr>
          </a:p>
          <a:p>
            <a:pPr marL="0" indent="0" algn="just">
              <a:buNone/>
            </a:pPr>
            <a:r>
              <a:rPr lang="fr-FR" dirty="0" smtClean="0">
                <a:solidFill>
                  <a:srgbClr val="002060"/>
                </a:solidFill>
              </a:rPr>
              <a:t>Se </a:t>
            </a:r>
            <a:r>
              <a:rPr lang="fr-FR" dirty="0">
                <a:solidFill>
                  <a:srgbClr val="002060"/>
                </a:solidFill>
              </a:rPr>
              <a:t>donner en gage au nom d’une valeur qui peut amener </a:t>
            </a:r>
            <a:r>
              <a:rPr lang="fr-FR" dirty="0" smtClean="0">
                <a:solidFill>
                  <a:srgbClr val="002060"/>
                </a:solidFill>
              </a:rPr>
              <a:t>à désobéir</a:t>
            </a:r>
            <a:endParaRPr lang="fr-FR" dirty="0" smtClean="0"/>
          </a:p>
          <a:p>
            <a:pPr marL="0" indent="0" algn="just">
              <a:buNone/>
            </a:pPr>
            <a:endParaRPr lang="fr-FR" dirty="0"/>
          </a:p>
          <a:p>
            <a:pPr marL="0" indent="0" algn="just">
              <a:buNone/>
            </a:pPr>
            <a:r>
              <a:rPr lang="fr-FR" dirty="0" smtClean="0">
                <a:solidFill>
                  <a:schemeClr val="accent1"/>
                </a:solidFill>
              </a:rPr>
              <a:t>Problème : </a:t>
            </a:r>
            <a:r>
              <a:rPr lang="fr-FR" dirty="0" smtClean="0">
                <a:solidFill>
                  <a:srgbClr val="002060"/>
                </a:solidFill>
              </a:rPr>
              <a:t>quels critères du juste ? </a:t>
            </a:r>
          </a:p>
          <a:p>
            <a:pPr marL="0" indent="0" algn="just">
              <a:buNone/>
            </a:pPr>
            <a:r>
              <a:rPr lang="fr-FR" dirty="0" smtClean="0">
                <a:solidFill>
                  <a:srgbClr val="002060"/>
                </a:solidFill>
              </a:rPr>
              <a:t>Risque de se tromper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106780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43" y="2819414"/>
            <a:ext cx="8230313" cy="1146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55913"/>
            <a:ext cx="8229600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" y="733425"/>
            <a:ext cx="7791450" cy="539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539552" y="234142"/>
            <a:ext cx="69920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chemeClr val="accent1"/>
                </a:solidFill>
              </a:rPr>
              <a:t>Antigone</a:t>
            </a:r>
            <a:endParaRPr lang="fr-FR" sz="2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0829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fr-FR" sz="3600" b="1" dirty="0" smtClean="0">
                <a:solidFill>
                  <a:schemeClr val="accent1"/>
                </a:solidFill>
              </a:rPr>
              <a:t/>
            </a:r>
            <a:br>
              <a:rPr lang="fr-FR" sz="3600" b="1" dirty="0" smtClean="0">
                <a:solidFill>
                  <a:schemeClr val="accent1"/>
                </a:solidFill>
              </a:rPr>
            </a:br>
            <a:r>
              <a:rPr lang="fr-FR" sz="3600" b="1" dirty="0" smtClean="0">
                <a:solidFill>
                  <a:schemeClr val="accent1"/>
                </a:solidFill>
              </a:rPr>
              <a:t>d</a:t>
            </a:r>
            <a:r>
              <a:rPr lang="fr-FR" sz="3600" b="1" dirty="0">
                <a:solidFill>
                  <a:schemeClr val="accent1"/>
                </a:solidFill>
              </a:rPr>
              <a:t>. L’engagement </a:t>
            </a:r>
            <a:r>
              <a:rPr lang="fr-FR" sz="3600" b="1" dirty="0" smtClean="0">
                <a:solidFill>
                  <a:schemeClr val="accent1"/>
                </a:solidFill>
              </a:rPr>
              <a:t>de l’humanitaire</a:t>
            </a:r>
            <a:r>
              <a:rPr lang="fr-FR" b="1" dirty="0"/>
              <a:t/>
            </a:r>
            <a:br>
              <a:rPr lang="fr-FR" b="1" dirty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FR" dirty="0" smtClean="0">
              <a:solidFill>
                <a:srgbClr val="002060"/>
              </a:solidFill>
            </a:endParaRPr>
          </a:p>
          <a:p>
            <a:pPr marL="0" indent="0" algn="just"/>
            <a:r>
              <a:rPr lang="fr-FR" dirty="0" smtClean="0">
                <a:solidFill>
                  <a:srgbClr val="002060"/>
                </a:solidFill>
              </a:rPr>
              <a:t>L ’adjectif « </a:t>
            </a:r>
            <a:r>
              <a:rPr lang="fr-FR" dirty="0" smtClean="0">
                <a:solidFill>
                  <a:srgbClr val="0070C0"/>
                </a:solidFill>
              </a:rPr>
              <a:t>humanitaire</a:t>
            </a:r>
            <a:r>
              <a:rPr lang="fr-FR" dirty="0" smtClean="0">
                <a:solidFill>
                  <a:srgbClr val="002060"/>
                </a:solidFill>
              </a:rPr>
              <a:t> » désigne toute action, ou toute institution qui vise au </a:t>
            </a:r>
            <a:r>
              <a:rPr lang="fr-FR" u="sng" dirty="0" smtClean="0">
                <a:solidFill>
                  <a:srgbClr val="002060"/>
                </a:solidFill>
              </a:rPr>
              <a:t>bien</a:t>
            </a:r>
            <a:r>
              <a:rPr lang="fr-FR" dirty="0" smtClean="0">
                <a:solidFill>
                  <a:srgbClr val="002060"/>
                </a:solidFill>
              </a:rPr>
              <a:t> de l’humanité             dimension </a:t>
            </a:r>
            <a:r>
              <a:rPr lang="fr-FR" u="sng" dirty="0" smtClean="0">
                <a:solidFill>
                  <a:srgbClr val="002060"/>
                </a:solidFill>
              </a:rPr>
              <a:t>morale</a:t>
            </a:r>
          </a:p>
          <a:p>
            <a:pPr marL="0" indent="0" algn="just">
              <a:buNone/>
            </a:pPr>
            <a:r>
              <a:rPr lang="fr-FR" u="sng" dirty="0" smtClean="0">
                <a:solidFill>
                  <a:srgbClr val="002060"/>
                </a:solidFill>
              </a:rPr>
              <a:t> </a:t>
            </a:r>
          </a:p>
          <a:p>
            <a:pPr marL="0" indent="0" algn="just"/>
            <a:r>
              <a:rPr lang="fr-FR" dirty="0" smtClean="0">
                <a:solidFill>
                  <a:srgbClr val="002060"/>
                </a:solidFill>
              </a:rPr>
              <a:t>Renvoie </a:t>
            </a:r>
            <a:r>
              <a:rPr lang="fr-FR" dirty="0">
                <a:solidFill>
                  <a:srgbClr val="002060"/>
                </a:solidFill>
              </a:rPr>
              <a:t>à </a:t>
            </a:r>
            <a:r>
              <a:rPr lang="fr-FR" dirty="0" smtClean="0">
                <a:solidFill>
                  <a:srgbClr val="002060"/>
                </a:solidFill>
              </a:rPr>
              <a:t>la notion d’</a:t>
            </a:r>
            <a:r>
              <a:rPr lang="fr-FR" dirty="0" smtClean="0">
                <a:solidFill>
                  <a:srgbClr val="0070C0"/>
                </a:solidFill>
              </a:rPr>
              <a:t>humanité</a:t>
            </a:r>
            <a:r>
              <a:rPr lang="fr-FR" dirty="0" smtClean="0">
                <a:solidFill>
                  <a:srgbClr val="002060"/>
                </a:solidFill>
              </a:rPr>
              <a:t> </a:t>
            </a:r>
            <a:r>
              <a:rPr lang="fr-FR" dirty="0">
                <a:solidFill>
                  <a:srgbClr val="002060"/>
                </a:solidFill>
              </a:rPr>
              <a:t>: </a:t>
            </a:r>
            <a:r>
              <a:rPr lang="fr-FR" dirty="0" smtClean="0">
                <a:solidFill>
                  <a:srgbClr val="002060"/>
                </a:solidFill>
              </a:rPr>
              <a:t>la </a:t>
            </a:r>
            <a:r>
              <a:rPr lang="fr-FR" b="1" dirty="0">
                <a:solidFill>
                  <a:srgbClr val="002060"/>
                </a:solidFill>
              </a:rPr>
              <a:t>dignité</a:t>
            </a:r>
            <a:r>
              <a:rPr lang="fr-FR" dirty="0">
                <a:solidFill>
                  <a:srgbClr val="002060"/>
                </a:solidFill>
              </a:rPr>
              <a:t> </a:t>
            </a:r>
            <a:r>
              <a:rPr lang="fr-FR" dirty="0" smtClean="0">
                <a:solidFill>
                  <a:srgbClr val="002060"/>
                </a:solidFill>
              </a:rPr>
              <a:t>de </a:t>
            </a:r>
            <a:r>
              <a:rPr lang="fr-FR" dirty="0">
                <a:solidFill>
                  <a:srgbClr val="002060"/>
                </a:solidFill>
              </a:rPr>
              <a:t>la victime </a:t>
            </a:r>
            <a:r>
              <a:rPr lang="fr-FR" dirty="0" smtClean="0">
                <a:solidFill>
                  <a:srgbClr val="002060"/>
                </a:solidFill>
              </a:rPr>
              <a:t>et de </a:t>
            </a:r>
            <a:r>
              <a:rPr lang="fr-FR" dirty="0">
                <a:solidFill>
                  <a:srgbClr val="002060"/>
                </a:solidFill>
              </a:rPr>
              <a:t>celui </a:t>
            </a:r>
            <a:r>
              <a:rPr lang="fr-FR" dirty="0" smtClean="0">
                <a:solidFill>
                  <a:srgbClr val="002060"/>
                </a:solidFill>
              </a:rPr>
              <a:t>qui, </a:t>
            </a:r>
            <a:r>
              <a:rPr lang="fr-FR" dirty="0">
                <a:solidFill>
                  <a:srgbClr val="002060"/>
                </a:solidFill>
              </a:rPr>
              <a:t>en lui portant </a:t>
            </a:r>
            <a:r>
              <a:rPr lang="fr-FR" dirty="0" smtClean="0">
                <a:solidFill>
                  <a:srgbClr val="002060"/>
                </a:solidFill>
              </a:rPr>
              <a:t>secours, </a:t>
            </a:r>
            <a:r>
              <a:rPr lang="fr-FR" dirty="0">
                <a:solidFill>
                  <a:srgbClr val="002060"/>
                </a:solidFill>
              </a:rPr>
              <a:t>lutte contre </a:t>
            </a:r>
            <a:r>
              <a:rPr lang="fr-FR" dirty="0" smtClean="0">
                <a:solidFill>
                  <a:srgbClr val="002060"/>
                </a:solidFill>
              </a:rPr>
              <a:t>un fait intolérable, car fait qui </a:t>
            </a:r>
            <a:r>
              <a:rPr lang="fr-FR" dirty="0">
                <a:solidFill>
                  <a:srgbClr val="002060"/>
                </a:solidFill>
              </a:rPr>
              <a:t>attaque sa dignité </a:t>
            </a:r>
            <a:r>
              <a:rPr lang="fr-FR" dirty="0" smtClean="0">
                <a:solidFill>
                  <a:srgbClr val="002060"/>
                </a:solidFill>
              </a:rPr>
              <a:t>d’homme</a:t>
            </a:r>
          </a:p>
        </p:txBody>
      </p:sp>
      <p:sp>
        <p:nvSpPr>
          <p:cNvPr id="4" name="Flèche droite 3"/>
          <p:cNvSpPr/>
          <p:nvPr/>
        </p:nvSpPr>
        <p:spPr>
          <a:xfrm>
            <a:off x="2483768" y="2708920"/>
            <a:ext cx="936104" cy="360040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3433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fr-FR" sz="3600" b="1" dirty="0" smtClean="0">
                <a:solidFill>
                  <a:schemeClr val="accent1"/>
                </a:solidFill>
              </a:rPr>
              <a:t/>
            </a:r>
            <a:br>
              <a:rPr lang="fr-FR" sz="3600" b="1" dirty="0" smtClean="0">
                <a:solidFill>
                  <a:schemeClr val="accent1"/>
                </a:solidFill>
              </a:rPr>
            </a:br>
            <a:r>
              <a:rPr lang="fr-FR" sz="3600" b="1" dirty="0" smtClean="0">
                <a:solidFill>
                  <a:schemeClr val="accent1"/>
                </a:solidFill>
              </a:rPr>
              <a:t>d</a:t>
            </a:r>
            <a:r>
              <a:rPr lang="fr-FR" sz="3600" b="1" dirty="0">
                <a:solidFill>
                  <a:schemeClr val="accent1"/>
                </a:solidFill>
              </a:rPr>
              <a:t>. L’engagement </a:t>
            </a:r>
            <a:r>
              <a:rPr lang="fr-FR" sz="3600" b="1" dirty="0" smtClean="0">
                <a:solidFill>
                  <a:schemeClr val="accent1"/>
                </a:solidFill>
              </a:rPr>
              <a:t>de l’humanitaire</a:t>
            </a:r>
            <a:r>
              <a:rPr lang="fr-FR" b="1" dirty="0"/>
              <a:t/>
            </a:r>
            <a:br>
              <a:rPr lang="fr-FR" b="1" dirty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FR" dirty="0" smtClean="0">
              <a:solidFill>
                <a:srgbClr val="002060"/>
              </a:solidFill>
            </a:endParaRPr>
          </a:p>
          <a:p>
            <a:pPr marL="0" indent="0" algn="just"/>
            <a:r>
              <a:rPr lang="fr-FR" dirty="0" smtClean="0">
                <a:solidFill>
                  <a:srgbClr val="002060"/>
                </a:solidFill>
              </a:rPr>
              <a:t>Est déclenché par 2 types de faits:</a:t>
            </a:r>
          </a:p>
          <a:p>
            <a:pPr marL="400050" lvl="1" indent="0" algn="just"/>
            <a:r>
              <a:rPr lang="fr-FR" dirty="0" smtClean="0">
                <a:solidFill>
                  <a:srgbClr val="002060"/>
                </a:solidFill>
              </a:rPr>
              <a:t> Catastrophes naturelles</a:t>
            </a:r>
          </a:p>
          <a:p>
            <a:pPr marL="400050" lvl="1" indent="0" algn="just"/>
            <a:r>
              <a:rPr lang="fr-FR" dirty="0" smtClean="0">
                <a:solidFill>
                  <a:srgbClr val="002060"/>
                </a:solidFill>
              </a:rPr>
              <a:t> Crises politiques</a:t>
            </a:r>
          </a:p>
          <a:p>
            <a:pPr marL="0" indent="0" algn="just"/>
            <a:r>
              <a:rPr lang="fr-FR" dirty="0" smtClean="0">
                <a:solidFill>
                  <a:srgbClr val="002060"/>
                </a:solidFill>
              </a:rPr>
              <a:t>Est réalisé par des organisations, répondant à plusieurs logiques</a:t>
            </a:r>
          </a:p>
          <a:p>
            <a:pPr marL="400050" lvl="1" indent="0" algn="just"/>
            <a:r>
              <a:rPr lang="fr-FR" dirty="0" smtClean="0">
                <a:solidFill>
                  <a:srgbClr val="002060"/>
                </a:solidFill>
              </a:rPr>
              <a:t> associations, reconnues d’utilité publique</a:t>
            </a:r>
          </a:p>
          <a:p>
            <a:pPr marL="400050" lvl="1" indent="0" algn="just"/>
            <a:r>
              <a:rPr lang="fr-FR" dirty="0" smtClean="0">
                <a:solidFill>
                  <a:srgbClr val="002060"/>
                </a:solidFill>
              </a:rPr>
              <a:t> ONG, reconnues par l’ONU</a:t>
            </a:r>
            <a:endParaRPr lang="fr-FR" dirty="0">
              <a:solidFill>
                <a:srgbClr val="002060"/>
              </a:solidFill>
            </a:endParaRPr>
          </a:p>
          <a:p>
            <a:endParaRPr lang="fr-FR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433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3528" y="404665"/>
            <a:ext cx="8363272" cy="1296144"/>
          </a:xfrm>
        </p:spPr>
        <p:txBody>
          <a:bodyPr/>
          <a:lstStyle/>
          <a:p>
            <a:pPr marL="0" indent="0">
              <a:buNone/>
            </a:pPr>
            <a:r>
              <a:rPr lang="fr-FR" dirty="0" smtClean="0">
                <a:solidFill>
                  <a:srgbClr val="002060"/>
                </a:solidFill>
              </a:rPr>
              <a:t>Valeurs éthiques sur lesquelles l’action humanitaire repose :</a:t>
            </a:r>
          </a:p>
          <a:p>
            <a:pPr marL="0" indent="0">
              <a:buNone/>
            </a:pPr>
            <a:endParaRPr lang="fr-FR" dirty="0">
              <a:solidFill>
                <a:srgbClr val="002060"/>
              </a:solidFill>
            </a:endParaRPr>
          </a:p>
          <a:p>
            <a:pPr>
              <a:buNone/>
            </a:pPr>
            <a:endParaRPr lang="fr-FR" dirty="0" smtClean="0">
              <a:solidFill>
                <a:srgbClr val="002060"/>
              </a:solidFill>
            </a:endParaRPr>
          </a:p>
          <a:p>
            <a:pPr>
              <a:buFontTx/>
              <a:buChar char="-"/>
            </a:pPr>
            <a:endParaRPr lang="fr-FR" dirty="0">
              <a:solidFill>
                <a:srgbClr val="002060"/>
              </a:solidFill>
            </a:endParaRPr>
          </a:p>
          <a:p>
            <a:pPr>
              <a:buNone/>
            </a:pPr>
            <a:endParaRPr lang="fr-FR" dirty="0" smtClean="0">
              <a:solidFill>
                <a:srgbClr val="002060"/>
              </a:solidFill>
            </a:endParaRPr>
          </a:p>
          <a:p>
            <a:pPr>
              <a:buFontTx/>
              <a:buChar char="-"/>
            </a:pPr>
            <a:endParaRPr lang="fr-FR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fr-FR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67544" y="1916832"/>
            <a:ext cx="7992888" cy="129614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400" dirty="0" smtClean="0">
                <a:solidFill>
                  <a:srgbClr val="002060"/>
                </a:solidFill>
              </a:rPr>
              <a:t>Par distinction avec la </a:t>
            </a:r>
            <a:r>
              <a:rPr lang="fr-FR" sz="2400" dirty="0" smtClean="0">
                <a:solidFill>
                  <a:schemeClr val="accent1"/>
                </a:solidFill>
              </a:rPr>
              <a:t>charité</a:t>
            </a:r>
            <a:r>
              <a:rPr lang="fr-FR" sz="2400" dirty="0" smtClean="0"/>
              <a:t> </a:t>
            </a:r>
            <a:r>
              <a:rPr lang="fr-FR" sz="2400" dirty="0" smtClean="0">
                <a:solidFill>
                  <a:srgbClr val="002060"/>
                </a:solidFill>
              </a:rPr>
              <a:t>: ne se rattache à aucune religion</a:t>
            </a:r>
          </a:p>
          <a:p>
            <a:pPr algn="ctr"/>
            <a:r>
              <a:rPr lang="fr-FR" sz="2400" dirty="0" smtClean="0">
                <a:solidFill>
                  <a:srgbClr val="002060"/>
                </a:solidFill>
              </a:rPr>
              <a:t>= l’humanitaire est </a:t>
            </a:r>
            <a:r>
              <a:rPr lang="fr-FR" sz="2400" dirty="0" smtClean="0">
                <a:solidFill>
                  <a:srgbClr val="FF0000"/>
                </a:solidFill>
              </a:rPr>
              <a:t>universel, laïc, égalitaire</a:t>
            </a:r>
            <a:endParaRPr lang="fr-FR" sz="2400" dirty="0"/>
          </a:p>
        </p:txBody>
      </p:sp>
      <p:sp>
        <p:nvSpPr>
          <p:cNvPr id="5" name="Rectangle 4"/>
          <p:cNvSpPr/>
          <p:nvPr/>
        </p:nvSpPr>
        <p:spPr>
          <a:xfrm>
            <a:off x="467544" y="3645024"/>
            <a:ext cx="7992888" cy="187220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400" dirty="0" smtClean="0">
                <a:solidFill>
                  <a:srgbClr val="002060"/>
                </a:solidFill>
              </a:rPr>
              <a:t>Par distinction avec la solidarité </a:t>
            </a:r>
            <a:r>
              <a:rPr lang="fr-FR" sz="2400" dirty="0" smtClean="0">
                <a:solidFill>
                  <a:schemeClr val="accent1"/>
                </a:solidFill>
              </a:rPr>
              <a:t>politique </a:t>
            </a:r>
            <a:r>
              <a:rPr lang="fr-FR" sz="2400" dirty="0" smtClean="0"/>
              <a:t>: </a:t>
            </a:r>
          </a:p>
          <a:p>
            <a:pPr algn="ctr"/>
            <a:r>
              <a:rPr lang="fr-FR" sz="2400" dirty="0" smtClean="0">
                <a:solidFill>
                  <a:srgbClr val="002060"/>
                </a:solidFill>
              </a:rPr>
              <a:t>s’adresse à l’homme comme </a:t>
            </a:r>
            <a:r>
              <a:rPr lang="fr-FR" sz="2400" dirty="0" smtClean="0">
                <a:solidFill>
                  <a:srgbClr val="FF0000"/>
                </a:solidFill>
              </a:rPr>
              <a:t>victime humaine,</a:t>
            </a:r>
            <a:r>
              <a:rPr lang="fr-FR" sz="2400" dirty="0" smtClean="0"/>
              <a:t> </a:t>
            </a:r>
            <a:r>
              <a:rPr lang="fr-FR" sz="2400" dirty="0" smtClean="0">
                <a:solidFill>
                  <a:srgbClr val="002060"/>
                </a:solidFill>
              </a:rPr>
              <a:t>et non comme à un citoyen appartenant à une nation particulière</a:t>
            </a:r>
          </a:p>
          <a:p>
            <a:pPr algn="ctr"/>
            <a:r>
              <a:rPr lang="fr-FR" sz="2400" dirty="0" smtClean="0">
                <a:solidFill>
                  <a:srgbClr val="002060"/>
                </a:solidFill>
              </a:rPr>
              <a:t>= l’humanitaire est fondé sur une </a:t>
            </a:r>
            <a:r>
              <a:rPr lang="fr-FR" sz="2400" dirty="0" smtClean="0">
                <a:solidFill>
                  <a:srgbClr val="FF0000"/>
                </a:solidFill>
              </a:rPr>
              <a:t>solidarité humaine</a:t>
            </a:r>
            <a:endParaRPr lang="fr-FR" sz="2400" dirty="0">
              <a:solidFill>
                <a:srgbClr val="00206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1520" y="5733256"/>
            <a:ext cx="8280920" cy="86409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fr-FR" dirty="0" smtClean="0">
                <a:solidFill>
                  <a:srgbClr val="002060"/>
                </a:solidFill>
              </a:rPr>
              <a:t>Source: Éric </a:t>
            </a:r>
            <a:r>
              <a:rPr lang="fr-FR" dirty="0" err="1" smtClean="0">
                <a:solidFill>
                  <a:srgbClr val="002060"/>
                </a:solidFill>
              </a:rPr>
              <a:t>Goemaere</a:t>
            </a:r>
            <a:r>
              <a:rPr lang="fr-FR" dirty="0" smtClean="0">
                <a:solidFill>
                  <a:srgbClr val="002060"/>
                </a:solidFill>
              </a:rPr>
              <a:t>, Directeur de Médecins sans frontières Belgique et François Ost, Professeur aux Facultés universitaires Saint-Louis, « L'action humanitaire: questions et enjeux », </a:t>
            </a:r>
            <a:r>
              <a:rPr lang="fr-FR" i="1" dirty="0" smtClean="0">
                <a:solidFill>
                  <a:srgbClr val="002060"/>
                </a:solidFill>
              </a:rPr>
              <a:t>La Revue Nouvelle</a:t>
            </a:r>
            <a:r>
              <a:rPr lang="fr-FR" dirty="0" smtClean="0">
                <a:solidFill>
                  <a:srgbClr val="002060"/>
                </a:solidFill>
              </a:rPr>
              <a:t>, novembre 1996, p 76-96 </a:t>
            </a:r>
            <a:endParaRPr lang="fr-FR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213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3528" y="404665"/>
            <a:ext cx="8363272" cy="1296144"/>
          </a:xfrm>
        </p:spPr>
        <p:txBody>
          <a:bodyPr/>
          <a:lstStyle/>
          <a:p>
            <a:pPr marL="0" indent="0">
              <a:buNone/>
            </a:pPr>
            <a:r>
              <a:rPr lang="fr-FR" dirty="0" smtClean="0">
                <a:solidFill>
                  <a:srgbClr val="002060"/>
                </a:solidFill>
              </a:rPr>
              <a:t>Valeurs éthiques sur lesquelles l’action humanitaire repose :</a:t>
            </a:r>
          </a:p>
          <a:p>
            <a:pPr marL="0" indent="0">
              <a:buNone/>
            </a:pPr>
            <a:endParaRPr lang="fr-FR" dirty="0">
              <a:solidFill>
                <a:srgbClr val="002060"/>
              </a:solidFill>
            </a:endParaRPr>
          </a:p>
          <a:p>
            <a:pPr>
              <a:buNone/>
            </a:pPr>
            <a:endParaRPr lang="fr-FR" dirty="0" smtClean="0">
              <a:solidFill>
                <a:srgbClr val="002060"/>
              </a:solidFill>
            </a:endParaRPr>
          </a:p>
          <a:p>
            <a:pPr>
              <a:buFontTx/>
              <a:buChar char="-"/>
            </a:pPr>
            <a:endParaRPr lang="fr-FR" dirty="0">
              <a:solidFill>
                <a:srgbClr val="002060"/>
              </a:solidFill>
            </a:endParaRPr>
          </a:p>
          <a:p>
            <a:pPr>
              <a:buNone/>
            </a:pPr>
            <a:endParaRPr lang="fr-FR" dirty="0" smtClean="0">
              <a:solidFill>
                <a:srgbClr val="002060"/>
              </a:solidFill>
            </a:endParaRPr>
          </a:p>
          <a:p>
            <a:pPr>
              <a:buFontTx/>
              <a:buChar char="-"/>
            </a:pPr>
            <a:endParaRPr lang="fr-FR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fr-FR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67544" y="1916832"/>
            <a:ext cx="7992888" cy="129614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400" dirty="0" smtClean="0">
                <a:solidFill>
                  <a:srgbClr val="0070C0"/>
                </a:solidFill>
              </a:rPr>
              <a:t>Universalisme, égalité, laïcité </a:t>
            </a:r>
            <a:endParaRPr lang="fr-FR" sz="2400" dirty="0">
              <a:solidFill>
                <a:srgbClr val="0070C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7544" y="3645024"/>
            <a:ext cx="7992888" cy="129614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400" dirty="0" smtClean="0">
                <a:solidFill>
                  <a:srgbClr val="0070C0"/>
                </a:solidFill>
              </a:rPr>
              <a:t>Indépendance, impartialité, neutralité</a:t>
            </a:r>
            <a:endParaRPr lang="fr-FR" sz="2400" dirty="0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1520" y="5733256"/>
            <a:ext cx="8280920" cy="86409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fr-FR" dirty="0" smtClean="0">
                <a:solidFill>
                  <a:srgbClr val="002060"/>
                </a:solidFill>
              </a:rPr>
              <a:t>Source: Éric </a:t>
            </a:r>
            <a:r>
              <a:rPr lang="fr-FR" dirty="0" err="1" smtClean="0">
                <a:solidFill>
                  <a:srgbClr val="002060"/>
                </a:solidFill>
              </a:rPr>
              <a:t>Goemaere</a:t>
            </a:r>
            <a:r>
              <a:rPr lang="fr-FR" dirty="0" smtClean="0">
                <a:solidFill>
                  <a:srgbClr val="002060"/>
                </a:solidFill>
              </a:rPr>
              <a:t>, Directeur de Médecins sans frontières Belgique et François Ost, Professeur aux Facultés universitaires Saint-Louis, « L'action humanitaire: questions et enjeux », </a:t>
            </a:r>
            <a:r>
              <a:rPr lang="fr-FR" i="1" dirty="0" smtClean="0">
                <a:solidFill>
                  <a:srgbClr val="002060"/>
                </a:solidFill>
              </a:rPr>
              <a:t>La Revue Nouvelle</a:t>
            </a:r>
            <a:r>
              <a:rPr lang="fr-FR" dirty="0" smtClean="0">
                <a:solidFill>
                  <a:srgbClr val="002060"/>
                </a:solidFill>
              </a:rPr>
              <a:t>, novembre 1996, p 76-96 </a:t>
            </a:r>
            <a:endParaRPr lang="fr-FR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213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3528" y="404665"/>
            <a:ext cx="8363272" cy="1296144"/>
          </a:xfrm>
        </p:spPr>
        <p:txBody>
          <a:bodyPr/>
          <a:lstStyle/>
          <a:p>
            <a:pPr marL="0" indent="0" algn="ctr">
              <a:buNone/>
            </a:pPr>
            <a:r>
              <a:rPr lang="fr-FR" dirty="0" smtClean="0">
                <a:solidFill>
                  <a:srgbClr val="002060"/>
                </a:solidFill>
              </a:rPr>
              <a:t>Types de dilemmes posés par l’action humanitaire </a:t>
            </a:r>
          </a:p>
          <a:p>
            <a:pPr marL="0" indent="0">
              <a:buNone/>
            </a:pPr>
            <a:endParaRPr lang="fr-FR" dirty="0">
              <a:solidFill>
                <a:srgbClr val="002060"/>
              </a:solidFill>
            </a:endParaRPr>
          </a:p>
          <a:p>
            <a:pPr>
              <a:buNone/>
            </a:pPr>
            <a:endParaRPr lang="fr-FR" dirty="0" smtClean="0">
              <a:solidFill>
                <a:srgbClr val="002060"/>
              </a:solidFill>
            </a:endParaRPr>
          </a:p>
          <a:p>
            <a:pPr>
              <a:buFontTx/>
              <a:buChar char="-"/>
            </a:pPr>
            <a:endParaRPr lang="fr-FR" dirty="0">
              <a:solidFill>
                <a:srgbClr val="002060"/>
              </a:solidFill>
            </a:endParaRPr>
          </a:p>
          <a:p>
            <a:pPr>
              <a:buNone/>
            </a:pPr>
            <a:endParaRPr lang="fr-FR" dirty="0" smtClean="0">
              <a:solidFill>
                <a:srgbClr val="002060"/>
              </a:solidFill>
            </a:endParaRPr>
          </a:p>
          <a:p>
            <a:pPr>
              <a:buFontTx/>
              <a:buChar char="-"/>
            </a:pPr>
            <a:endParaRPr lang="fr-FR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fr-FR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1520" y="1916832"/>
            <a:ext cx="8280920" cy="38884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>
              <a:buFont typeface="+mj-lt"/>
              <a:buAutoNum type="arabicPeriod"/>
            </a:pPr>
            <a:r>
              <a:rPr lang="fr-FR" sz="2400" dirty="0" smtClean="0">
                <a:solidFill>
                  <a:srgbClr val="002060"/>
                </a:solidFill>
              </a:rPr>
              <a:t>Assistance indirecte à la déportation de populations</a:t>
            </a:r>
          </a:p>
          <a:p>
            <a:pPr marL="457200" indent="-457200">
              <a:buFont typeface="+mj-lt"/>
              <a:buAutoNum type="arabicPeriod"/>
            </a:pPr>
            <a:r>
              <a:rPr lang="fr-FR" sz="2400" dirty="0" smtClean="0">
                <a:solidFill>
                  <a:srgbClr val="002060"/>
                </a:solidFill>
              </a:rPr>
              <a:t>Diversion réalisée par la focalisation sur l’aide</a:t>
            </a:r>
          </a:p>
          <a:p>
            <a:pPr marL="457200" indent="-457200">
              <a:buFont typeface="+mj-lt"/>
              <a:buAutoNum type="arabicPeriod"/>
            </a:pPr>
            <a:r>
              <a:rPr lang="fr-FR" sz="2400" dirty="0" smtClean="0">
                <a:solidFill>
                  <a:srgbClr val="002060"/>
                </a:solidFill>
              </a:rPr>
              <a:t>Perpétuation d’une économie de guerre</a:t>
            </a:r>
          </a:p>
          <a:p>
            <a:pPr marL="457200" indent="-457200">
              <a:buFont typeface="+mj-lt"/>
              <a:buAutoNum type="arabicPeriod"/>
            </a:pPr>
            <a:r>
              <a:rPr lang="fr-FR" sz="2400" dirty="0" smtClean="0">
                <a:solidFill>
                  <a:srgbClr val="002060"/>
                </a:solidFill>
              </a:rPr>
              <a:t>Escalade du conflit et de la compétition entre plusieurs groupes  (assistance auprès des réfugiés mais pas auprès des résidents par exemple)</a:t>
            </a:r>
          </a:p>
          <a:p>
            <a:pPr marL="457200" indent="-457200">
              <a:buFont typeface="+mj-lt"/>
              <a:buAutoNum type="arabicPeriod"/>
            </a:pPr>
            <a:r>
              <a:rPr lang="fr-FR" sz="2400" dirty="0" smtClean="0">
                <a:solidFill>
                  <a:srgbClr val="002060"/>
                </a:solidFill>
              </a:rPr>
              <a:t>Affaiblissement des capacités locales pour faire face à une crise</a:t>
            </a:r>
            <a:endParaRPr lang="fr-FR" sz="2400" dirty="0">
              <a:solidFill>
                <a:srgbClr val="00206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1520" y="5949280"/>
            <a:ext cx="8280920" cy="64807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fr-FR" dirty="0" smtClean="0">
                <a:solidFill>
                  <a:srgbClr val="002060"/>
                </a:solidFill>
              </a:rPr>
              <a:t>Source: Michael </a:t>
            </a:r>
            <a:r>
              <a:rPr lang="fr-FR" dirty="0" err="1" smtClean="0">
                <a:solidFill>
                  <a:srgbClr val="002060"/>
                </a:solidFill>
              </a:rPr>
              <a:t>Schloms</a:t>
            </a:r>
            <a:r>
              <a:rPr lang="fr-FR" dirty="0" smtClean="0">
                <a:solidFill>
                  <a:srgbClr val="002060"/>
                </a:solidFill>
              </a:rPr>
              <a:t>, « Le dilemme inévitable de l’action humanitaire »,</a:t>
            </a:r>
            <a:r>
              <a:rPr lang="fr-FR" b="1" dirty="0" smtClean="0">
                <a:solidFill>
                  <a:srgbClr val="002060"/>
                </a:solidFill>
              </a:rPr>
              <a:t> </a:t>
            </a:r>
            <a:r>
              <a:rPr lang="fr-FR" i="1" dirty="0" smtClean="0">
                <a:solidFill>
                  <a:srgbClr val="002060"/>
                </a:solidFill>
              </a:rPr>
              <a:t>Cultures &amp; Conflits,</a:t>
            </a:r>
            <a:r>
              <a:rPr lang="fr-FR" dirty="0" smtClean="0">
                <a:solidFill>
                  <a:srgbClr val="002060"/>
                </a:solidFill>
              </a:rPr>
              <a:t> n°60, 2005</a:t>
            </a:r>
            <a:endParaRPr lang="fr-FR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213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3528" y="404665"/>
            <a:ext cx="8363272" cy="1296144"/>
          </a:xfrm>
        </p:spPr>
        <p:txBody>
          <a:bodyPr/>
          <a:lstStyle/>
          <a:p>
            <a:pPr marL="0" indent="0" algn="ctr">
              <a:buNone/>
            </a:pPr>
            <a:r>
              <a:rPr lang="fr-FR" dirty="0" smtClean="0">
                <a:solidFill>
                  <a:srgbClr val="002060"/>
                </a:solidFill>
              </a:rPr>
              <a:t>Le droit d’ingérence</a:t>
            </a:r>
          </a:p>
          <a:p>
            <a:pPr marL="0" indent="0">
              <a:buNone/>
            </a:pP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1520" y="1052736"/>
            <a:ext cx="8280920" cy="331236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/>
            <a:r>
              <a:rPr lang="fr-FR" sz="2400" dirty="0" smtClean="0">
                <a:solidFill>
                  <a:srgbClr val="002060"/>
                </a:solidFill>
              </a:rPr>
              <a:t>Remise en cause de la neutralité de l’action humanitaire: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fr-FR" sz="2400" dirty="0" smtClean="0">
                <a:solidFill>
                  <a:srgbClr val="002060"/>
                </a:solidFill>
              </a:rPr>
              <a:t>« L’heure n’est plus à la neutralité mais à la justice », Bernard Kouchner, Médecins du Monde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fr-FR" sz="2400" dirty="0" smtClean="0">
                <a:solidFill>
                  <a:srgbClr val="002060"/>
                </a:solidFill>
              </a:rPr>
              <a:t>Volonté de créer un « droit d’urgence international », une action humanitaire de prévention, ou encore une « diplomatie préventive »</a:t>
            </a:r>
          </a:p>
          <a:p>
            <a:pPr marL="914400" lvl="1" indent="-457200"/>
            <a:r>
              <a:rPr lang="fr-FR" sz="2400" dirty="0" smtClean="0">
                <a:solidFill>
                  <a:srgbClr val="002060"/>
                </a:solidFill>
              </a:rPr>
              <a:t>              un </a:t>
            </a:r>
            <a:r>
              <a:rPr lang="fr-FR" sz="2400" b="1" dirty="0" smtClean="0">
                <a:solidFill>
                  <a:srgbClr val="FF0000"/>
                </a:solidFill>
              </a:rPr>
              <a:t>« humanitaire préventif » rattaché à l’ONU, en vue d’une « société civile transnationale » </a:t>
            </a:r>
            <a:r>
              <a:rPr lang="fr-FR" sz="1600" b="1" dirty="0" smtClean="0">
                <a:solidFill>
                  <a:srgbClr val="002060"/>
                </a:solidFill>
              </a:rPr>
              <a:t>(cf. Thierry de </a:t>
            </a:r>
            <a:r>
              <a:rPr lang="fr-FR" sz="1600" b="1" dirty="0" err="1" smtClean="0">
                <a:solidFill>
                  <a:srgbClr val="002060"/>
                </a:solidFill>
              </a:rPr>
              <a:t>Montbrial</a:t>
            </a:r>
            <a:r>
              <a:rPr lang="fr-FR" sz="1600" b="1" dirty="0" smtClean="0">
                <a:solidFill>
                  <a:srgbClr val="002060"/>
                </a:solidFill>
              </a:rPr>
              <a:t>, RAMSES 2000)</a:t>
            </a:r>
          </a:p>
        </p:txBody>
      </p:sp>
      <p:sp>
        <p:nvSpPr>
          <p:cNvPr id="5" name="Flèche droite 4"/>
          <p:cNvSpPr/>
          <p:nvPr/>
        </p:nvSpPr>
        <p:spPr>
          <a:xfrm>
            <a:off x="755576" y="3356992"/>
            <a:ext cx="864096" cy="360040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251520" y="4500736"/>
            <a:ext cx="8280920" cy="209661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/>
            <a:r>
              <a:rPr lang="fr-FR" sz="2400" dirty="0" smtClean="0">
                <a:solidFill>
                  <a:srgbClr val="002060"/>
                </a:solidFill>
              </a:rPr>
              <a:t>Critiques: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fr-FR" sz="2400" dirty="0" smtClean="0">
                <a:solidFill>
                  <a:srgbClr val="002060"/>
                </a:solidFill>
              </a:rPr>
              <a:t>Une vision excessive de l’importance de l’humanitaire? voire de l’arrogance?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fr-FR" sz="2400" dirty="0" smtClean="0">
                <a:solidFill>
                  <a:srgbClr val="002060"/>
                </a:solidFill>
              </a:rPr>
              <a:t>Une utopie pure?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fr-FR" sz="2400" dirty="0" smtClean="0">
                <a:solidFill>
                  <a:srgbClr val="002060"/>
                </a:solidFill>
              </a:rPr>
              <a:t>Une nouvelle forme de colonialisme?</a:t>
            </a:r>
            <a:endParaRPr lang="fr-FR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213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uiExpand="1" build="allAtOnce" animBg="1"/>
      <p:bldP spid="5" grpId="0" animBg="1"/>
      <p:bldP spid="7" grpId="0" build="allAtOnce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3528" y="404665"/>
            <a:ext cx="8363272" cy="1296144"/>
          </a:xfrm>
        </p:spPr>
        <p:txBody>
          <a:bodyPr/>
          <a:lstStyle/>
          <a:p>
            <a:pPr marL="0" indent="0" algn="ctr">
              <a:buNone/>
            </a:pPr>
            <a:r>
              <a:rPr lang="fr-FR" dirty="0" smtClean="0">
                <a:solidFill>
                  <a:srgbClr val="002060"/>
                </a:solidFill>
              </a:rPr>
              <a:t>L’action humanitaire </a:t>
            </a:r>
          </a:p>
          <a:p>
            <a:pPr marL="0" indent="0">
              <a:buNone/>
            </a:pPr>
            <a:endParaRPr lang="fr-FR" dirty="0">
              <a:solidFill>
                <a:srgbClr val="002060"/>
              </a:solidFill>
            </a:endParaRPr>
          </a:p>
          <a:p>
            <a:pPr>
              <a:buNone/>
            </a:pPr>
            <a:endParaRPr lang="fr-FR" dirty="0" smtClean="0">
              <a:solidFill>
                <a:srgbClr val="002060"/>
              </a:solidFill>
            </a:endParaRPr>
          </a:p>
          <a:p>
            <a:pPr>
              <a:buFontTx/>
              <a:buChar char="-"/>
            </a:pPr>
            <a:endParaRPr lang="fr-FR" dirty="0">
              <a:solidFill>
                <a:srgbClr val="002060"/>
              </a:solidFill>
            </a:endParaRPr>
          </a:p>
          <a:p>
            <a:pPr>
              <a:buNone/>
            </a:pPr>
            <a:endParaRPr lang="fr-FR" dirty="0" smtClean="0">
              <a:solidFill>
                <a:srgbClr val="002060"/>
              </a:solidFill>
            </a:endParaRPr>
          </a:p>
          <a:p>
            <a:pPr>
              <a:buFontTx/>
              <a:buChar char="-"/>
            </a:pPr>
            <a:endParaRPr lang="fr-FR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fr-FR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1520" y="2996952"/>
            <a:ext cx="8280920" cy="17281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 algn="ctr"/>
            <a:r>
              <a:rPr lang="fr-FR" sz="2400" dirty="0" smtClean="0">
                <a:solidFill>
                  <a:srgbClr val="002060"/>
                </a:solidFill>
              </a:rPr>
              <a:t>Approche « do no </a:t>
            </a:r>
            <a:r>
              <a:rPr lang="fr-FR" sz="2400" dirty="0" err="1" smtClean="0">
                <a:solidFill>
                  <a:srgbClr val="002060"/>
                </a:solidFill>
              </a:rPr>
              <a:t>harm</a:t>
            </a:r>
            <a:r>
              <a:rPr lang="fr-FR" sz="2400" dirty="0" smtClean="0">
                <a:solidFill>
                  <a:srgbClr val="002060"/>
                </a:solidFill>
              </a:rPr>
              <a:t> » = ne pas faire de mal</a:t>
            </a:r>
            <a:endParaRPr lang="fr-FR" sz="2400" dirty="0">
              <a:solidFill>
                <a:srgbClr val="00206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1520" y="5949280"/>
            <a:ext cx="8280920" cy="64807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fr-FR" dirty="0" smtClean="0">
                <a:solidFill>
                  <a:srgbClr val="002060"/>
                </a:solidFill>
              </a:rPr>
              <a:t>Source: Michael </a:t>
            </a:r>
            <a:r>
              <a:rPr lang="fr-FR" dirty="0" err="1" smtClean="0">
                <a:solidFill>
                  <a:srgbClr val="002060"/>
                </a:solidFill>
              </a:rPr>
              <a:t>Schloms</a:t>
            </a:r>
            <a:r>
              <a:rPr lang="fr-FR" dirty="0" smtClean="0">
                <a:solidFill>
                  <a:srgbClr val="002060"/>
                </a:solidFill>
              </a:rPr>
              <a:t>, « Le dilemme inévitable de l’action humanitaire »,</a:t>
            </a:r>
            <a:r>
              <a:rPr lang="fr-FR" b="1" dirty="0" smtClean="0">
                <a:solidFill>
                  <a:srgbClr val="002060"/>
                </a:solidFill>
              </a:rPr>
              <a:t> </a:t>
            </a:r>
            <a:r>
              <a:rPr lang="fr-FR" i="1" dirty="0" smtClean="0">
                <a:solidFill>
                  <a:srgbClr val="002060"/>
                </a:solidFill>
              </a:rPr>
              <a:t>Cultures &amp; Conflits,</a:t>
            </a:r>
            <a:r>
              <a:rPr lang="fr-FR" dirty="0" smtClean="0">
                <a:solidFill>
                  <a:srgbClr val="002060"/>
                </a:solidFill>
              </a:rPr>
              <a:t> n°60, 2005</a:t>
            </a:r>
            <a:endParaRPr lang="fr-FR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213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5536" y="332656"/>
            <a:ext cx="8291264" cy="579350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dirty="0" smtClean="0">
                <a:solidFill>
                  <a:srgbClr val="0070C0"/>
                </a:solidFill>
              </a:rPr>
              <a:t>Conclusion </a:t>
            </a:r>
          </a:p>
          <a:p>
            <a:pPr marL="0" indent="0" algn="ctr">
              <a:buNone/>
            </a:pPr>
            <a:endParaRPr lang="fr-FR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fr-FR" sz="2800" u="sng" dirty="0" smtClean="0">
                <a:solidFill>
                  <a:srgbClr val="002060"/>
                </a:solidFill>
              </a:rPr>
              <a:t>Motivation</a:t>
            </a:r>
            <a:r>
              <a:rPr lang="fr-FR" sz="2800" dirty="0" smtClean="0">
                <a:solidFill>
                  <a:srgbClr val="002060"/>
                </a:solidFill>
              </a:rPr>
              <a:t> de l’engagement:</a:t>
            </a:r>
          </a:p>
          <a:p>
            <a:pPr marL="0" indent="0"/>
            <a:r>
              <a:rPr lang="fr-FR" sz="2800" dirty="0" smtClean="0">
                <a:solidFill>
                  <a:srgbClr val="002060"/>
                </a:solidFill>
              </a:rPr>
              <a:t>Choix </a:t>
            </a:r>
            <a:r>
              <a:rPr lang="fr-FR" sz="2800" dirty="0" smtClean="0">
                <a:solidFill>
                  <a:srgbClr val="002060"/>
                </a:solidFill>
              </a:rPr>
              <a:t>intellectuel?</a:t>
            </a:r>
            <a:endParaRPr lang="fr-FR" sz="2800" dirty="0" smtClean="0">
              <a:solidFill>
                <a:srgbClr val="002060"/>
              </a:solidFill>
            </a:endParaRPr>
          </a:p>
          <a:p>
            <a:pPr marL="0" indent="0"/>
            <a:r>
              <a:rPr lang="fr-FR" sz="2800" dirty="0" smtClean="0">
                <a:solidFill>
                  <a:srgbClr val="002060"/>
                </a:solidFill>
              </a:rPr>
              <a:t>Choix lié aux expériences personnelles </a:t>
            </a:r>
            <a:r>
              <a:rPr lang="fr-FR" sz="2800" dirty="0" smtClean="0">
                <a:solidFill>
                  <a:srgbClr val="002060"/>
                </a:solidFill>
              </a:rPr>
              <a:t>?</a:t>
            </a:r>
            <a:endParaRPr lang="fr-FR" sz="2800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fr-FR" sz="2800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fr-FR" sz="2800" u="sng" dirty="0" smtClean="0">
                <a:solidFill>
                  <a:srgbClr val="002060"/>
                </a:solidFill>
              </a:rPr>
              <a:t>Conditions</a:t>
            </a:r>
            <a:r>
              <a:rPr lang="fr-FR" sz="2800" dirty="0" smtClean="0">
                <a:solidFill>
                  <a:srgbClr val="002060"/>
                </a:solidFill>
              </a:rPr>
              <a:t> </a:t>
            </a:r>
            <a:r>
              <a:rPr lang="fr-FR" sz="2800" dirty="0">
                <a:solidFill>
                  <a:srgbClr val="002060"/>
                </a:solidFill>
              </a:rPr>
              <a:t>de l’engagement </a:t>
            </a:r>
            <a:r>
              <a:rPr lang="fr-FR" sz="2800" dirty="0" smtClean="0">
                <a:solidFill>
                  <a:srgbClr val="002060"/>
                </a:solidFill>
              </a:rPr>
              <a:t>:</a:t>
            </a:r>
          </a:p>
          <a:p>
            <a:pPr>
              <a:buFontTx/>
              <a:buChar char="-"/>
            </a:pPr>
            <a:r>
              <a:rPr lang="fr-FR" sz="2800" dirty="0" smtClean="0">
                <a:solidFill>
                  <a:srgbClr val="002060"/>
                </a:solidFill>
              </a:rPr>
              <a:t>autonomie</a:t>
            </a:r>
          </a:p>
          <a:p>
            <a:pPr>
              <a:buFontTx/>
              <a:buChar char="-"/>
            </a:pPr>
            <a:r>
              <a:rPr lang="fr-FR" sz="2800" dirty="0" smtClean="0">
                <a:solidFill>
                  <a:srgbClr val="002060"/>
                </a:solidFill>
              </a:rPr>
              <a:t>responsabilité</a:t>
            </a:r>
          </a:p>
          <a:p>
            <a:pPr>
              <a:buFontTx/>
              <a:buChar char="-"/>
            </a:pPr>
            <a:r>
              <a:rPr lang="fr-FR" sz="2800" dirty="0" smtClean="0">
                <a:solidFill>
                  <a:srgbClr val="002060"/>
                </a:solidFill>
              </a:rPr>
              <a:t>souci envers autrui, plus ou moins infini…</a:t>
            </a:r>
            <a:endParaRPr lang="fr-FR" sz="2800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fr-FR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189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39552" y="476672"/>
            <a:ext cx="7772400" cy="1470025"/>
          </a:xfrm>
        </p:spPr>
        <p:txBody>
          <a:bodyPr/>
          <a:lstStyle/>
          <a:p>
            <a:r>
              <a:rPr lang="fr-FR" dirty="0" smtClean="0">
                <a:solidFill>
                  <a:srgbClr val="0070C0"/>
                </a:solidFill>
              </a:rPr>
              <a:t>L’ENGAGEMENT</a:t>
            </a:r>
            <a:endParaRPr lang="fr-FR" dirty="0">
              <a:solidFill>
                <a:srgbClr val="0070C0"/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15616" y="1988840"/>
            <a:ext cx="7200800" cy="4248472"/>
          </a:xfrm>
        </p:spPr>
        <p:txBody>
          <a:bodyPr>
            <a:normAutofit/>
          </a:bodyPr>
          <a:lstStyle/>
          <a:p>
            <a:pPr marL="514350" indent="-514350" algn="l">
              <a:buAutoNum type="arabicPeriod"/>
            </a:pPr>
            <a:r>
              <a:rPr lang="fr-FR" dirty="0" smtClean="0">
                <a:solidFill>
                  <a:srgbClr val="0070C0"/>
                </a:solidFill>
              </a:rPr>
              <a:t>Définition</a:t>
            </a:r>
          </a:p>
          <a:p>
            <a:pPr marL="514350" indent="-514350" algn="l">
              <a:buAutoNum type="arabicPeriod"/>
            </a:pPr>
            <a:endParaRPr lang="fr-FR" dirty="0"/>
          </a:p>
          <a:p>
            <a:pPr algn="l"/>
            <a:r>
              <a:rPr lang="fr-FR" sz="2600" dirty="0" smtClean="0">
                <a:solidFill>
                  <a:srgbClr val="0070C0"/>
                </a:solidFill>
              </a:rPr>
              <a:t>Exemples : </a:t>
            </a:r>
            <a:r>
              <a:rPr lang="fr-FR" sz="2600" dirty="0" smtClean="0"/>
              <a:t>on s’engage dans l’armée, en amour, sur un rond point, comme ingénieur…</a:t>
            </a:r>
          </a:p>
          <a:p>
            <a:pPr algn="l"/>
            <a:endParaRPr lang="fr-FR" sz="2600" dirty="0"/>
          </a:p>
          <a:p>
            <a:pPr algn="l"/>
            <a:r>
              <a:rPr lang="fr-FR" sz="2600" dirty="0" smtClean="0"/>
              <a:t>Dans tous cas on </a:t>
            </a:r>
            <a:r>
              <a:rPr lang="fr-FR" sz="2600" dirty="0" smtClean="0">
                <a:solidFill>
                  <a:srgbClr val="0070C0"/>
                </a:solidFill>
              </a:rPr>
              <a:t>S’</a:t>
            </a:r>
            <a:r>
              <a:rPr lang="fr-FR" sz="2600" dirty="0" smtClean="0"/>
              <a:t>engage soi-même, </a:t>
            </a:r>
          </a:p>
          <a:p>
            <a:pPr algn="l"/>
            <a:r>
              <a:rPr lang="fr-FR" sz="2600" dirty="0" smtClean="0"/>
              <a:t>on </a:t>
            </a:r>
            <a:r>
              <a:rPr lang="fr-FR" sz="2600" dirty="0" smtClean="0">
                <a:solidFill>
                  <a:srgbClr val="0070C0"/>
                </a:solidFill>
              </a:rPr>
              <a:t>se donne en gage</a:t>
            </a:r>
            <a:r>
              <a:rPr lang="fr-FR" sz="2600" dirty="0" smtClean="0"/>
              <a:t>.</a:t>
            </a:r>
            <a:endParaRPr lang="fr-FR" sz="2600" dirty="0"/>
          </a:p>
        </p:txBody>
      </p:sp>
    </p:spTree>
    <p:extLst>
      <p:ext uri="{BB962C8B-B14F-4D97-AF65-F5344CB8AC3E}">
        <p14:creationId xmlns:p14="http://schemas.microsoft.com/office/powerpoint/2010/main" val="2843518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5536" y="332656"/>
            <a:ext cx="8291264" cy="579350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dirty="0" smtClean="0">
                <a:solidFill>
                  <a:srgbClr val="0070C0"/>
                </a:solidFill>
              </a:rPr>
              <a:t>Conclusion générale </a:t>
            </a:r>
          </a:p>
          <a:p>
            <a:pPr marL="0" indent="0" algn="ctr">
              <a:buNone/>
            </a:pPr>
            <a:endParaRPr lang="fr-FR" dirty="0" smtClean="0">
              <a:solidFill>
                <a:srgbClr val="FF0000"/>
              </a:solidFill>
            </a:endParaRPr>
          </a:p>
          <a:p>
            <a:pPr marL="0" indent="0"/>
            <a:r>
              <a:rPr lang="fr-FR" sz="2800" dirty="0" smtClean="0">
                <a:solidFill>
                  <a:srgbClr val="002060"/>
                </a:solidFill>
              </a:rPr>
              <a:t> Activités des ingénieurs : en prise avec la société</a:t>
            </a:r>
          </a:p>
          <a:p>
            <a:pPr marL="400050" lvl="1" indent="0"/>
            <a:r>
              <a:rPr lang="fr-FR" sz="2400" dirty="0" smtClean="0">
                <a:solidFill>
                  <a:srgbClr val="002060"/>
                </a:solidFill>
              </a:rPr>
              <a:t> En prise avec des éthiques concurrentes </a:t>
            </a:r>
          </a:p>
          <a:p>
            <a:pPr marL="400050" lvl="1" indent="0"/>
            <a:r>
              <a:rPr lang="fr-FR" sz="2400" dirty="0" smtClean="0">
                <a:solidFill>
                  <a:srgbClr val="002060"/>
                </a:solidFill>
              </a:rPr>
              <a:t> En prise avec des désirs et des besoins différents</a:t>
            </a:r>
          </a:p>
          <a:p>
            <a:pPr marL="400050" lvl="1" indent="0"/>
            <a:r>
              <a:rPr lang="fr-FR" sz="2400" dirty="0" smtClean="0">
                <a:solidFill>
                  <a:srgbClr val="002060"/>
                </a:solidFill>
              </a:rPr>
              <a:t> En prise avec des visions du bonheur parfois contradictoires</a:t>
            </a:r>
          </a:p>
          <a:p>
            <a:pPr marL="400050" lvl="1" indent="0"/>
            <a:endParaRPr lang="fr-FR" sz="2400" dirty="0" smtClean="0">
              <a:solidFill>
                <a:srgbClr val="002060"/>
              </a:solidFill>
            </a:endParaRPr>
          </a:p>
          <a:p>
            <a:pPr marL="0" indent="0"/>
            <a:r>
              <a:rPr lang="fr-FR" sz="2800" dirty="0" smtClean="0">
                <a:solidFill>
                  <a:srgbClr val="002060"/>
                </a:solidFill>
              </a:rPr>
              <a:t>Responsabilité des ingénieurs:</a:t>
            </a:r>
          </a:p>
          <a:p>
            <a:pPr marL="400050" lvl="1" indent="0"/>
            <a:r>
              <a:rPr lang="fr-FR" dirty="0" smtClean="0">
                <a:solidFill>
                  <a:srgbClr val="002060"/>
                </a:solidFill>
              </a:rPr>
              <a:t> </a:t>
            </a:r>
            <a:r>
              <a:rPr lang="fr-FR" sz="2400" dirty="0" smtClean="0">
                <a:solidFill>
                  <a:srgbClr val="002060"/>
                </a:solidFill>
              </a:rPr>
              <a:t>Collective et individuelle?</a:t>
            </a:r>
          </a:p>
          <a:p>
            <a:pPr marL="400050" lvl="1" indent="0"/>
            <a:r>
              <a:rPr lang="fr-FR" sz="2400" dirty="0" smtClean="0">
                <a:solidFill>
                  <a:srgbClr val="002060"/>
                </a:solidFill>
              </a:rPr>
              <a:t> Limitée, ou illimitée?</a:t>
            </a:r>
          </a:p>
          <a:p>
            <a:pPr marL="630238" lvl="1" indent="-230188"/>
            <a:r>
              <a:rPr lang="fr-FR" sz="2400" dirty="0" smtClean="0">
                <a:solidFill>
                  <a:srgbClr val="002060"/>
                </a:solidFill>
              </a:rPr>
              <a:t> Fruit d’un choix individuel toujours à réaffirmer et construire?</a:t>
            </a:r>
          </a:p>
        </p:txBody>
      </p:sp>
    </p:spTree>
    <p:extLst>
      <p:ext uri="{BB962C8B-B14F-4D97-AF65-F5344CB8AC3E}">
        <p14:creationId xmlns:p14="http://schemas.microsoft.com/office/powerpoint/2010/main" val="3326189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P101025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857250"/>
            <a:ext cx="6858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1007604" y="944725"/>
            <a:ext cx="6858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600" b="1" dirty="0">
                <a:solidFill>
                  <a:schemeClr val="bg1"/>
                </a:solidFill>
              </a:rPr>
              <a:t>Expériences vécues d’« ENGAGEMENT »</a:t>
            </a:r>
          </a:p>
        </p:txBody>
      </p:sp>
      <p:sp>
        <p:nvSpPr>
          <p:cNvPr id="7" name="Rectangle à coins arrondis 6"/>
          <p:cNvSpPr/>
          <p:nvPr/>
        </p:nvSpPr>
        <p:spPr>
          <a:xfrm>
            <a:off x="1920240" y="2618910"/>
            <a:ext cx="5837352" cy="329436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Tx/>
              <a:buChar char="•"/>
            </a:pPr>
            <a:endParaRPr lang="fr-FR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067341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fr-FR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S’engager c’est prendre une </a:t>
            </a:r>
            <a:r>
              <a:rPr lang="fr-FR" dirty="0" smtClean="0">
                <a:solidFill>
                  <a:srgbClr val="FF0000"/>
                </a:solidFill>
              </a:rPr>
              <a:t>décision libre </a:t>
            </a:r>
            <a:r>
              <a:rPr lang="fr-FR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comportant des risques dont on est prêt à assumer les conséquences</a:t>
            </a:r>
          </a:p>
          <a:p>
            <a:pPr algn="just"/>
            <a:endParaRPr lang="fr-FR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just"/>
            <a:r>
              <a:rPr lang="fr-FR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S’engager c’est prendre une </a:t>
            </a:r>
            <a:r>
              <a:rPr lang="fr-FR" dirty="0" smtClean="0">
                <a:solidFill>
                  <a:srgbClr val="FF0000"/>
                </a:solidFill>
              </a:rPr>
              <a:t>responsabilité</a:t>
            </a:r>
            <a:r>
              <a:rPr lang="fr-FR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qu’on n’est </a:t>
            </a:r>
            <a:r>
              <a:rPr lang="fr-FR" dirty="0" smtClean="0">
                <a:solidFill>
                  <a:srgbClr val="FF0000"/>
                </a:solidFill>
              </a:rPr>
              <a:t>pas obligé </a:t>
            </a:r>
            <a:r>
              <a:rPr lang="fr-FR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de prendre</a:t>
            </a:r>
            <a:endParaRPr lang="fr-FR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106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fr-FR" sz="3200" dirty="0" smtClean="0">
                <a:solidFill>
                  <a:schemeClr val="accent1"/>
                </a:solidFill>
              </a:rPr>
              <a:t>2. Paradoxe :on ne peut pas ne pas s’engager.</a:t>
            </a:r>
            <a:endParaRPr lang="fr-FR" sz="3200" dirty="0">
              <a:solidFill>
                <a:schemeClr val="accent1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0070C0"/>
                </a:solidFill>
              </a:rPr>
              <a:t>Blaise Pascal :</a:t>
            </a:r>
          </a:p>
          <a:p>
            <a:endParaRPr lang="fr-FR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fr-FR" dirty="0" smtClean="0">
                <a:solidFill>
                  <a:srgbClr val="0070C0"/>
                </a:solidFill>
              </a:rPr>
              <a:t>	« Vous êtes embarqués »</a:t>
            </a:r>
            <a:endParaRPr lang="fr-FR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833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71600" y="548680"/>
            <a:ext cx="7416824" cy="566738"/>
          </a:xfrm>
        </p:spPr>
        <p:txBody>
          <a:bodyPr>
            <a:normAutofit fontScale="90000"/>
          </a:bodyPr>
          <a:lstStyle/>
          <a:p>
            <a:r>
              <a:rPr lang="fr-FR" sz="3600" b="0" dirty="0" smtClean="0">
                <a:solidFill>
                  <a:schemeClr val="accent1"/>
                </a:solidFill>
              </a:rPr>
              <a:t>Pourtant, on observe tous les jours l’indifférence et donc le </a:t>
            </a:r>
            <a:r>
              <a:rPr lang="fr-FR" sz="3600" dirty="0" smtClean="0">
                <a:solidFill>
                  <a:schemeClr val="accent1"/>
                </a:solidFill>
              </a:rPr>
              <a:t>désengagement</a:t>
            </a:r>
            <a:endParaRPr lang="fr-FR" sz="3600" dirty="0">
              <a:solidFill>
                <a:schemeClr val="accent1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0" r="5640"/>
          <a:stretch>
            <a:fillRect/>
          </a:stretch>
        </p:blipFill>
        <p:spPr bwMode="auto">
          <a:xfrm>
            <a:off x="1763688" y="126876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fr-FR" dirty="0" smtClean="0"/>
              <a:t>Christophe Brachet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15618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2" y="620688"/>
            <a:ext cx="7069968" cy="471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1398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043608" y="764704"/>
            <a:ext cx="7416824" cy="5184576"/>
          </a:xfrm>
        </p:spPr>
        <p:txBody>
          <a:bodyPr>
            <a:normAutofit lnSpcReduction="10000"/>
          </a:bodyPr>
          <a:lstStyle/>
          <a:p>
            <a:pPr algn="just"/>
            <a:r>
              <a:rPr lang="fr-FR" dirty="0" smtClean="0">
                <a:solidFill>
                  <a:srgbClr val="0070C0"/>
                </a:solidFill>
              </a:rPr>
              <a:t>Le regard est essentiel dans l’engagement</a:t>
            </a:r>
          </a:p>
          <a:p>
            <a:pPr algn="just"/>
            <a:endParaRPr lang="fr-FR" dirty="0">
              <a:solidFill>
                <a:srgbClr val="0070C0"/>
              </a:solidFill>
            </a:endParaRPr>
          </a:p>
          <a:p>
            <a:pPr algn="just"/>
            <a:r>
              <a:rPr lang="fr-FR" dirty="0" smtClean="0">
                <a:solidFill>
                  <a:srgbClr val="0070C0"/>
                </a:solidFill>
              </a:rPr>
              <a:t>Ne pas voir c’est restreindre la réalité commune</a:t>
            </a:r>
          </a:p>
          <a:p>
            <a:pPr algn="just"/>
            <a:endParaRPr lang="fr-FR" dirty="0">
              <a:solidFill>
                <a:srgbClr val="0070C0"/>
              </a:solidFill>
            </a:endParaRPr>
          </a:p>
          <a:p>
            <a:pPr algn="just"/>
            <a:r>
              <a:rPr lang="fr-FR" dirty="0" smtClean="0">
                <a:solidFill>
                  <a:srgbClr val="0070C0"/>
                </a:solidFill>
              </a:rPr>
              <a:t>Notre engagement reflète notre vision du réel</a:t>
            </a:r>
          </a:p>
          <a:p>
            <a:pPr algn="just"/>
            <a:endParaRPr lang="fr-FR" dirty="0">
              <a:solidFill>
                <a:srgbClr val="0070C0"/>
              </a:solidFill>
            </a:endParaRPr>
          </a:p>
          <a:p>
            <a:pPr algn="just"/>
            <a:r>
              <a:rPr lang="fr-FR" dirty="0">
                <a:solidFill>
                  <a:srgbClr val="0070C0"/>
                </a:solidFill>
              </a:rPr>
              <a:t>« Cela ne me concerne pas </a:t>
            </a:r>
            <a:r>
              <a:rPr lang="fr-FR" dirty="0" smtClean="0">
                <a:solidFill>
                  <a:srgbClr val="0070C0"/>
                </a:solidFill>
              </a:rPr>
              <a:t>» = </a:t>
            </a:r>
            <a:r>
              <a:rPr lang="fr-FR" u="sng" dirty="0" smtClean="0">
                <a:solidFill>
                  <a:srgbClr val="0070C0"/>
                </a:solidFill>
              </a:rPr>
              <a:t>réel à trou </a:t>
            </a:r>
            <a:r>
              <a:rPr lang="fr-FR" dirty="0" smtClean="0">
                <a:solidFill>
                  <a:srgbClr val="0070C0"/>
                </a:solidFill>
              </a:rPr>
              <a:t>de l’individu non engagé</a:t>
            </a:r>
            <a:endParaRPr lang="fr-FR" dirty="0">
              <a:solidFill>
                <a:srgbClr val="0070C0"/>
              </a:solidFill>
            </a:endParaRPr>
          </a:p>
          <a:p>
            <a:pPr algn="just"/>
            <a:endParaRPr lang="fr-FR" dirty="0" smtClean="0">
              <a:solidFill>
                <a:srgbClr val="0070C0"/>
              </a:solidFill>
            </a:endParaRPr>
          </a:p>
          <a:p>
            <a:pPr algn="just"/>
            <a:endParaRPr lang="fr-FR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232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>
                <a:solidFill>
                  <a:schemeClr val="accent1"/>
                </a:solidFill>
              </a:rPr>
              <a:t>3. Quelques figures de </a:t>
            </a:r>
            <a:r>
              <a:rPr lang="fr-FR" dirty="0" smtClean="0">
                <a:solidFill>
                  <a:schemeClr val="accent1"/>
                </a:solidFill>
              </a:rPr>
              <a:t>l’engagement</a:t>
            </a: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lphaLcPeriod"/>
            </a:pPr>
            <a:r>
              <a:rPr lang="fr-FR" dirty="0" smtClean="0">
                <a:solidFill>
                  <a:srgbClr val="002060"/>
                </a:solidFill>
              </a:rPr>
              <a:t>L’engagement de l’intellectuel: au nom du « vrai »</a:t>
            </a:r>
          </a:p>
          <a:p>
            <a:pPr marL="514350" indent="-514350">
              <a:buAutoNum type="alphaLcPeriod"/>
            </a:pPr>
            <a:r>
              <a:rPr lang="fr-FR" dirty="0" smtClean="0">
                <a:solidFill>
                  <a:srgbClr val="002060"/>
                </a:solidFill>
              </a:rPr>
              <a:t>L’engagement du militaire: l’obéissance</a:t>
            </a:r>
          </a:p>
          <a:p>
            <a:pPr marL="514350" indent="-514350">
              <a:buAutoNum type="alphaLcPeriod"/>
            </a:pPr>
            <a:r>
              <a:rPr lang="fr-FR" dirty="0" smtClean="0">
                <a:solidFill>
                  <a:srgbClr val="002060"/>
                </a:solidFill>
              </a:rPr>
              <a:t>L’engagement du « Juste »: au nom de la justice, notion parfois confuse</a:t>
            </a:r>
          </a:p>
          <a:p>
            <a:pPr marL="514350" indent="-514350">
              <a:buAutoNum type="alphaLcPeriod"/>
            </a:pPr>
            <a:r>
              <a:rPr lang="fr-FR" dirty="0" smtClean="0">
                <a:solidFill>
                  <a:srgbClr val="002060"/>
                </a:solidFill>
              </a:rPr>
              <a:t>L’engagement de l’humanitaire: au nom de l’amour de l’humanité</a:t>
            </a:r>
            <a:endParaRPr lang="fr-FR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404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1730</TotalTime>
  <Words>1012</Words>
  <Application>Microsoft Office PowerPoint</Application>
  <PresentationFormat>Affichage à l'écran (4:3)</PresentationFormat>
  <Paragraphs>167</Paragraphs>
  <Slides>31</Slides>
  <Notes>4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31</vt:i4>
      </vt:variant>
    </vt:vector>
  </HeadingPairs>
  <TitlesOfParts>
    <vt:vector size="36" baseType="lpstr">
      <vt:lpstr>Arial</vt:lpstr>
      <vt:lpstr>Calibri</vt:lpstr>
      <vt:lpstr>Tahoma</vt:lpstr>
      <vt:lpstr>Times New Roman</vt:lpstr>
      <vt:lpstr>Thème Office</vt:lpstr>
      <vt:lpstr>Présentation PowerPoint</vt:lpstr>
      <vt:lpstr>Présentation PowerPoint</vt:lpstr>
      <vt:lpstr>L’ENGAGEMENT</vt:lpstr>
      <vt:lpstr>Présentation PowerPoint</vt:lpstr>
      <vt:lpstr>2. Paradoxe :on ne peut pas ne pas s’engager.</vt:lpstr>
      <vt:lpstr>Pourtant, on observe tous les jours l’indifférence et donc le désengagement</vt:lpstr>
      <vt:lpstr>Présentation PowerPoint</vt:lpstr>
      <vt:lpstr>Présentation PowerPoint</vt:lpstr>
      <vt:lpstr>3. Quelques figures de l’engagement</vt:lpstr>
      <vt:lpstr>3. Quelques figures de l’engagement</vt:lpstr>
      <vt:lpstr>Présentation PowerPoint</vt:lpstr>
      <vt:lpstr>Sartre</vt:lpstr>
      <vt:lpstr>Michel Foucault</vt:lpstr>
      <vt:lpstr> b. L’engagement du militaire </vt:lpstr>
      <vt:lpstr>Présentation PowerPoint</vt:lpstr>
      <vt:lpstr>Présentation PowerPoint</vt:lpstr>
      <vt:lpstr>Vocation = appel, impulsion, nécessité intérieure non décidée</vt:lpstr>
      <vt:lpstr>Présentation PowerPoint</vt:lpstr>
      <vt:lpstr>Présentation PowerPoint</vt:lpstr>
      <vt:lpstr>Présentation PowerPoint</vt:lpstr>
      <vt:lpstr>Présentation PowerPoint</vt:lpstr>
      <vt:lpstr> d. L’engagement de l’humanitaire </vt:lpstr>
      <vt:lpstr> d. L’engagement de l’humanitaire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L’ENGAGEMENT</dc:title>
  <dc:creator>Céline Tarrade</dc:creator>
  <cp:lastModifiedBy>Beatrice Jalenques-Vigouroux</cp:lastModifiedBy>
  <cp:revision>68</cp:revision>
  <dcterms:created xsi:type="dcterms:W3CDTF">2014-10-27T08:36:45Z</dcterms:created>
  <dcterms:modified xsi:type="dcterms:W3CDTF">2020-03-09T12:33:37Z</dcterms:modified>
</cp:coreProperties>
</file>