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1" r:id="rId2"/>
    <p:sldId id="290" r:id="rId3"/>
    <p:sldId id="256" r:id="rId4"/>
    <p:sldId id="257" r:id="rId5"/>
    <p:sldId id="273" r:id="rId6"/>
    <p:sldId id="274" r:id="rId7"/>
    <p:sldId id="260" r:id="rId8"/>
    <p:sldId id="297" r:id="rId9"/>
    <p:sldId id="298" r:id="rId10"/>
    <p:sldId id="299" r:id="rId11"/>
    <p:sldId id="300" r:id="rId12"/>
    <p:sldId id="265" r:id="rId13"/>
    <p:sldId id="293" r:id="rId14"/>
    <p:sldId id="264" r:id="rId15"/>
    <p:sldId id="292" r:id="rId16"/>
    <p:sldId id="278" r:id="rId17"/>
    <p:sldId id="279" r:id="rId18"/>
    <p:sldId id="294" r:id="rId19"/>
    <p:sldId id="295" r:id="rId20"/>
    <p:sldId id="296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68114" autoAdjust="0"/>
  </p:normalViewPr>
  <p:slideViewPr>
    <p:cSldViewPr>
      <p:cViewPr varScale="1">
        <p:scale>
          <a:sx n="56" d="100"/>
          <a:sy n="56" d="100"/>
        </p:scale>
        <p:origin x="2323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7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A4AFC-6B2B-4120-AA6E-4AAE4F69E626}" type="datetimeFigureOut">
              <a:rPr lang="fr-FR" smtClean="0"/>
              <a:pPr/>
              <a:t>27/04/2020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2504B-ACBD-4E80-B362-5C1694E3D5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79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affichCode.do;jsessionid=C42EF83542B694472947EA1A8008671D.tpdila10v_2?cidTexte=LEGITEXT000006070721&amp;dateTexte=20170120" TargetMode="External"/><Relationship Id="rId7" Type="http://schemas.openxmlformats.org/officeDocument/2006/relationships/hyperlink" Target="https://www.legifrance.gouv.fr/affichTexteArticle.do;jsessionid=C42EF83542B694472947EA1A8008671D.tpdila10v_2?cidTexte=JORFTEXT000000549619&amp;idArticle=LEGIARTI000006284447&amp;dateTexte=19940730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legifrance.gouv.fr/affichCode.do;jsessionid=C42EF83542B694472947EA1A8008671D.tpdila10v_2?idSectionTA=LEGISCTA000006136059&amp;cidTexte=LEGITEXT000006070721&amp;dateTexte=20170120" TargetMode="External"/><Relationship Id="rId5" Type="http://schemas.openxmlformats.org/officeDocument/2006/relationships/hyperlink" Target="https://www.legifrance.gouv.fr/affichCode.do;jsessionid=C42EF83542B694472947EA1A8008671D.tpdila10v_2?idSectionTA=LEGISCTA000006117610&amp;cidTexte=LEGITEXT000006070721&amp;dateTexte=20170120" TargetMode="External"/><Relationship Id="rId4" Type="http://schemas.openxmlformats.org/officeDocument/2006/relationships/hyperlink" Target="https://www.legifrance.gouv.fr/affichCode.do;jsessionid=C42EF83542B694472947EA1A8008671D.tpdila10v_2?idSectionTA=LEGISCTA000006089697&amp;cidTexte=LEGITEXT000006070721&amp;dateTexte=20170120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504B-ACBD-4E80-B362-5C1694E3D54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Les circonstances sont particulières donc la même règle est juste dans certaines circonstances et injuste dans d’autres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504B-ACBD-4E80-B362-5C1694E3D54E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504B-ACBD-4E80-B362-5C1694E3D54E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homme juste est-il d’abord respectueux des lois?</a:t>
            </a:r>
          </a:p>
          <a:p>
            <a:r>
              <a:rPr lang="fr-FR" dirty="0" smtClean="0"/>
              <a:t>Il faut définir les lois: lois écrite et lois morales</a:t>
            </a:r>
          </a:p>
          <a:p>
            <a:r>
              <a:rPr lang="fr-FR" dirty="0" smtClean="0"/>
              <a:t>Respect loi morale ici</a:t>
            </a:r>
            <a:r>
              <a:rPr lang="fr-FR" baseline="0" dirty="0" smtClean="0"/>
              <a:t> sur photos, et non respect loi écrite, et non respect loi morale car on fait du tort à autrui</a:t>
            </a:r>
          </a:p>
          <a:p>
            <a:r>
              <a:rPr lang="fr-FR" dirty="0" smtClean="0"/>
              <a:t>Thoreau : refus des payer ses impôts, ce qui ne fait de tort à personne – action individuelle, à finalité collective</a:t>
            </a:r>
          </a:p>
          <a:p>
            <a:r>
              <a:rPr lang="fr-FR" dirty="0" smtClean="0"/>
              <a:t>Arendt: la désobéissance doit être collective</a:t>
            </a:r>
          </a:p>
          <a:p>
            <a:r>
              <a:rPr lang="fr-FR" dirty="0" smtClean="0"/>
              <a:t>La fin justifie les moyens? Faire triompher la justice par</a:t>
            </a:r>
            <a:r>
              <a:rPr lang="fr-FR" baseline="0" dirty="0" smtClean="0"/>
              <a:t> la</a:t>
            </a:r>
            <a:r>
              <a:rPr lang="fr-FR" dirty="0" smtClean="0"/>
              <a:t> force?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504B-ACBD-4E80-B362-5C1694E3D54E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Les circonstances sont particulières donc la même règle est juste dans certaines circonstances et injuste dans d’autres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504B-ACBD-4E80-B362-5C1694E3D54E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742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>
                <a:hlinkClick r:id="rId3"/>
              </a:rPr>
              <a:t>Code civil,</a:t>
            </a:r>
            <a:r>
              <a:rPr lang="fr-FR" dirty="0" smtClean="0">
                <a:hlinkClick r:id="rId3"/>
              </a:rPr>
              <a:t> </a:t>
            </a:r>
            <a:r>
              <a:rPr lang="fr-FR" dirty="0" smtClean="0">
                <a:hlinkClick r:id="rId4"/>
              </a:rPr>
              <a:t>Livre Ier : Des personnes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dirty="0" smtClean="0">
                <a:hlinkClick r:id="rId5"/>
              </a:rPr>
              <a:t>Titre Ier : Des droits civils</a:t>
            </a:r>
            <a:r>
              <a:rPr lang="fr-FR" dirty="0" smtClean="0"/>
              <a:t>, </a:t>
            </a:r>
            <a:r>
              <a:rPr lang="fr-FR" dirty="0" smtClean="0">
                <a:hlinkClick r:id="rId6"/>
              </a:rPr>
              <a:t>Chapitre II : Du respect du corps humain</a:t>
            </a:r>
            <a:r>
              <a:rPr lang="fr-FR" dirty="0" smtClean="0"/>
              <a:t> </a:t>
            </a:r>
          </a:p>
          <a:p>
            <a:r>
              <a:rPr lang="fr-FR" dirty="0" smtClean="0"/>
              <a:t>Article 16-1 Créé par </a:t>
            </a:r>
            <a:r>
              <a:rPr lang="fr-FR" dirty="0" smtClean="0">
                <a:hlinkClick r:id="rId7"/>
              </a:rPr>
              <a:t>Loi n°94-653 du 29 juillet 1994 - art. 3 JORF 30 juillet 1994</a:t>
            </a:r>
            <a:r>
              <a:rPr lang="fr-FR" dirty="0" smtClean="0"/>
              <a:t> </a:t>
            </a:r>
          </a:p>
          <a:p>
            <a:r>
              <a:rPr lang="fr-FR" dirty="0" smtClean="0"/>
              <a:t>« Chacun a droit au respect de son corps.</a:t>
            </a:r>
          </a:p>
          <a:p>
            <a:r>
              <a:rPr lang="fr-FR" dirty="0" smtClean="0"/>
              <a:t>Le corps humain est inviolable.</a:t>
            </a:r>
          </a:p>
          <a:p>
            <a:r>
              <a:rPr lang="fr-FR" dirty="0" smtClean="0"/>
              <a:t>Le corps humain, ses éléments et ses produits ne peuvent faire l'objet d'un droit patrimonial. »</a:t>
            </a:r>
          </a:p>
          <a:p>
            <a:r>
              <a:rPr lang="fr-FR" dirty="0" smtClean="0"/>
              <a:t>Respect envers quelqu’un: estime qu’on a envers lui</a:t>
            </a:r>
          </a:p>
          <a:p>
            <a:r>
              <a:rPr lang="fr-FR" dirty="0" smtClean="0"/>
              <a:t>Respect envers ses parents = reconnaissance</a:t>
            </a:r>
          </a:p>
          <a:p>
            <a:r>
              <a:rPr lang="fr-FR" dirty="0" smtClean="0"/>
              <a:t>Respect envers la nature: remercier la nature, mère nature</a:t>
            </a:r>
          </a:p>
          <a:p>
            <a:r>
              <a:rPr lang="fr-FR" dirty="0" smtClean="0"/>
              <a:t>Respect hiérarchique</a:t>
            </a:r>
            <a:r>
              <a:rPr lang="fr-FR" baseline="0" dirty="0" smtClean="0"/>
              <a:t> = lié à la législation en vigueur</a:t>
            </a:r>
          </a:p>
          <a:p>
            <a:r>
              <a:rPr lang="fr-FR" baseline="0" dirty="0" smtClean="0"/>
              <a:t>Respecter son prochain = estime, morale en jeu</a:t>
            </a:r>
          </a:p>
          <a:p>
            <a:r>
              <a:rPr lang="fr-FR" baseline="0" dirty="0" smtClean="0"/>
              <a:t>Dignité humaine = un droit , un devoir sans réciprocité exigible</a:t>
            </a:r>
          </a:p>
          <a:p>
            <a:r>
              <a:rPr lang="fr-FR" baseline="0" dirty="0" smtClean="0"/>
              <a:t>Lancer de nain peu ancré en France, dont travail sur la prostitution librement consentie </a:t>
            </a:r>
          </a:p>
          <a:p>
            <a:r>
              <a:rPr lang="fr-FR" baseline="0" dirty="0" smtClean="0"/>
              <a:t>Si contrainte, c’est injuste </a:t>
            </a:r>
          </a:p>
          <a:p>
            <a:r>
              <a:rPr lang="fr-FR" baseline="0" dirty="0" smtClean="0"/>
              <a:t>Frontière indéfinie entre prostitution contrainte et prostitution consentie, qui pose la question de la dignité et du respect du corps </a:t>
            </a:r>
          </a:p>
          <a:p>
            <a:r>
              <a:rPr lang="fr-FR" baseline="0" dirty="0" smtClean="0"/>
              <a:t>Corps donné par la nature </a:t>
            </a:r>
          </a:p>
          <a:p>
            <a:r>
              <a:rPr lang="fr-FR" baseline="0" dirty="0" smtClean="0"/>
              <a:t>La norme est sociale, suppose des conventions humaines; en cela elle est distincte de la nature</a:t>
            </a:r>
          </a:p>
          <a:p>
            <a:r>
              <a:rPr lang="fr-FR" baseline="0" dirty="0" smtClean="0"/>
              <a:t>Distinction moyen / fin </a:t>
            </a:r>
          </a:p>
          <a:p>
            <a:r>
              <a:rPr lang="fr-FR" baseline="0" dirty="0" smtClean="0"/>
              <a:t>Morale maximaliste: je respecte mon corps et celui de l’autre</a:t>
            </a:r>
          </a:p>
          <a:p>
            <a:r>
              <a:rPr lang="fr-FR" baseline="0" dirty="0" smtClean="0"/>
              <a:t>Le </a:t>
            </a:r>
            <a:r>
              <a:rPr lang="fr-FR" baseline="0" dirty="0" err="1" smtClean="0"/>
              <a:t>pb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marchandiser</a:t>
            </a:r>
            <a:r>
              <a:rPr lang="fr-FR" baseline="0" dirty="0" smtClean="0"/>
              <a:t> le corps humain </a:t>
            </a:r>
          </a:p>
          <a:p>
            <a:r>
              <a:rPr lang="fr-FR" baseline="0" dirty="0" smtClean="0"/>
              <a:t>Kant: autrui comme fin et moyen</a:t>
            </a:r>
          </a:p>
          <a:p>
            <a:r>
              <a:rPr lang="fr-FR" baseline="0" dirty="0" smtClean="0"/>
              <a:t>Position minimale </a:t>
            </a:r>
            <a:r>
              <a:rPr lang="fr-FR" baseline="0" dirty="0" err="1" smtClean="0"/>
              <a:t>cf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Ruwen</a:t>
            </a:r>
            <a:r>
              <a:rPr lang="fr-FR" baseline="0" dirty="0" smtClean="0"/>
              <a:t> OGIEN = la loi ne doit pas se poser la question de ce qui est bien ou pas, le droit est juste de ne pas faire de mal aux autres; la morale dit ensuite le bien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504B-ACBD-4E80-B362-5C1694E3D54E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139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décisions de l’Etat sont</a:t>
            </a:r>
            <a:r>
              <a:rPr lang="fr-FR" baseline="0" dirty="0" smtClean="0"/>
              <a:t> elles justifiables?</a:t>
            </a:r>
          </a:p>
          <a:p>
            <a:r>
              <a:rPr lang="fr-FR" baseline="0" dirty="0" smtClean="0"/>
              <a:t>Texte de Max Weber sur le monopole de la violence in  Le Savant et le politique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504B-ACBD-4E80-B362-5C1694E3D54E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Vient d’un mot latin synonyme du :mot « droit » opposé à tordu; </a:t>
            </a:r>
          </a:p>
          <a:p>
            <a:r>
              <a:rPr lang="fr-FR" dirty="0" smtClean="0"/>
              <a:t>Donc ce qui est droit redresse ce qui est tordu, c’est-à-dire le droit fait ce qui doit être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504B-ACBD-4E80-B362-5C1694E3D54E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Justice: ce qui</a:t>
            </a:r>
            <a:r>
              <a:rPr lang="fr-FR" baseline="0" dirty="0" smtClean="0"/>
              <a:t> est autorisé ou interdit, et cela diffère selon les pays</a:t>
            </a:r>
          </a:p>
          <a:p>
            <a:r>
              <a:rPr lang="fr-FR" baseline="0" dirty="0" smtClean="0"/>
              <a:t>Convention tacite dans un pays pour accepter une action ou une autre, avec création d’une institution pour veiller au respect de cette convention: la question morale de mon action n’est pas concernée en fait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504B-ACBD-4E80-B362-5C1694E3D54E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Justice = lois positives, institutions judiciaires</a:t>
            </a:r>
          </a:p>
          <a:p>
            <a:r>
              <a:rPr lang="fr-FR" dirty="0" smtClean="0"/>
              <a:t>Or cela ne remplit pas tous les sens</a:t>
            </a:r>
            <a:r>
              <a:rPr lang="fr-FR" baseline="0" dirty="0" smtClean="0"/>
              <a:t> du mot justice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504B-ACBD-4E80-B362-5C1694E3D54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Idée</a:t>
            </a:r>
            <a:r>
              <a:rPr lang="fr-FR" baseline="0" dirty="0" smtClean="0"/>
              <a:t> d’1 justice universelle au-dessus des lois? Pb pour établir 1 critère</a:t>
            </a:r>
          </a:p>
          <a:p>
            <a:r>
              <a:rPr lang="fr-FR" baseline="0" dirty="0" smtClean="0"/>
              <a:t>Différence entre action légale et action légitime; attention aux dérives de légalisme; l(‘</a:t>
            </a:r>
            <a:r>
              <a:rPr lang="fr-FR" baseline="0" dirty="0" err="1" smtClean="0"/>
              <a:t>Etatr</a:t>
            </a:r>
            <a:r>
              <a:rPr lang="fr-FR" baseline="0" dirty="0" smtClean="0"/>
              <a:t> français prévoit une </a:t>
            </a:r>
            <a:r>
              <a:rPr lang="fr-FR" baseline="0" dirty="0" err="1" smtClean="0"/>
              <a:t>oossibilité</a:t>
            </a:r>
            <a:r>
              <a:rPr lang="fr-FR" baseline="0" dirty="0" smtClean="0"/>
              <a:t> de désobéissance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504B-ACBD-4E80-B362-5C1694E3D54E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Comment savoir si je suis impartiale?</a:t>
            </a:r>
          </a:p>
          <a:p>
            <a:r>
              <a:rPr lang="fr-FR" dirty="0" smtClean="0"/>
              <a:t>Commet être égal face à cette institution?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504B-ACBD-4E80-B362-5C1694E3D54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Histoire d’Antigone</a:t>
            </a:r>
          </a:p>
          <a:p>
            <a:r>
              <a:rPr lang="fr-FR" dirty="0" err="1" smtClean="0"/>
              <a:t>Laios</a:t>
            </a:r>
            <a:r>
              <a:rPr lang="fr-FR" dirty="0" smtClean="0"/>
              <a:t>, roi de Thèbes:</a:t>
            </a:r>
            <a:r>
              <a:rPr lang="fr-FR" baseline="0" dirty="0" smtClean="0"/>
              <a:t> il a 2 </a:t>
            </a:r>
            <a:r>
              <a:rPr lang="fr-FR" baseline="0" dirty="0" smtClean="0"/>
              <a:t>fils, </a:t>
            </a:r>
            <a:r>
              <a:rPr lang="fr-FR" baseline="0" dirty="0" err="1" smtClean="0"/>
              <a:t>Etéole</a:t>
            </a:r>
            <a:r>
              <a:rPr lang="fr-FR" baseline="0" dirty="0" smtClean="0"/>
              <a:t> et Polynice, </a:t>
            </a:r>
            <a:r>
              <a:rPr lang="fr-FR" baseline="0" dirty="0" smtClean="0"/>
              <a:t>et 1 fille, Antigone; à sa mort il était prévu que chacun exerce le rôle de roi à tour de rôle tous les ans.</a:t>
            </a:r>
          </a:p>
          <a:p>
            <a:r>
              <a:rPr lang="fr-FR" baseline="0" dirty="0" smtClean="0"/>
              <a:t>Le roi meurt  mais celui qui a pris le pouvoir en 1</a:t>
            </a:r>
            <a:r>
              <a:rPr lang="fr-FR" baseline="30000" dirty="0" smtClean="0"/>
              <a:t>er</a:t>
            </a:r>
            <a:r>
              <a:rPr lang="fr-FR" baseline="0" dirty="0" smtClean="0"/>
              <a:t> , </a:t>
            </a:r>
            <a:r>
              <a:rPr lang="fr-FR" baseline="0" dirty="0" err="1" smtClean="0"/>
              <a:t>Etéole</a:t>
            </a:r>
            <a:r>
              <a:rPr lang="fr-FR" baseline="0" dirty="0" smtClean="0"/>
              <a:t>, n’a pas voulu le rendre à Polynice.</a:t>
            </a:r>
          </a:p>
          <a:p>
            <a:r>
              <a:rPr lang="fr-FR" baseline="0" dirty="0" smtClean="0"/>
              <a:t>Pour se défendre, Polynice fait appel à une armée étrangère pour reprendre son pouvoir.</a:t>
            </a:r>
          </a:p>
          <a:p>
            <a:r>
              <a:rPr lang="fr-FR" baseline="0" dirty="0" smtClean="0"/>
              <a:t>La guerre a lieu et les 2 fils meurent.</a:t>
            </a:r>
          </a:p>
          <a:p>
            <a:r>
              <a:rPr lang="fr-FR" baseline="0" dirty="0" smtClean="0"/>
              <a:t>Créon, le frère du roi, </a:t>
            </a:r>
            <a:r>
              <a:rPr lang="fr-FR" baseline="0" dirty="0" smtClean="0"/>
              <a:t>prend alors le pouvoir, oncle d’Antigone.</a:t>
            </a:r>
          </a:p>
          <a:p>
            <a:r>
              <a:rPr lang="fr-FR" baseline="0" dirty="0" smtClean="0"/>
              <a:t>Créon décide de punir Polynice en refusant d’enterrer son corps et de faire des funérailles magnifiques à </a:t>
            </a:r>
            <a:r>
              <a:rPr lang="fr-FR" baseline="0" dirty="0" err="1" smtClean="0"/>
              <a:t>Etéole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Mais Antigone (en lien avec Œdipe) refuse que son frère soit ainsi punie et elle sera condamnée à rejoindre son frère Polynice dans la mort.</a:t>
            </a:r>
          </a:p>
          <a:p>
            <a:r>
              <a:rPr lang="fr-FR" b="1" baseline="0" dirty="0" smtClean="0"/>
              <a:t>Loi </a:t>
            </a:r>
            <a:r>
              <a:rPr lang="fr-FR" b="1" baseline="0" dirty="0" smtClean="0"/>
              <a:t>humaine, positive, changeante, relative à un pays et une époque, légale opposée à loi divine, non écrite, immuable, éternelle, légitime</a:t>
            </a:r>
          </a:p>
          <a:p>
            <a:r>
              <a:rPr lang="fr-FR" b="1" baseline="0" dirty="0" smtClean="0"/>
              <a:t>Ambition des droits de l’homme: texte qui permet de savoir si les lois auxquelles je suis censée obéir sont légitimes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504B-ACBD-4E80-B362-5C1694E3D54E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Histoire de Socrate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Dans le </a:t>
            </a:r>
            <a:r>
              <a:rPr lang="fr-FR" sz="1200" i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Criton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, quand ses amis proposent à Socrate de s’échapper en considérant qu’on a eu affaire à un procès injuste,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Socrate refuse de remettre en cause les lois de la cité qui ont pu le protéger jusqu’alors.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Socrate affirme que bien que les juges aient tort sur son compte,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il respectera leur verdict car il a toujours accepté et aimé la démocratie : il doit donc obéir à sa loi. </a:t>
            </a:r>
            <a:endParaRPr lang="fr-FR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504B-ACBD-4E80-B362-5C1694E3D54E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727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L’homme invisible</a:t>
            </a:r>
          </a:p>
          <a:p>
            <a:r>
              <a:rPr lang="fr-FR" dirty="0" smtClean="0"/>
              <a:t>Pour Platon, c’est par ignorance qu’on est injuste</a:t>
            </a:r>
            <a:r>
              <a:rPr lang="fr-FR" baseline="0" dirty="0" smtClean="0"/>
              <a:t> = on confond ce qui est bien pour moi et ce qui est bien; si on est instruit, on ne fera pas le mal; Socrate: nul n’est méchant volontairement</a:t>
            </a:r>
          </a:p>
          <a:p>
            <a:r>
              <a:rPr lang="fr-FR" baseline="0" dirty="0" smtClean="0"/>
              <a:t>Contre Socrate, la position du sophiste qui raconte la fable de l’anneau de Gygès sur le pouvoir de l’invisibilité et la garantie de l’impunité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504B-ACBD-4E80-B362-5C1694E3D54E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F124-EADE-4C31-AA43-3BB3B9A23B1A}" type="datetimeFigureOut">
              <a:rPr lang="fr-FR"/>
              <a:pPr>
                <a:defRPr/>
              </a:pPr>
              <a:t>27/04/2020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CC869-EC7B-4A1C-94BF-D7B91F912EE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380C-9155-4F08-92A3-9C99A8B9D88C}" type="datetimeFigureOut">
              <a:rPr lang="fr-FR"/>
              <a:pPr>
                <a:defRPr/>
              </a:pPr>
              <a:t>27/04/2020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5A31F-8BCB-49DE-AB4F-EF21A6F7E87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0E1E-5B07-4937-8464-7B41C30489E6}" type="datetimeFigureOut">
              <a:rPr lang="fr-FR"/>
              <a:pPr>
                <a:defRPr/>
              </a:pPr>
              <a:t>27/04/2020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E61D2-9FF6-413A-AD87-8AC0DC08DF8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04792-18D8-40C4-B8BB-168D2EE8580C}" type="datetimeFigureOut">
              <a:rPr lang="fr-FR"/>
              <a:pPr>
                <a:defRPr/>
              </a:pPr>
              <a:t>27/04/2020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72A1-1BBF-4AA7-A15E-66F35E77459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 userDrawn="1"/>
        </p:nvGrpSpPr>
        <p:grpSpPr>
          <a:xfrm>
            <a:off x="-1" y="868398"/>
            <a:ext cx="4355976" cy="4633217"/>
            <a:chOff x="-1" y="868398"/>
            <a:chExt cx="4355976" cy="4633217"/>
          </a:xfrm>
        </p:grpSpPr>
        <p:sp>
          <p:nvSpPr>
            <p:cNvPr id="6" name="Triangle isocèle 5"/>
            <p:cNvSpPr/>
            <p:nvPr userDrawn="1"/>
          </p:nvSpPr>
          <p:spPr>
            <a:xfrm rot="5400000">
              <a:off x="-67218" y="1078422"/>
              <a:ext cx="4490410" cy="4355976"/>
            </a:xfrm>
            <a:prstGeom prst="triangle">
              <a:avLst/>
            </a:prstGeom>
            <a:gradFill>
              <a:gsLst>
                <a:gs pos="91000">
                  <a:srgbClr val="004D6F">
                    <a:alpha val="73000"/>
                  </a:srgbClr>
                </a:gs>
                <a:gs pos="1000">
                  <a:schemeClr val="bg1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3" name="Triangle isocèle 2"/>
            <p:cNvSpPr/>
            <p:nvPr userDrawn="1"/>
          </p:nvSpPr>
          <p:spPr>
            <a:xfrm rot="5400000">
              <a:off x="-47736" y="916134"/>
              <a:ext cx="4248471" cy="4152999"/>
            </a:xfrm>
            <a:prstGeom prst="triangle">
              <a:avLst/>
            </a:prstGeom>
            <a:gradFill flip="none" rotWithShape="1">
              <a:gsLst>
                <a:gs pos="91000">
                  <a:srgbClr val="004D6F">
                    <a:alpha val="83000"/>
                  </a:srgbClr>
                </a:gs>
                <a:gs pos="1000">
                  <a:schemeClr val="bg1">
                    <a:alpha val="77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riangle isocèle 10"/>
          <p:cNvSpPr/>
          <p:nvPr userDrawn="1"/>
        </p:nvSpPr>
        <p:spPr>
          <a:xfrm rot="16200000">
            <a:off x="4399012" y="-842760"/>
            <a:ext cx="3923411" cy="5593663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9583" h="5593663">
                <a:moveTo>
                  <a:pt x="0" y="5571143"/>
                </a:moveTo>
                <a:lnTo>
                  <a:pt x="2886084" y="0"/>
                </a:lnTo>
                <a:cubicBezTo>
                  <a:pt x="3296866" y="781336"/>
                  <a:pt x="3503232" y="1243485"/>
                  <a:pt x="3914014" y="2024821"/>
                </a:cubicBezTo>
                <a:cubicBezTo>
                  <a:pt x="3912240" y="2295005"/>
                  <a:pt x="3918271" y="3614728"/>
                  <a:pt x="3919583" y="4687730"/>
                </a:cubicBezTo>
                <a:cubicBezTo>
                  <a:pt x="3917192" y="5350405"/>
                  <a:pt x="3918181" y="5087563"/>
                  <a:pt x="3915790" y="5593663"/>
                </a:cubicBezTo>
                <a:lnTo>
                  <a:pt x="0" y="5571143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90000"/>
                </a:srgbClr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6825055" y="-469057"/>
            <a:ext cx="1874105" cy="2802782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86000"/>
                </a:srgbClr>
              </a:gs>
              <a:gs pos="1000">
                <a:schemeClr val="bg1">
                  <a:alpha val="3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Triangle isocèle 8"/>
          <p:cNvSpPr/>
          <p:nvPr userDrawn="1"/>
        </p:nvSpPr>
        <p:spPr>
          <a:xfrm rot="16200000">
            <a:off x="7319312" y="360679"/>
            <a:ext cx="1872209" cy="1816159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79000"/>
                </a:srgbClr>
              </a:gs>
              <a:gs pos="5000">
                <a:schemeClr val="bg1">
                  <a:alpha val="3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874" y="369979"/>
            <a:ext cx="2817778" cy="61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6"/>
          <a:stretch/>
        </p:blipFill>
        <p:spPr bwMode="auto">
          <a:xfrm>
            <a:off x="3419871" y="6353714"/>
            <a:ext cx="2088233" cy="50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36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50BCC-F99E-4E0D-82E9-43F615A40E40}" type="datetimeFigureOut">
              <a:rPr lang="fr-FR"/>
              <a:pPr>
                <a:defRPr/>
              </a:pPr>
              <a:t>27/04/2020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B27EA-49B2-4094-B39E-6D3E9DDFC14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9213E-8EED-4DDC-B7DD-B34E0DBCAC98}" type="datetimeFigureOut">
              <a:rPr lang="fr-FR"/>
              <a:pPr>
                <a:defRPr/>
              </a:pPr>
              <a:t>27/04/2020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A1928-B617-4957-A7BE-4A632D986E7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7607-99D0-4E1B-B6E1-D2763198FA59}" type="datetimeFigureOut">
              <a:rPr lang="fr-FR"/>
              <a:pPr>
                <a:defRPr/>
              </a:pPr>
              <a:t>27/04/2020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FD2ED-9421-4A55-8741-B3D063E9BC3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E6448-D136-4F8F-AC3C-27CDB2A888C3}" type="datetimeFigureOut">
              <a:rPr lang="fr-FR"/>
              <a:pPr>
                <a:defRPr/>
              </a:pPr>
              <a:t>27/04/2020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72FDF-E46F-48B5-B3A6-1A13D4906EB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3A1D-CF0A-497C-856E-C9B0AFA85890}" type="datetimeFigureOut">
              <a:rPr lang="fr-FR"/>
              <a:pPr>
                <a:defRPr/>
              </a:pPr>
              <a:t>27/04/2020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9C92-F9E6-4B6A-80EE-4A9273DC313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26DA6-0CE0-4972-9A67-6BEA358F95B5}" type="datetimeFigureOut">
              <a:rPr lang="fr-FR"/>
              <a:pPr>
                <a:defRPr/>
              </a:pPr>
              <a:t>27/04/2020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DF69-E5A8-4F2B-B21E-096FADAF700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873A-AC8B-41B3-8E44-91426D13EE7B}" type="datetimeFigureOut">
              <a:rPr lang="fr-FR"/>
              <a:pPr>
                <a:defRPr/>
              </a:pPr>
              <a:t>27/04/2020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44EE2-42B3-435F-A835-B978B1D7007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FA805-1015-4636-A3C6-994BB51646BA}" type="datetimeFigureOut">
              <a:rPr lang="fr-FR"/>
              <a:pPr>
                <a:defRPr/>
              </a:pPr>
              <a:t>27/04/2020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B25B-5AF7-4951-A621-18D2F1FA6B0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28ADD9-D367-4179-8847-E2E17378F8CA}" type="datetimeFigureOut">
              <a:rPr lang="fr-FR"/>
              <a:pPr>
                <a:defRPr/>
              </a:pPr>
              <a:t>27/04/2020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21F2A3-A560-4571-A9E9-5B55803B800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7"/>
          <p:cNvSpPr txBox="1">
            <a:spLocks/>
          </p:cNvSpPr>
          <p:nvPr/>
        </p:nvSpPr>
        <p:spPr>
          <a:xfrm>
            <a:off x="2483768" y="4581128"/>
            <a:ext cx="6982554" cy="13455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fr-FR" sz="3600" dirty="0" smtClean="0"/>
              <a:t>ETHIQUE ET IMPLICATION CITOYENNE DE L’INGÉNIEUR</a:t>
            </a:r>
          </a:p>
          <a:p>
            <a:pPr algn="l"/>
            <a:endParaRPr lang="fr-FR" sz="1800" dirty="0" smtClean="0"/>
          </a:p>
          <a:p>
            <a:pPr algn="l"/>
            <a:r>
              <a:rPr lang="fr-FR" sz="3600" dirty="0" smtClean="0"/>
              <a:t>Justice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708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Shape 1"/>
          <p:cNvSpPr txBox="1">
            <a:spLocks noChangeArrowheads="1"/>
          </p:cNvSpPr>
          <p:nvPr/>
        </p:nvSpPr>
        <p:spPr bwMode="auto">
          <a:xfrm>
            <a:off x="457200" y="476250"/>
            <a:ext cx="82296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400">
                <a:solidFill>
                  <a:srgbClr val="0000FF"/>
                </a:solidFill>
                <a:latin typeface="Times New Roman" pitchFamily="18" charset="0"/>
              </a:rPr>
              <a:t>Pour Aristote, il y a trois manières de concevoir la justice :</a:t>
            </a:r>
            <a:endParaRPr lang="fr-FR" sz="2400"/>
          </a:p>
          <a:p>
            <a:endParaRPr lang="fr-FR" sz="2400"/>
          </a:p>
          <a:p>
            <a:pPr>
              <a:buFont typeface="Arial" charset="0"/>
              <a:buChar char="-"/>
            </a:pPr>
            <a:r>
              <a:rPr lang="fr-FR" sz="2400">
                <a:solidFill>
                  <a:srgbClr val="F00000"/>
                </a:solidFill>
                <a:latin typeface="Times New Roman" pitchFamily="18" charset="0"/>
              </a:rPr>
              <a:t>justice distributive ou équité : </a:t>
            </a:r>
            <a:r>
              <a:rPr lang="fr-FR" sz="2400">
                <a:solidFill>
                  <a:srgbClr val="0000FF"/>
                </a:solidFill>
                <a:latin typeface="Times New Roman" pitchFamily="18" charset="0"/>
              </a:rPr>
              <a:t>chacun reçoit ce qui lui revient selon ses besoins et donne selon ses moyens.</a:t>
            </a:r>
            <a:endParaRPr lang="fr-FR" sz="2400"/>
          </a:p>
          <a:p>
            <a:endParaRPr lang="fr-FR" sz="2400"/>
          </a:p>
          <a:p>
            <a:r>
              <a:rPr lang="fr-FR" sz="240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fr-FR" sz="2400">
                <a:solidFill>
                  <a:srgbClr val="F00000"/>
                </a:solidFill>
                <a:latin typeface="Times New Roman" pitchFamily="18" charset="0"/>
              </a:rPr>
              <a:t>justice commutative ou égalité arithmétique </a:t>
            </a:r>
            <a:r>
              <a:rPr lang="fr-FR" sz="2400">
                <a:solidFill>
                  <a:srgbClr val="0000FF"/>
                </a:solidFill>
                <a:latin typeface="Times New Roman" pitchFamily="18" charset="0"/>
              </a:rPr>
              <a:t>: même chose pour tout le monde.</a:t>
            </a:r>
            <a:endParaRPr lang="fr-FR" sz="2400"/>
          </a:p>
          <a:p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Shape 1"/>
          <p:cNvSpPr txBox="1">
            <a:spLocks noChangeArrowheads="1"/>
          </p:cNvSpPr>
          <p:nvPr/>
        </p:nvSpPr>
        <p:spPr bwMode="auto">
          <a:xfrm>
            <a:off x="457200" y="476250"/>
            <a:ext cx="82296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500">
                <a:solidFill>
                  <a:srgbClr val="0000FF"/>
                </a:solidFill>
                <a:latin typeface="Times New Roman" pitchFamily="18" charset="0"/>
              </a:rPr>
              <a:t>Pour Aristote, il y a trois manières de concevoir la justice :</a:t>
            </a:r>
            <a:endParaRPr lang="fr-FR"/>
          </a:p>
          <a:p>
            <a:pPr>
              <a:lnSpc>
                <a:spcPct val="80000"/>
              </a:lnSpc>
            </a:pPr>
            <a:endParaRPr lang="fr-FR"/>
          </a:p>
          <a:p>
            <a:pPr>
              <a:lnSpc>
                <a:spcPct val="80000"/>
              </a:lnSpc>
              <a:buFont typeface="Arial" charset="0"/>
              <a:buChar char="-"/>
            </a:pPr>
            <a:r>
              <a:rPr lang="fr-FR" sz="2500">
                <a:solidFill>
                  <a:srgbClr val="F00000"/>
                </a:solidFill>
                <a:latin typeface="Times New Roman" pitchFamily="18" charset="0"/>
              </a:rPr>
              <a:t>justice distributive ou équité : </a:t>
            </a:r>
            <a:r>
              <a:rPr lang="fr-FR" sz="2500">
                <a:solidFill>
                  <a:srgbClr val="0000FF"/>
                </a:solidFill>
                <a:latin typeface="Times New Roman" pitchFamily="18" charset="0"/>
              </a:rPr>
              <a:t>chacun reçoit ce qui lui revient selon ses besoins et donne selon ses moyens.</a:t>
            </a:r>
            <a:endParaRPr lang="fr-FR"/>
          </a:p>
          <a:p>
            <a:pPr>
              <a:lnSpc>
                <a:spcPct val="80000"/>
              </a:lnSpc>
            </a:pPr>
            <a:endParaRPr lang="fr-FR"/>
          </a:p>
          <a:p>
            <a:pPr>
              <a:lnSpc>
                <a:spcPct val="80000"/>
              </a:lnSpc>
              <a:buFont typeface="Arial" charset="0"/>
              <a:buChar char="-"/>
            </a:pPr>
            <a:r>
              <a:rPr lang="fr-FR" sz="2500">
                <a:solidFill>
                  <a:srgbClr val="F00000"/>
                </a:solidFill>
                <a:latin typeface="Times New Roman" pitchFamily="18" charset="0"/>
              </a:rPr>
              <a:t>justice commutative ou égalité arithmétique </a:t>
            </a:r>
            <a:r>
              <a:rPr lang="fr-FR" sz="2500">
                <a:solidFill>
                  <a:srgbClr val="0000FF"/>
                </a:solidFill>
                <a:latin typeface="Times New Roman" pitchFamily="18" charset="0"/>
              </a:rPr>
              <a:t>: même chose pour tout le monde.</a:t>
            </a:r>
            <a:endParaRPr lang="fr-FR"/>
          </a:p>
          <a:p>
            <a:pPr>
              <a:lnSpc>
                <a:spcPct val="80000"/>
              </a:lnSpc>
            </a:pPr>
            <a:endParaRPr lang="fr-FR"/>
          </a:p>
          <a:p>
            <a:pPr>
              <a:lnSpc>
                <a:spcPct val="80000"/>
              </a:lnSpc>
            </a:pPr>
            <a:endParaRPr lang="fr-FR"/>
          </a:p>
          <a:p>
            <a:pPr>
              <a:lnSpc>
                <a:spcPct val="80000"/>
              </a:lnSpc>
            </a:pPr>
            <a:r>
              <a:rPr lang="fr-FR" sz="250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fr-FR" sz="2500">
                <a:solidFill>
                  <a:srgbClr val="F00000"/>
                </a:solidFill>
                <a:latin typeface="Times New Roman" pitchFamily="18" charset="0"/>
              </a:rPr>
              <a:t>la sanction des comportements injustes ou justice corrective : </a:t>
            </a:r>
            <a:r>
              <a:rPr lang="fr-FR" sz="2500">
                <a:solidFill>
                  <a:srgbClr val="0000FF"/>
                </a:solidFill>
                <a:latin typeface="Times New Roman" pitchFamily="18" charset="0"/>
              </a:rPr>
              <a:t>la peine juste est celle qui permet de rétablir l'égalité.</a:t>
            </a:r>
            <a:endParaRPr lang="fr-FR"/>
          </a:p>
          <a:p>
            <a:pPr>
              <a:lnSpc>
                <a:spcPct val="80000"/>
              </a:lnSpc>
            </a:pPr>
            <a:endParaRPr lang="fr-FR"/>
          </a:p>
          <a:p>
            <a:pPr>
              <a:lnSpc>
                <a:spcPct val="80000"/>
              </a:lnSpc>
            </a:pPr>
            <a:endParaRPr lang="fr-FR"/>
          </a:p>
          <a:p>
            <a:pPr>
              <a:lnSpc>
                <a:spcPct val="80000"/>
              </a:lnSpc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7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037289"/>
            <a:ext cx="1897360" cy="1080120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fr-FR" sz="2000" dirty="0">
                <a:ea typeface="Calibri"/>
                <a:cs typeface="Times New Roman"/>
              </a:rPr>
              <a:t>CRÉON : Ainsi tu as osé passer outre à ma loi ? </a:t>
            </a:r>
            <a:endParaRPr lang="fr-FR" sz="2800" dirty="0">
              <a:ea typeface="Calibri"/>
              <a:cs typeface="Times New Roman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217332"/>
            <a:ext cx="6264696" cy="433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27617" y="4120429"/>
            <a:ext cx="8291264" cy="273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fr-FR" sz="2000" dirty="0" smtClean="0">
                <a:ea typeface="Calibri"/>
                <a:cs typeface="Times New Roman"/>
              </a:rPr>
              <a:t>ANTIGONE : Oui, car ce n'est pas Zeus qui l'avait proclamée!  Ce n'est pas la Justice, assise aux côtés des dieux infernaux ; non, ce ne sont pas là les lois qu'ils ont jamais fixées aux hommes, et je ne pensais pas que tes défenses à toi fussent assez puissantes pour permettre à un mortel de passer outre à d'autres lois, aux lois non écrites, inébranlables, des dieux ! Elles ne datent, celles-là, ni d'aujourd'hui ni d'hier, et nul ne sait le jour où elles ont paru. </a:t>
            </a:r>
            <a:endParaRPr lang="fr-FR" sz="2800" dirty="0" smtClean="0">
              <a:ea typeface="Calibri"/>
              <a:cs typeface="Times New Roman"/>
            </a:endParaRPr>
          </a:p>
          <a:p>
            <a:pPr marL="0" indent="0" algn="r" fontAlgn="auto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fr-FR" sz="2000" dirty="0" smtClean="0">
                <a:ea typeface="Calibri"/>
                <a:cs typeface="Times New Roman"/>
              </a:rPr>
              <a:t>Sophocle, </a:t>
            </a:r>
            <a:r>
              <a:rPr lang="fr-FR" sz="2000" i="1" dirty="0" smtClean="0">
                <a:ea typeface="Calibri"/>
                <a:cs typeface="Times New Roman"/>
              </a:rPr>
              <a:t>Antigone</a:t>
            </a:r>
            <a:endParaRPr lang="fr-FR" sz="2800" dirty="0" smtClean="0"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endParaRPr lang="fr-FR" sz="2800" dirty="0" smtClean="0">
              <a:ea typeface="Calibri"/>
              <a:cs typeface="Times New Roman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1547" y="187896"/>
            <a:ext cx="9602059" cy="720154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6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b="1" smtClean="0">
                <a:solidFill>
                  <a:srgbClr val="F00000"/>
                </a:solidFill>
              </a:rPr>
              <a:t>SANS LA LOI, SERIONS-NOUS JUSTES ?</a:t>
            </a:r>
          </a:p>
          <a:p>
            <a:pPr marL="0" indent="0">
              <a:buFont typeface="Arial" charset="0"/>
              <a:buNone/>
            </a:pPr>
            <a:endParaRPr lang="fr-FR" sz="1800" b="1" u="sng" smtClean="0">
              <a:solidFill>
                <a:srgbClr val="F00000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fr-FR" sz="1800" b="1" smtClean="0">
                <a:solidFill>
                  <a:srgbClr val="F00000"/>
                </a:solidFill>
              </a:rPr>
              <a:t> </a:t>
            </a:r>
            <a:r>
              <a:rPr lang="fr-FR" sz="2000" b="1" smtClean="0">
                <a:solidFill>
                  <a:srgbClr val="F00000"/>
                </a:solidFill>
              </a:rPr>
              <a:t>LA FABLE DE L'ANNEAU DE GYGES dans </a:t>
            </a:r>
            <a:r>
              <a:rPr lang="fr-FR" sz="2000" b="1" i="1" smtClean="0">
                <a:solidFill>
                  <a:srgbClr val="0000FF"/>
                </a:solidFill>
              </a:rPr>
              <a:t>La République de Platon</a:t>
            </a:r>
            <a:endParaRPr lang="fr-FR" sz="200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484313"/>
            <a:ext cx="3919538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251"/>
            <a:ext cx="8229600" cy="1368574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>
                <a:solidFill>
                  <a:srgbClr val="0000FF"/>
                </a:solidFill>
              </a:rPr>
              <a:t>Proposer des réponses à un cas précis posant question sur le plan de la justice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539552" y="1628800"/>
            <a:ext cx="8136904" cy="48965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200" b="1" dirty="0" smtClean="0">
                <a:solidFill>
                  <a:srgbClr val="0000FF"/>
                </a:solidFill>
              </a:rPr>
              <a:t>Justice </a:t>
            </a:r>
            <a:r>
              <a:rPr lang="fr-FR" sz="2200" b="1" dirty="0">
                <a:solidFill>
                  <a:srgbClr val="0000FF"/>
                </a:solidFill>
              </a:rPr>
              <a:t>et </a:t>
            </a:r>
            <a:r>
              <a:rPr lang="fr-FR" sz="2200" b="1" dirty="0" smtClean="0">
                <a:solidFill>
                  <a:srgbClr val="0000FF"/>
                </a:solidFill>
              </a:rPr>
              <a:t>respect de la dignité et de la liberté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200" b="1" dirty="0" smtClean="0">
                <a:solidFill>
                  <a:srgbClr val="0000FF"/>
                </a:solidFill>
              </a:rPr>
              <a:t>Justice et légalité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200" b="1" dirty="0">
                <a:solidFill>
                  <a:srgbClr val="0000FF"/>
                </a:solidFill>
              </a:rPr>
              <a:t>Justice </a:t>
            </a:r>
            <a:r>
              <a:rPr lang="fr-FR" sz="2200" b="1" dirty="0" smtClean="0">
                <a:solidFill>
                  <a:srgbClr val="0000FF"/>
                </a:solidFill>
              </a:rPr>
              <a:t>et impartialité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200" b="1" dirty="0">
                <a:solidFill>
                  <a:srgbClr val="0000FF"/>
                </a:solidFill>
              </a:rPr>
              <a:t>Justice </a:t>
            </a:r>
            <a:r>
              <a:rPr lang="fr-FR" sz="2200" b="1" dirty="0" smtClean="0">
                <a:solidFill>
                  <a:srgbClr val="0000FF"/>
                </a:solidFill>
              </a:rPr>
              <a:t>et bioéthique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200" b="1" dirty="0">
                <a:solidFill>
                  <a:srgbClr val="0000FF"/>
                </a:solidFill>
              </a:rPr>
              <a:t>Justice </a:t>
            </a:r>
            <a:r>
              <a:rPr lang="fr-FR" sz="2200" b="1" dirty="0" smtClean="0">
                <a:solidFill>
                  <a:srgbClr val="0000FF"/>
                </a:solidFill>
              </a:rPr>
              <a:t>corrective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200" b="1" dirty="0">
                <a:solidFill>
                  <a:srgbClr val="0000FF"/>
                </a:solidFill>
              </a:rPr>
              <a:t>Justice </a:t>
            </a:r>
            <a:r>
              <a:rPr lang="fr-FR" sz="2200" b="1" dirty="0" smtClean="0">
                <a:solidFill>
                  <a:srgbClr val="0000FF"/>
                </a:solidFill>
              </a:rPr>
              <a:t>et punition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200" b="1" dirty="0">
                <a:solidFill>
                  <a:srgbClr val="0000FF"/>
                </a:solidFill>
              </a:rPr>
              <a:t>Justice </a:t>
            </a:r>
            <a:r>
              <a:rPr lang="fr-FR" sz="2200" b="1" dirty="0" smtClean="0">
                <a:solidFill>
                  <a:srgbClr val="0000FF"/>
                </a:solidFill>
              </a:rPr>
              <a:t>et vengeance</a:t>
            </a:r>
            <a:endParaRPr lang="fr-FR" sz="2200" b="1" dirty="0">
              <a:solidFill>
                <a:srgbClr val="0000FF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200" b="1" dirty="0" smtClean="0">
              <a:solidFill>
                <a:srgbClr val="0000FF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 smtClean="0">
                <a:solidFill>
                  <a:srgbClr val="0000FF"/>
                </a:solidFill>
              </a:rPr>
              <a:t>Réfléchir par groupe de 5 à 6 – 1h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800" b="1" dirty="0" smtClean="0">
              <a:solidFill>
                <a:srgbClr val="0000FF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 smtClean="0">
                <a:solidFill>
                  <a:srgbClr val="0000FF"/>
                </a:solidFill>
              </a:rPr>
              <a:t>Présenter ensuite en grand groupe  à 15h30 mn </a:t>
            </a:r>
            <a:endParaRPr lang="fr-FR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2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Image 10" descr="http://www.mafr.fr/IMG/jpg/lancernain_loup_de_wall_street.jpg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685800"/>
            <a:ext cx="9144000" cy="5029200"/>
          </a:xfrm>
          <a:noFill/>
          <a:ln/>
        </p:spPr>
      </p:pic>
      <p:sp>
        <p:nvSpPr>
          <p:cNvPr id="2" name="Étoile à 5 branches 1"/>
          <p:cNvSpPr/>
          <p:nvPr/>
        </p:nvSpPr>
        <p:spPr>
          <a:xfrm>
            <a:off x="107504" y="5949280"/>
            <a:ext cx="720080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1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Image 12" descr="http://www.cnt-f.org/cnt42/IMG/arton601.jpg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561975"/>
            <a:ext cx="7777162" cy="5180013"/>
          </a:xfrm>
          <a:noFill/>
          <a:ln/>
        </p:spPr>
      </p:pic>
      <p:sp>
        <p:nvSpPr>
          <p:cNvPr id="3" name="Étoile à 5 branches 2"/>
          <p:cNvSpPr/>
          <p:nvPr/>
        </p:nvSpPr>
        <p:spPr>
          <a:xfrm>
            <a:off x="107504" y="5949280"/>
            <a:ext cx="720080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2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4400">
                <a:solidFill>
                  <a:srgbClr val="FF0000"/>
                </a:solidFill>
                <a:latin typeface="Calibri" pitchFamily="34" charset="0"/>
              </a:rPr>
              <a:t>Henry David Thoreau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77826" name="TextShap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Arial" charset="0"/>
              <a:buChar char="•"/>
            </a:pPr>
            <a:r>
              <a:rPr lang="fr-FR" sz="3200">
                <a:solidFill>
                  <a:srgbClr val="0070C0"/>
                </a:solidFill>
                <a:latin typeface="Calibri" pitchFamily="34" charset="0"/>
              </a:rPr>
              <a:t>A refusé de payer ses impôts contre les lois esclavagistes et la guerre contre le Mexique.</a:t>
            </a:r>
          </a:p>
          <a:p>
            <a:pPr algn="just">
              <a:buFont typeface="Arial" charset="0"/>
              <a:buChar char="•"/>
            </a:pPr>
            <a:endParaRPr lang="fr-FR">
              <a:solidFill>
                <a:srgbClr val="0070C0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fr-FR" sz="3200">
                <a:solidFill>
                  <a:srgbClr val="0070C0"/>
                </a:solidFill>
                <a:latin typeface="Calibri" pitchFamily="34" charset="0"/>
              </a:rPr>
              <a:t>Cela lui a valu un séjour en prison.</a:t>
            </a:r>
          </a:p>
          <a:p>
            <a:pPr algn="just">
              <a:buFont typeface="Arial" charset="0"/>
              <a:buChar char="•"/>
            </a:pPr>
            <a:endParaRPr lang="fr-FR">
              <a:solidFill>
                <a:srgbClr val="0070C0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fr-FR" sz="3200">
                <a:solidFill>
                  <a:srgbClr val="0070C0"/>
                </a:solidFill>
                <a:latin typeface="Calibri" pitchFamily="34" charset="0"/>
              </a:rPr>
              <a:t>Fondateur de la </a:t>
            </a:r>
            <a:r>
              <a:rPr lang="fr-FR" sz="3200">
                <a:solidFill>
                  <a:srgbClr val="FF0000"/>
                </a:solidFill>
                <a:latin typeface="Calibri" pitchFamily="34" charset="0"/>
              </a:rPr>
              <a:t>désobéissance civile.</a:t>
            </a:r>
            <a:endParaRPr lang="fr-FR">
              <a:solidFill>
                <a:srgbClr val="FF0000"/>
              </a:solidFill>
            </a:endParaRP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6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4400">
                <a:solidFill>
                  <a:srgbClr val="FF0000"/>
                </a:solidFill>
                <a:latin typeface="Calibri" pitchFamily="34" charset="0"/>
              </a:rPr>
              <a:t>Henry David Thoreau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78850" name="TextShap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buFont typeface="Arial" charset="0"/>
              <a:buChar char="•"/>
            </a:pPr>
            <a:r>
              <a:rPr lang="fr-FR" sz="2800">
                <a:solidFill>
                  <a:schemeClr val="tx2"/>
                </a:solidFill>
                <a:latin typeface="Calibri" pitchFamily="34" charset="0"/>
              </a:rPr>
              <a:t>Obéir à toutes les lois = abandonner sa conscience</a:t>
            </a:r>
            <a:endParaRPr lang="fr-FR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</a:pPr>
            <a:endParaRPr lang="fr-FR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  <a:buFont typeface="Arial" charset="0"/>
              <a:buChar char="•"/>
            </a:pPr>
            <a:r>
              <a:rPr lang="fr-FR" sz="2800">
                <a:solidFill>
                  <a:schemeClr val="tx2"/>
                </a:solidFill>
                <a:latin typeface="Calibri" pitchFamily="34" charset="0"/>
              </a:rPr>
              <a:t> L’homme doit respecter le droit avant d’accepter comme citoyen de respecter la loi : c’est sa conscience qui lui dicte ce qui est juste. </a:t>
            </a:r>
            <a:endParaRPr lang="fr-FR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</a:pPr>
            <a:endParaRPr lang="fr-FR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  <a:buFont typeface="Arial" charset="0"/>
              <a:buChar char="•"/>
            </a:pPr>
            <a:r>
              <a:rPr lang="fr-FR" sz="2800">
                <a:solidFill>
                  <a:schemeClr val="tx2"/>
                </a:solidFill>
                <a:latin typeface="Calibri" pitchFamily="34" charset="0"/>
              </a:rPr>
              <a:t>C’est au contraire l’obéissance aveugle aux lois qui peut rendre les hommes injustes</a:t>
            </a:r>
          </a:p>
          <a:p>
            <a:pPr algn="just">
              <a:lnSpc>
                <a:spcPct val="90000"/>
              </a:lnSpc>
              <a:buFont typeface="Arial" charset="0"/>
              <a:buChar char="•"/>
            </a:pPr>
            <a:endParaRPr lang="fr-FR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  <a:buFont typeface="Arial" charset="0"/>
              <a:buChar char="•"/>
            </a:pPr>
            <a:r>
              <a:rPr lang="fr-FR" sz="2800">
                <a:solidFill>
                  <a:schemeClr val="tx2"/>
                </a:solidFill>
                <a:latin typeface="Calibri" pitchFamily="34" charset="0"/>
              </a:rPr>
              <a:t>Exemple : des soldats font la guerre contre leur volonté.   </a:t>
            </a:r>
            <a:endParaRPr lang="fr-FR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4" y="1"/>
            <a:ext cx="9144000" cy="6885384"/>
          </a:xfrm>
          <a:prstGeom prst="rect">
            <a:avLst/>
          </a:prstGeom>
        </p:spPr>
      </p:pic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-31" y="2780928"/>
            <a:ext cx="9144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fr-FR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</a:t>
            </a:r>
            <a:endParaRPr lang="fr-FR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A8E4-B300-43D1-B6FE-C2EA6428C03F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4400">
                <a:solidFill>
                  <a:srgbClr val="FF0000"/>
                </a:solidFill>
                <a:latin typeface="Calibri" pitchFamily="34" charset="0"/>
              </a:rPr>
              <a:t>Hannah Arendt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457200" y="1268413"/>
            <a:ext cx="8229600" cy="54006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600" dirty="0">
                <a:solidFill>
                  <a:schemeClr val="tx2"/>
                </a:solidFill>
                <a:latin typeface="Calibri" panose="020F0502020204030204" pitchFamily="34" charset="0"/>
                <a:cs typeface="+mn-cs"/>
              </a:rPr>
              <a:t>D’accord avec Thoreau pour critiquer l’obéissance aveugle mais :</a:t>
            </a:r>
            <a:endParaRPr sz="2600" dirty="0">
              <a:solidFill>
                <a:schemeClr val="tx2"/>
              </a:solidFill>
              <a:latin typeface="Calibri" panose="020F0502020204030204" pitchFamily="34" charset="0"/>
              <a:cs typeface="+mn-cs"/>
            </a:endParaRP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600" dirty="0">
              <a:solidFill>
                <a:schemeClr val="tx2"/>
              </a:solidFill>
              <a:latin typeface="Calibri" panose="020F0502020204030204" pitchFamily="34" charset="0"/>
              <a:cs typeface="+mn-cs"/>
            </a:endParaRP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2600" dirty="0">
                <a:solidFill>
                  <a:schemeClr val="tx2"/>
                </a:solidFill>
                <a:latin typeface="Calibri" panose="020F0502020204030204" pitchFamily="34" charset="0"/>
                <a:cs typeface="+mn-cs"/>
              </a:rPr>
              <a:t>il n’est pas légitime de dicter la désobéissance par la conscience individuelle car « les suggestions de la conscience sont apolitiques et elles revêtent toujours un caractère subjectif », </a:t>
            </a:r>
            <a:endParaRPr sz="2600" dirty="0">
              <a:solidFill>
                <a:schemeClr val="tx2"/>
              </a:solidFill>
              <a:latin typeface="Calibri" panose="020F0502020204030204" pitchFamily="34" charset="0"/>
              <a:cs typeface="+mn-cs"/>
            </a:endParaRP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600" dirty="0">
              <a:solidFill>
                <a:schemeClr val="tx2"/>
              </a:solidFill>
              <a:latin typeface="Calibri" panose="020F0502020204030204" pitchFamily="34" charset="0"/>
              <a:cs typeface="+mn-cs"/>
            </a:endParaRP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2600" dirty="0">
                <a:solidFill>
                  <a:schemeClr val="tx2"/>
                </a:solidFill>
                <a:latin typeface="Calibri" panose="020F0502020204030204" pitchFamily="34" charset="0"/>
                <a:cs typeface="+mn-cs"/>
              </a:rPr>
              <a:t>la désobéissance n’est civile et n’a de sens que lorsqu’elle est  </a:t>
            </a:r>
            <a:r>
              <a:rPr lang="fr-FR" sz="2600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l’œuvre d’un groupe </a:t>
            </a:r>
            <a:r>
              <a:rPr lang="fr-FR" sz="2600" dirty="0">
                <a:solidFill>
                  <a:schemeClr val="tx2"/>
                </a:solidFill>
                <a:latin typeface="Calibri" panose="020F0502020204030204" pitchFamily="34" charset="0"/>
                <a:cs typeface="+mn-cs"/>
              </a:rPr>
              <a:t>qui considère que le mécanisme normal de la société ne fonctionne plus, est anticonstitutionnel, telle est par exemple la violation des libertés fondamentales. </a:t>
            </a:r>
            <a:endParaRPr sz="2600" dirty="0">
              <a:solidFill>
                <a:schemeClr val="tx2"/>
              </a:solidFill>
              <a:latin typeface="Calibri" panose="020F0502020204030204" pitchFamily="34" charset="0"/>
              <a:cs typeface="+mn-cs"/>
            </a:endParaRP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600" dirty="0">
              <a:solidFill>
                <a:schemeClr val="tx2"/>
              </a:solidFill>
              <a:latin typeface="Calibri" panose="020F0502020204030204" pitchFamily="34" charset="0"/>
              <a:cs typeface="+mn-cs"/>
            </a:endParaRP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2600" dirty="0">
                <a:solidFill>
                  <a:schemeClr val="tx2"/>
                </a:solidFill>
                <a:latin typeface="Calibri" panose="020F0502020204030204" pitchFamily="34" charset="0"/>
                <a:cs typeface="+mn-cs"/>
              </a:rPr>
              <a:t>Le groupe auteur de la désobéissance estime que </a:t>
            </a:r>
            <a:r>
              <a:rPr lang="fr-FR" sz="2600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les changements sont nécessaires pour l’ensemble de la société</a:t>
            </a:r>
            <a:r>
              <a:rPr lang="fr-FR" sz="2600" dirty="0">
                <a:solidFill>
                  <a:schemeClr val="tx2"/>
                </a:solidFill>
                <a:latin typeface="Calibri" panose="020F0502020204030204" pitchFamily="34" charset="0"/>
                <a:cs typeface="+mn-cs"/>
              </a:rPr>
              <a:t>. </a:t>
            </a:r>
            <a:endParaRPr sz="2600" dirty="0">
              <a:solidFill>
                <a:schemeClr val="tx2"/>
              </a:solidFill>
              <a:latin typeface="Calibri" panose="020F0502020204030204" pitchFamily="34" charset="0"/>
              <a:cs typeface="+mn-cs"/>
            </a:endParaRP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600" dirty="0">
              <a:solidFill>
                <a:schemeClr val="tx2"/>
              </a:solidFill>
              <a:latin typeface="Calibri" panose="020F0502020204030204" pitchFamily="34" charset="0"/>
              <a:cs typeface="+mn-cs"/>
            </a:endParaRP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2600" dirty="0">
                <a:solidFill>
                  <a:schemeClr val="tx2"/>
                </a:solidFill>
                <a:latin typeface="Calibri" panose="020F0502020204030204" pitchFamily="34" charset="0"/>
                <a:cs typeface="+mn-cs"/>
              </a:rPr>
              <a:t>Alors que les criminels violent la loi de manière clandestine, </a:t>
            </a:r>
            <a:r>
              <a:rPr lang="fr-FR" sz="2600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la désobéissance civile se clame publiquement. </a:t>
            </a: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fr-FR" sz="2600" dirty="0">
              <a:solidFill>
                <a:srgbClr val="FF0000"/>
              </a:solidFill>
              <a:latin typeface="Calibri" panose="020F0502020204030204" pitchFamily="34" charset="0"/>
              <a:cs typeface="+mn-cs"/>
            </a:endParaRP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2600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Le désobéissant civil  agit au nom d’un groupe, éventuellement au détriment de sa propre personne</a:t>
            </a:r>
            <a:r>
              <a:rPr lang="fr-FR" sz="2600" dirty="0">
                <a:solidFill>
                  <a:schemeClr val="tx2"/>
                </a:solidFill>
                <a:latin typeface="Calibri" panose="020F0502020204030204" pitchFamily="34" charset="0"/>
                <a:cs typeface="+mn-cs"/>
              </a:rPr>
              <a:t>, à l'inverse du délinquant, qui agit seulement pour son intérêt.</a:t>
            </a:r>
            <a:endParaRPr sz="2600" dirty="0">
              <a:solidFill>
                <a:schemeClr val="tx2"/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solidFill>
                <a:schemeClr val="tx2"/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solidFill>
                <a:schemeClr val="tx2"/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3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Image 13" descr="http://blogs.afp.com/makingof/public/decryptages/.000_Par7077691_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333375"/>
            <a:ext cx="8388350" cy="5561013"/>
          </a:xfrm>
          <a:noFill/>
          <a:ln/>
        </p:spPr>
      </p:pic>
      <p:sp>
        <p:nvSpPr>
          <p:cNvPr id="3" name="Étoile à 5 branches 2"/>
          <p:cNvSpPr/>
          <p:nvPr/>
        </p:nvSpPr>
        <p:spPr>
          <a:xfrm>
            <a:off x="107504" y="5949280"/>
            <a:ext cx="720080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Imag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260350"/>
            <a:ext cx="8496300" cy="5603875"/>
          </a:xfrm>
          <a:noFill/>
          <a:ln/>
        </p:spPr>
      </p:pic>
      <p:sp>
        <p:nvSpPr>
          <p:cNvPr id="3" name="Étoile à 5 branches 2"/>
          <p:cNvSpPr/>
          <p:nvPr/>
        </p:nvSpPr>
        <p:spPr>
          <a:xfrm>
            <a:off x="107504" y="5949280"/>
            <a:ext cx="720080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Image 5" descr="http://peoplitics.blog-idrac.com/files/2011/02/bebe_medicament-250-217x300.jpg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7225" y="0"/>
            <a:ext cx="4959350" cy="6858000"/>
          </a:xfrm>
          <a:noFill/>
          <a:ln/>
        </p:spPr>
      </p:pic>
      <p:sp>
        <p:nvSpPr>
          <p:cNvPr id="3" name="Étoile à 5 branches 2"/>
          <p:cNvSpPr/>
          <p:nvPr/>
        </p:nvSpPr>
        <p:spPr>
          <a:xfrm>
            <a:off x="107504" y="5949280"/>
            <a:ext cx="720080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Image 27" descr="C:\Users\Celine\Contacts\Documents\Philo\matériel\Manuel\échanges\rub2.pn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460375"/>
            <a:ext cx="8208963" cy="5676900"/>
          </a:xfrm>
          <a:noFill/>
          <a:ln/>
        </p:spPr>
      </p:pic>
      <p:sp>
        <p:nvSpPr>
          <p:cNvPr id="3" name="Étoile à 5 branches 2"/>
          <p:cNvSpPr/>
          <p:nvPr/>
        </p:nvSpPr>
        <p:spPr>
          <a:xfrm>
            <a:off x="107504" y="5949280"/>
            <a:ext cx="720080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Image 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46063"/>
            <a:ext cx="9144000" cy="5908675"/>
          </a:xfrm>
          <a:noFill/>
          <a:ln/>
        </p:spPr>
      </p:pic>
      <p:sp>
        <p:nvSpPr>
          <p:cNvPr id="3" name="Étoile à 5 branches 2"/>
          <p:cNvSpPr/>
          <p:nvPr/>
        </p:nvSpPr>
        <p:spPr>
          <a:xfrm>
            <a:off x="107504" y="5949280"/>
            <a:ext cx="720080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5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Image 9" descr="http://assets.vice.com/content-images/contentimage/no-slug/885480b788d9cefea030f60b64f9e116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27238" y="0"/>
            <a:ext cx="4772025" cy="6858000"/>
          </a:xfrm>
          <a:noFill/>
          <a:ln/>
        </p:spPr>
      </p:pic>
      <p:sp>
        <p:nvSpPr>
          <p:cNvPr id="3" name="Étoile à 5 branches 2"/>
          <p:cNvSpPr/>
          <p:nvPr/>
        </p:nvSpPr>
        <p:spPr>
          <a:xfrm>
            <a:off x="107504" y="5949280"/>
            <a:ext cx="720080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5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Image 17" descr="http://expositions.bnf.fr/hugo/images/3/011bis.jpg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7250" y="0"/>
            <a:ext cx="4583113" cy="6858000"/>
          </a:xfrm>
          <a:noFill/>
          <a:ln/>
        </p:spPr>
      </p:pic>
      <p:sp>
        <p:nvSpPr>
          <p:cNvPr id="3" name="Étoile à 5 branches 2"/>
          <p:cNvSpPr/>
          <p:nvPr/>
        </p:nvSpPr>
        <p:spPr>
          <a:xfrm>
            <a:off x="107504" y="5949280"/>
            <a:ext cx="720080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Image 19" descr="http://lajupettedejeannette.com/jj/wp-content/plugins/image-shadow/cache/d687b56303410f450b62ebad89f4e4ec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68300"/>
            <a:ext cx="9144000" cy="6311900"/>
          </a:xfrm>
          <a:noFill/>
          <a:ln/>
        </p:spPr>
      </p:pic>
      <p:sp>
        <p:nvSpPr>
          <p:cNvPr id="3" name="Étoile à 5 branches 2"/>
          <p:cNvSpPr/>
          <p:nvPr/>
        </p:nvSpPr>
        <p:spPr>
          <a:xfrm>
            <a:off x="107504" y="5949280"/>
            <a:ext cx="720080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Image 20" descr="http://expositions.bnf.fr/capa/images/3/161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124744" y="-1323529"/>
            <a:ext cx="13440084" cy="9263391"/>
          </a:xfrm>
          <a:noFill/>
          <a:ln/>
        </p:spPr>
      </p:pic>
      <p:sp>
        <p:nvSpPr>
          <p:cNvPr id="3" name="Étoile à 5 branches 2"/>
          <p:cNvSpPr/>
          <p:nvPr/>
        </p:nvSpPr>
        <p:spPr>
          <a:xfrm>
            <a:off x="107504" y="5949280"/>
            <a:ext cx="720080" cy="72008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subTitle" idx="1"/>
          </p:nvPr>
        </p:nvSpPr>
        <p:spPr>
          <a:xfrm>
            <a:off x="827088" y="333375"/>
            <a:ext cx="7632700" cy="5903913"/>
          </a:xfrm>
        </p:spPr>
        <p:txBody>
          <a:bodyPr/>
          <a:lstStyle/>
          <a:p>
            <a:r>
              <a:rPr lang="fr-FR" b="1" dirty="0" smtClean="0">
                <a:solidFill>
                  <a:srgbClr val="F00000"/>
                </a:solidFill>
              </a:rPr>
              <a:t>LA JUSTICE</a:t>
            </a:r>
          </a:p>
          <a:p>
            <a:endParaRPr lang="fr-FR" b="1" dirty="0" smtClean="0">
              <a:solidFill>
                <a:srgbClr val="0000FF"/>
              </a:solidFill>
            </a:endParaRPr>
          </a:p>
          <a:p>
            <a:pPr algn="just"/>
            <a:r>
              <a:rPr lang="fr-FR" b="1" dirty="0" smtClean="0">
                <a:solidFill>
                  <a:schemeClr val="accent1"/>
                </a:solidFill>
              </a:rPr>
              <a:t>Étymologie : du latin </a:t>
            </a:r>
            <a:r>
              <a:rPr lang="fr-FR" b="1" i="1" dirty="0" smtClean="0">
                <a:solidFill>
                  <a:schemeClr val="accent1"/>
                </a:solidFill>
              </a:rPr>
              <a:t>jus, </a:t>
            </a:r>
            <a:r>
              <a:rPr lang="fr-FR" b="1" i="1" dirty="0" err="1" smtClean="0">
                <a:solidFill>
                  <a:schemeClr val="accent1"/>
                </a:solidFill>
              </a:rPr>
              <a:t>juris</a:t>
            </a:r>
            <a:r>
              <a:rPr lang="fr-FR" b="1" dirty="0" smtClean="0">
                <a:solidFill>
                  <a:schemeClr val="accent1"/>
                </a:solidFill>
              </a:rPr>
              <a:t> qui signifie</a:t>
            </a:r>
            <a:r>
              <a:rPr lang="fr-FR" b="1" u="sng" dirty="0" smtClean="0">
                <a:solidFill>
                  <a:schemeClr val="accent1"/>
                </a:solidFill>
              </a:rPr>
              <a:t> droit</a:t>
            </a:r>
          </a:p>
          <a:p>
            <a:pPr algn="just"/>
            <a:endParaRPr lang="fr-FR" b="1" u="sng" dirty="0" smtClean="0">
              <a:solidFill>
                <a:schemeClr val="accent1"/>
              </a:solidFill>
            </a:endParaRPr>
          </a:p>
          <a:p>
            <a:pPr algn="just"/>
            <a:r>
              <a:rPr lang="fr-FR" b="1" dirty="0" smtClean="0">
                <a:solidFill>
                  <a:schemeClr val="accent1"/>
                </a:solidFill>
              </a:rPr>
              <a:t>Est droit ce qui redresse des injustices ou torts</a:t>
            </a:r>
          </a:p>
          <a:p>
            <a:pPr algn="just"/>
            <a:endParaRPr lang="fr-FR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subTitle" idx="1"/>
          </p:nvPr>
        </p:nvSpPr>
        <p:spPr>
          <a:xfrm>
            <a:off x="827088" y="333375"/>
            <a:ext cx="7632700" cy="590391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>
                <a:solidFill>
                  <a:srgbClr val="FF0000"/>
                </a:solidFill>
              </a:rPr>
              <a:t>● </a:t>
            </a:r>
            <a:r>
              <a:rPr lang="fr-FR" b="1" dirty="0">
                <a:solidFill>
                  <a:srgbClr val="FF0000"/>
                </a:solidFill>
              </a:rPr>
              <a:t>La justice comme </a:t>
            </a:r>
            <a:r>
              <a:rPr lang="fr-FR" b="1" dirty="0" smtClean="0">
                <a:solidFill>
                  <a:srgbClr val="FF0000"/>
                </a:solidFill>
              </a:rPr>
              <a:t>légalité</a:t>
            </a:r>
            <a:endParaRPr lang="fr-FR" dirty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 smtClean="0"/>
              <a:t>La </a:t>
            </a:r>
            <a:r>
              <a:rPr lang="fr-FR" dirty="0"/>
              <a:t>justice désigne </a:t>
            </a:r>
            <a:r>
              <a:rPr lang="fr-FR" u="sng" dirty="0" smtClean="0"/>
              <a:t>l’ensemble </a:t>
            </a:r>
            <a:r>
              <a:rPr lang="fr-FR" u="sng" dirty="0"/>
              <a:t>des lois adoptées par un État</a:t>
            </a:r>
            <a:r>
              <a:rPr lang="fr-FR" dirty="0"/>
              <a:t>, lois qui définissent les actions justes et celles qui sont </a:t>
            </a:r>
            <a:r>
              <a:rPr lang="fr-FR" dirty="0" smtClean="0"/>
              <a:t>injustes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fr-FR" dirty="0" smtClean="0"/>
              <a:t>	= Droit </a:t>
            </a:r>
            <a:r>
              <a:rPr lang="fr-FR" dirty="0"/>
              <a:t>positif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	 </a:t>
            </a:r>
            <a:r>
              <a:rPr lang="fr-FR" dirty="0"/>
              <a:t>« respecter la justice », </a:t>
            </a:r>
            <a:r>
              <a:rPr lang="fr-FR" dirty="0" smtClean="0"/>
              <a:t>«</a:t>
            </a:r>
            <a:r>
              <a:rPr lang="fr-FR" dirty="0"/>
              <a:t> respecter les lois en vigueur dans l’État </a:t>
            </a:r>
            <a:r>
              <a:rPr lang="fr-FR" dirty="0" smtClean="0"/>
              <a:t>»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	</a:t>
            </a:r>
            <a:r>
              <a:rPr lang="fr-FR" i="1" dirty="0" smtClean="0"/>
              <a:t>injuste</a:t>
            </a:r>
            <a:r>
              <a:rPr lang="fr-FR" dirty="0"/>
              <a:t> =</a:t>
            </a:r>
            <a:r>
              <a:rPr lang="fr-FR" dirty="0" smtClean="0"/>
              <a:t> ce, celui </a:t>
            </a:r>
            <a:r>
              <a:rPr lang="fr-FR" dirty="0"/>
              <a:t>qui transgresse la </a:t>
            </a:r>
            <a:r>
              <a:rPr lang="fr-FR" dirty="0" smtClean="0"/>
              <a:t>loi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>
              <a:solidFill>
                <a:srgbClr val="0000FF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b="1" dirty="0">
              <a:solidFill>
                <a:schemeClr val="accent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subTitle" idx="1"/>
          </p:nvPr>
        </p:nvSpPr>
        <p:spPr>
          <a:xfrm>
            <a:off x="827088" y="333375"/>
            <a:ext cx="7632700" cy="5903913"/>
          </a:xfrm>
        </p:spPr>
        <p:txBody>
          <a:bodyPr rtlCol="0">
            <a:normAutofit fontScale="925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>
                <a:solidFill>
                  <a:srgbClr val="FF0000"/>
                </a:solidFill>
              </a:rPr>
              <a:t>● </a:t>
            </a:r>
            <a:r>
              <a:rPr lang="fr-FR" b="1" dirty="0">
                <a:solidFill>
                  <a:srgbClr val="FF0000"/>
                </a:solidFill>
              </a:rPr>
              <a:t>La justice comme légalité</a:t>
            </a:r>
            <a:endParaRPr lang="fr-FR" dirty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>
                <a:solidFill>
                  <a:srgbClr val="FF0000"/>
                </a:solidFill>
              </a:rPr>
              <a:t>● La justice comme institution</a:t>
            </a:r>
            <a:endParaRPr lang="fr-FR" dirty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	La </a:t>
            </a:r>
            <a:r>
              <a:rPr lang="fr-FR" dirty="0"/>
              <a:t>justice désigne </a:t>
            </a:r>
            <a:r>
              <a:rPr lang="fr-FR" u="sng" dirty="0"/>
              <a:t>l’institution judiciaire</a:t>
            </a:r>
            <a:r>
              <a:rPr lang="fr-FR" dirty="0"/>
              <a:t>, c’est-à-dire l’ensemble des magistrats, le corps des lois, l’organisation des décisions de justice, etc. </a:t>
            </a:r>
            <a:endParaRPr lang="fr-FR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	</a:t>
            </a:r>
            <a:r>
              <a:rPr lang="fr-FR" dirty="0" smtClean="0"/>
              <a:t>«</a:t>
            </a:r>
            <a:r>
              <a:rPr lang="fr-FR" dirty="0"/>
              <a:t> faire confiance à la justice de son pays », c’est-à-dire au fonctionnement d’une </a:t>
            </a:r>
            <a:r>
              <a:rPr lang="fr-FR" dirty="0" smtClean="0"/>
              <a:t>institution</a:t>
            </a:r>
            <a:endParaRPr lang="fr-FR" dirty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>
              <a:solidFill>
                <a:srgbClr val="0000FF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b="1" dirty="0">
              <a:solidFill>
                <a:schemeClr val="accent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subTitle" idx="1"/>
          </p:nvPr>
        </p:nvSpPr>
        <p:spPr>
          <a:xfrm>
            <a:off x="827088" y="333375"/>
            <a:ext cx="7632700" cy="5759921"/>
          </a:xfrm>
        </p:spPr>
        <p:txBody>
          <a:bodyPr rtlCol="0"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>
                <a:solidFill>
                  <a:srgbClr val="FF0000"/>
                </a:solidFill>
              </a:rPr>
              <a:t>● </a:t>
            </a:r>
            <a:r>
              <a:rPr lang="fr-FR" b="1" dirty="0">
                <a:solidFill>
                  <a:srgbClr val="FF0000"/>
                </a:solidFill>
              </a:rPr>
              <a:t>La justice comme légalité</a:t>
            </a:r>
            <a:endParaRPr lang="fr-FR" dirty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>
                <a:solidFill>
                  <a:srgbClr val="FF0000"/>
                </a:solidFill>
              </a:rPr>
              <a:t>● La justice comme </a:t>
            </a:r>
            <a:r>
              <a:rPr lang="fr-FR" b="1" dirty="0" smtClean="0">
                <a:solidFill>
                  <a:srgbClr val="FF0000"/>
                </a:solidFill>
              </a:rPr>
              <a:t>institution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fr-FR" b="1" dirty="0">
                <a:solidFill>
                  <a:srgbClr val="FF0000"/>
                </a:solidFill>
              </a:rPr>
              <a:t>● La justice comme valeur morale</a:t>
            </a:r>
            <a:endParaRPr lang="fr-FR" dirty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fr-FR" dirty="0" smtClean="0"/>
              <a:t>	Sens </a:t>
            </a:r>
            <a:r>
              <a:rPr lang="fr-FR" dirty="0"/>
              <a:t>moral du mot </a:t>
            </a:r>
            <a:r>
              <a:rPr lang="fr-FR" i="1" dirty="0"/>
              <a:t> justice</a:t>
            </a:r>
            <a:r>
              <a:rPr lang="fr-FR" dirty="0"/>
              <a:t>, perceptible dans l’expression « avoir le sens de la justice </a:t>
            </a:r>
            <a:r>
              <a:rPr lang="fr-FR" dirty="0" smtClean="0"/>
              <a:t>»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fr-FR" dirty="0"/>
              <a:t>	</a:t>
            </a:r>
            <a:r>
              <a:rPr lang="fr-FR" dirty="0" smtClean="0"/>
              <a:t> </a:t>
            </a:r>
            <a:r>
              <a:rPr lang="fr-FR" dirty="0"/>
              <a:t>La justice </a:t>
            </a:r>
            <a:r>
              <a:rPr lang="fr-FR" dirty="0" smtClean="0"/>
              <a:t>comme </a:t>
            </a:r>
            <a:r>
              <a:rPr lang="fr-FR" u="sng" dirty="0" smtClean="0"/>
              <a:t>valeur </a:t>
            </a:r>
            <a:r>
              <a:rPr lang="fr-FR" u="sng" dirty="0"/>
              <a:t>intériorisée</a:t>
            </a:r>
            <a:r>
              <a:rPr lang="fr-FR" dirty="0"/>
              <a:t>, qui dépasse le cadre des lois d’un État et permet d’en mesurer la </a:t>
            </a:r>
            <a:r>
              <a:rPr lang="fr-FR" dirty="0" smtClean="0"/>
              <a:t>légitimité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fr-FR" dirty="0" smtClean="0"/>
              <a:t>	La </a:t>
            </a:r>
            <a:r>
              <a:rPr lang="fr-FR" dirty="0"/>
              <a:t>légalité </a:t>
            </a:r>
            <a:r>
              <a:rPr lang="fr-FR" dirty="0" smtClean="0"/>
              <a:t>ne définit pas les </a:t>
            </a:r>
            <a:r>
              <a:rPr lang="fr-FR" dirty="0"/>
              <a:t>normes du juste et de </a:t>
            </a:r>
            <a:r>
              <a:rPr lang="fr-FR" dirty="0" smtClean="0"/>
              <a:t>l’injuste moral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fr-FR" dirty="0"/>
              <a:t>	</a:t>
            </a:r>
            <a:r>
              <a:rPr lang="fr-FR" dirty="0" smtClean="0"/>
              <a:t>Le juste =  </a:t>
            </a:r>
            <a:r>
              <a:rPr lang="fr-FR" dirty="0"/>
              <a:t>sentiment qu’il existe des valeurs transcendantes à celles instaurées par les lois positives, valeurs que toute une tradition rattache à la notion de droit </a:t>
            </a:r>
            <a:r>
              <a:rPr lang="fr-FR" dirty="0" smtClean="0"/>
              <a:t>naturel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87675" y="404813"/>
            <a:ext cx="2884488" cy="5156200"/>
          </a:xfr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25538"/>
            <a:ext cx="3848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881438"/>
            <a:ext cx="32289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1341438"/>
            <a:ext cx="3105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5940425" y="4292600"/>
            <a:ext cx="2384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latin typeface="Calibri" pitchFamily="34" charset="0"/>
              </a:rPr>
              <a:t>Pb : quels critères ?</a:t>
            </a:r>
          </a:p>
        </p:txBody>
      </p:sp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3492922" y="5373216"/>
            <a:ext cx="2735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latin typeface="Calibri" pitchFamily="34" charset="0"/>
              </a:rPr>
              <a:t>La déesse Thémis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Shape 1"/>
          <p:cNvSpPr txBox="1">
            <a:spLocks noChangeArrowheads="1"/>
          </p:cNvSpPr>
          <p:nvPr/>
        </p:nvSpPr>
        <p:spPr bwMode="auto">
          <a:xfrm>
            <a:off x="457200" y="476250"/>
            <a:ext cx="82296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800">
                <a:solidFill>
                  <a:srgbClr val="0000FF"/>
                </a:solidFill>
                <a:latin typeface="Times New Roman" pitchFamily="18" charset="0"/>
              </a:rPr>
              <a:t>Pour Aristote, il y a trois manières de concevoir la justice :</a:t>
            </a:r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21845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Shape 1"/>
          <p:cNvSpPr txBox="1">
            <a:spLocks noChangeArrowheads="1"/>
          </p:cNvSpPr>
          <p:nvPr/>
        </p:nvSpPr>
        <p:spPr bwMode="auto">
          <a:xfrm>
            <a:off x="457200" y="476250"/>
            <a:ext cx="82296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400">
                <a:solidFill>
                  <a:srgbClr val="0000FF"/>
                </a:solidFill>
                <a:latin typeface="Times New Roman" pitchFamily="18" charset="0"/>
              </a:rPr>
              <a:t>Pour Aristote, il y a trois manières de concevoir la justice :</a:t>
            </a:r>
            <a:endParaRPr lang="fr-FR" sz="2400"/>
          </a:p>
          <a:p>
            <a:endParaRPr lang="fr-FR" sz="2400"/>
          </a:p>
          <a:p>
            <a:r>
              <a:rPr lang="fr-FR" sz="240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fr-FR" sz="2400">
                <a:solidFill>
                  <a:srgbClr val="F00000"/>
                </a:solidFill>
                <a:latin typeface="Times New Roman" pitchFamily="18" charset="0"/>
              </a:rPr>
              <a:t>justice distributive ou équité : </a:t>
            </a:r>
            <a:r>
              <a:rPr lang="fr-FR" sz="2400">
                <a:solidFill>
                  <a:srgbClr val="0000FF"/>
                </a:solidFill>
                <a:latin typeface="Times New Roman" pitchFamily="18" charset="0"/>
              </a:rPr>
              <a:t>chacun reçoit ce qui lui revient selon ses besoins et donne selon ses moyens.</a:t>
            </a: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87700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1806</Words>
  <Application>Microsoft Office PowerPoint</Application>
  <PresentationFormat>Affichage à l'écran (4:3)</PresentationFormat>
  <Paragraphs>183</Paragraphs>
  <Slides>29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Tahoma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 Tarrade</dc:creator>
  <cp:lastModifiedBy>Beatrice Jalenques-Vigouroux</cp:lastModifiedBy>
  <cp:revision>58</cp:revision>
  <dcterms:created xsi:type="dcterms:W3CDTF">2014-11-23T16:50:05Z</dcterms:created>
  <dcterms:modified xsi:type="dcterms:W3CDTF">2020-04-27T13:54:08Z</dcterms:modified>
</cp:coreProperties>
</file>