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3" r:id="rId3"/>
    <p:sldId id="294" r:id="rId4"/>
    <p:sldId id="291" r:id="rId5"/>
    <p:sldId id="292"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fr-FR" smtClean="0"/>
              <a:t>Modifiez le style du titre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31456D6-9A1A-47A3-A72C-4E6787459ED2}" type="datetimeFigureOut">
              <a:rPr lang="fr-FR" smtClean="0"/>
              <a:t>05/05/2021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4435F2-C7A7-4199-AACA-CEE510AE2804}"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431456D6-9A1A-47A3-A72C-4E6787459ED2}" type="datetimeFigureOut">
              <a:rPr lang="fr-FR" smtClean="0"/>
              <a:t>05/05/2021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4435F2-C7A7-4199-AACA-CEE510AE2804}"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431456D6-9A1A-47A3-A72C-4E6787459ED2}" type="datetimeFigureOut">
              <a:rPr lang="fr-FR" smtClean="0"/>
              <a:t>05/05/2021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4435F2-C7A7-4199-AACA-CEE510AE2804}"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431456D6-9A1A-47A3-A72C-4E6787459ED2}" type="datetimeFigureOut">
              <a:rPr lang="fr-FR" smtClean="0"/>
              <a:t>05/05/2021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4435F2-C7A7-4199-AACA-CEE510AE2804}"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31456D6-9A1A-47A3-A72C-4E6787459ED2}" type="datetimeFigureOut">
              <a:rPr lang="fr-FR" smtClean="0"/>
              <a:t>05/05/2021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34435F2-C7A7-4199-AACA-CEE510AE2804}"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31456D6-9A1A-47A3-A72C-4E6787459ED2}" type="datetimeFigureOut">
              <a:rPr lang="fr-FR" smtClean="0"/>
              <a:t>05/05/2021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34435F2-C7A7-4199-AACA-CEE510AE2804}"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431456D6-9A1A-47A3-A72C-4E6787459ED2}" type="datetimeFigureOut">
              <a:rPr lang="fr-FR" smtClean="0"/>
              <a:t>05/05/2021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34435F2-C7A7-4199-AACA-CEE510AE2804}"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431456D6-9A1A-47A3-A72C-4E6787459ED2}" type="datetimeFigureOut">
              <a:rPr lang="fr-FR" smtClean="0"/>
              <a:t>05/05/2021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34435F2-C7A7-4199-AACA-CEE510AE2804}"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1456D6-9A1A-47A3-A72C-4E6787459ED2}" type="datetimeFigureOut">
              <a:rPr lang="fr-FR" smtClean="0"/>
              <a:t>05/05/2021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34435F2-C7A7-4199-AACA-CEE510AE2804}"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fr-FR" smtClean="0"/>
              <a:t>Modifiez le style du titre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31456D6-9A1A-47A3-A72C-4E6787459ED2}" type="datetimeFigureOut">
              <a:rPr lang="fr-FR" smtClean="0"/>
              <a:t>05/05/2021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34435F2-C7A7-4199-AACA-CEE510AE2804}" type="slidenum">
              <a:rPr lang="fr-FR" smtClean="0"/>
              <a:t>‹N°›</a:t>
            </a:fld>
            <a:endParaRPr lang="fr-FR"/>
          </a:p>
        </p:txBody>
      </p:sp>
      <p:sp>
        <p:nvSpPr>
          <p:cNvPr id="9" name="Content Placeholder 8"/>
          <p:cNvSpPr>
            <a:spLocks noGrp="1"/>
          </p:cNvSpPr>
          <p:nvPr>
            <p:ph sz="quarter" idx="13"/>
          </p:nvPr>
        </p:nvSpPr>
        <p:spPr>
          <a:xfrm>
            <a:off x="304800" y="381000"/>
            <a:ext cx="7772400" cy="494284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431456D6-9A1A-47A3-A72C-4E6787459ED2}" type="datetimeFigureOut">
              <a:rPr lang="fr-FR" smtClean="0"/>
              <a:t>05/05/2021</a:t>
            </a:fld>
            <a:endParaRPr lang="fr-FR"/>
          </a:p>
        </p:txBody>
      </p:sp>
      <p:sp>
        <p:nvSpPr>
          <p:cNvPr id="9" name="Slide Number Placeholder 8"/>
          <p:cNvSpPr>
            <a:spLocks noGrp="1"/>
          </p:cNvSpPr>
          <p:nvPr>
            <p:ph type="sldNum" sz="quarter" idx="11"/>
          </p:nvPr>
        </p:nvSpPr>
        <p:spPr/>
        <p:txBody>
          <a:bodyPr/>
          <a:lstStyle/>
          <a:p>
            <a:fld id="{134435F2-C7A7-4199-AACA-CEE510AE2804}" type="slidenum">
              <a:rPr lang="fr-FR" smtClean="0"/>
              <a:t>‹N°›</a:t>
            </a:fld>
            <a:endParaRPr lang="fr-FR"/>
          </a:p>
        </p:txBody>
      </p:sp>
      <p:sp>
        <p:nvSpPr>
          <p:cNvPr id="10" name="Footer Placeholder 9"/>
          <p:cNvSpPr>
            <a:spLocks noGrp="1"/>
          </p:cNvSpPr>
          <p:nvPr>
            <p:ph type="ftr" sz="quarter" idx="12"/>
          </p:nvPr>
        </p:nvSpPr>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34435F2-C7A7-4199-AACA-CEE510AE2804}" type="slidenum">
              <a:rPr lang="fr-FR" smtClean="0"/>
              <a:t>‹N°›</a:t>
            </a:fld>
            <a:endParaRPr lang="fr-F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fr-F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431456D6-9A1A-47A3-A72C-4E6787459ED2}" type="datetimeFigureOut">
              <a:rPr lang="fr-FR" smtClean="0"/>
              <a:t>05/05/2021</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1772816"/>
            <a:ext cx="7978080" cy="1668016"/>
          </a:xfrm>
        </p:spPr>
        <p:txBody>
          <a:bodyPr/>
          <a:lstStyle/>
          <a:p>
            <a:pPr algn="ctr"/>
            <a:r>
              <a:rPr lang="fr-FR" dirty="0" smtClean="0"/>
              <a:t>Dilemmes éthiques dans un contexte professionnel</a:t>
            </a:r>
            <a:endParaRPr lang="fr-FR" dirty="0"/>
          </a:p>
        </p:txBody>
      </p:sp>
      <p:sp>
        <p:nvSpPr>
          <p:cNvPr id="3" name="Sous-titre 2"/>
          <p:cNvSpPr>
            <a:spLocks noGrp="1"/>
          </p:cNvSpPr>
          <p:nvPr>
            <p:ph type="subTitle" idx="1"/>
          </p:nvPr>
        </p:nvSpPr>
        <p:spPr>
          <a:xfrm>
            <a:off x="611560" y="5733256"/>
            <a:ext cx="6461760" cy="634752"/>
          </a:xfrm>
        </p:spPr>
        <p:txBody>
          <a:bodyPr/>
          <a:lstStyle/>
          <a:p>
            <a:r>
              <a:rPr lang="fr-FR" dirty="0" smtClean="0"/>
              <a:t>Ecole d’ingénieurs ISIS </a:t>
            </a:r>
            <a:endParaRPr lang="fr-FR" dirty="0"/>
          </a:p>
        </p:txBody>
      </p:sp>
      <p:pic>
        <p:nvPicPr>
          <p:cNvPr id="4" name="Image 3" descr="D:\Users\adefosse\Desktop\ethique ingénieur.png"/>
          <p:cNvPicPr/>
          <p:nvPr/>
        </p:nvPicPr>
        <p:blipFill>
          <a:blip r:embed="rId2">
            <a:extLst>
              <a:ext uri="{28A0092B-C50C-407E-A947-70E740481C1C}">
                <a14:useLocalDpi xmlns:a14="http://schemas.microsoft.com/office/drawing/2010/main" val="0"/>
              </a:ext>
            </a:extLst>
          </a:blip>
          <a:srcRect/>
          <a:stretch>
            <a:fillRect/>
          </a:stretch>
        </p:blipFill>
        <p:spPr bwMode="auto">
          <a:xfrm>
            <a:off x="4572000" y="3870677"/>
            <a:ext cx="2948940" cy="2179955"/>
          </a:xfrm>
          <a:prstGeom prst="rect">
            <a:avLst/>
          </a:prstGeom>
          <a:noFill/>
          <a:ln>
            <a:noFill/>
          </a:ln>
        </p:spPr>
      </p:pic>
    </p:spTree>
    <p:extLst>
      <p:ext uri="{BB962C8B-B14F-4D97-AF65-F5344CB8AC3E}">
        <p14:creationId xmlns:p14="http://schemas.microsoft.com/office/powerpoint/2010/main" val="3352921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648"/>
            <a:ext cx="7620000" cy="850106"/>
          </a:xfrm>
        </p:spPr>
        <p:txBody>
          <a:bodyPr/>
          <a:lstStyle/>
          <a:p>
            <a:r>
              <a:rPr lang="fr-FR" sz="3400" dirty="0" smtClean="0">
                <a:solidFill>
                  <a:srgbClr val="0070C0"/>
                </a:solidFill>
              </a:rPr>
              <a:t/>
            </a:r>
            <a:br>
              <a:rPr lang="fr-FR" sz="3400" dirty="0" smtClean="0">
                <a:solidFill>
                  <a:srgbClr val="0070C0"/>
                </a:solidFill>
              </a:rPr>
            </a:br>
            <a:r>
              <a:rPr lang="fr-FR" sz="3400" dirty="0" smtClean="0">
                <a:solidFill>
                  <a:srgbClr val="0070C0"/>
                </a:solidFill>
              </a:rPr>
              <a:t>Dilemme : </a:t>
            </a:r>
            <a:r>
              <a:rPr lang="fr-FR" sz="3400" dirty="0">
                <a:solidFill>
                  <a:srgbClr val="0070C0"/>
                </a:solidFill>
              </a:rPr>
              <a:t>Logiciel informatique</a:t>
            </a:r>
            <a:r>
              <a:rPr lang="fr-FR" dirty="0"/>
              <a:t/>
            </a:r>
            <a:br>
              <a:rPr lang="fr-FR" dirty="0"/>
            </a:br>
            <a:endParaRPr lang="fr-FR" dirty="0"/>
          </a:p>
        </p:txBody>
      </p:sp>
      <p:sp>
        <p:nvSpPr>
          <p:cNvPr id="3" name="Espace réservé du contenu 2"/>
          <p:cNvSpPr>
            <a:spLocks noGrp="1"/>
          </p:cNvSpPr>
          <p:nvPr>
            <p:ph idx="1"/>
          </p:nvPr>
        </p:nvSpPr>
        <p:spPr>
          <a:xfrm>
            <a:off x="323528" y="1110754"/>
            <a:ext cx="7753672" cy="5290046"/>
          </a:xfrm>
        </p:spPr>
        <p:txBody>
          <a:bodyPr>
            <a:normAutofit fontScale="92500" lnSpcReduction="20000"/>
          </a:bodyPr>
          <a:lstStyle/>
          <a:p>
            <a:pPr marL="114300" indent="0" algn="just">
              <a:buNone/>
            </a:pPr>
            <a:r>
              <a:rPr lang="fr-FR" dirty="0" smtClean="0"/>
              <a:t>Votre </a:t>
            </a:r>
            <a:r>
              <a:rPr lang="fr-FR" dirty="0"/>
              <a:t>supérieur hiérarchique s’approprie le prototype d’un logiciel qu’un informaticien de 50 ans, actuellement sans emploi, lui avait présenté quelques semaines auparavant lors d’un rendez-vous informel auquel vous avez participé. Ce logiciel devrait permettre à l’entreprise dans laquelle vous travaillez et qui connait de graves difficultés financières, de conquérir de nombreux marchés dans les années à venir. Votre collègue ne recontacte pas l’informaticien et présente le prototype du logiciel au directeur de l’entreprise comme étant son travail. </a:t>
            </a:r>
          </a:p>
          <a:p>
            <a:pPr marL="114300" indent="0">
              <a:buNone/>
            </a:pPr>
            <a:r>
              <a:rPr lang="fr-FR" dirty="0"/>
              <a:t>Que faites-vous ? Vous dénoncez votre collègue à votre directeur ou vous gardez le silence ?</a:t>
            </a:r>
          </a:p>
          <a:p>
            <a:pPr marL="114300" indent="0">
              <a:buNone/>
            </a:pPr>
            <a:r>
              <a:rPr lang="fr-FR" dirty="0"/>
              <a:t> </a:t>
            </a:r>
            <a:endParaRPr lang="fr-FR" dirty="0" smtClean="0"/>
          </a:p>
          <a:p>
            <a:pPr marL="114300" indent="0">
              <a:buNone/>
            </a:pPr>
            <a:endParaRPr lang="fr-FR" dirty="0"/>
          </a:p>
          <a:p>
            <a:pPr marL="114300" indent="0">
              <a:buNone/>
            </a:pPr>
            <a:r>
              <a:rPr lang="fr-FR" b="1" u="sng" dirty="0"/>
              <a:t>Etapes pour guider la réflexion</a:t>
            </a:r>
            <a:endParaRPr lang="fr-FR" dirty="0"/>
          </a:p>
          <a:p>
            <a:pPr marL="114300" indent="0">
              <a:buNone/>
            </a:pPr>
            <a:r>
              <a:rPr lang="fr-FR" dirty="0" smtClean="0"/>
              <a:t>Où </a:t>
            </a:r>
            <a:r>
              <a:rPr lang="fr-FR" dirty="0"/>
              <a:t>se trouve le dilemme éthique ? Quelles sont les valeurs, principes en jeu ?</a:t>
            </a:r>
          </a:p>
          <a:p>
            <a:pPr marL="114300" indent="0">
              <a:buNone/>
            </a:pPr>
            <a:r>
              <a:rPr lang="fr-FR" dirty="0"/>
              <a:t>Envisagez toutes les conséquences résultant d’un choix ou d’un autre.</a:t>
            </a:r>
          </a:p>
          <a:p>
            <a:pPr marL="114300" indent="0">
              <a:buNone/>
            </a:pPr>
            <a:r>
              <a:rPr lang="fr-FR" dirty="0"/>
              <a:t>Que décidez-vous de faire et pour quelles raisons? </a:t>
            </a:r>
          </a:p>
          <a:p>
            <a:pPr marL="114300" indent="0">
              <a:buNone/>
            </a:pPr>
            <a:r>
              <a:rPr lang="fr-FR" dirty="0"/>
              <a:t>Quelle(s) valeur(s) a guidé votre choix ? </a:t>
            </a:r>
          </a:p>
          <a:p>
            <a:pPr marL="114300" indent="0">
              <a:buNone/>
            </a:pPr>
            <a:endParaRPr lang="fr-FR" dirty="0"/>
          </a:p>
        </p:txBody>
      </p:sp>
    </p:spTree>
    <p:extLst>
      <p:ext uri="{BB962C8B-B14F-4D97-AF65-F5344CB8AC3E}">
        <p14:creationId xmlns:p14="http://schemas.microsoft.com/office/powerpoint/2010/main" val="4132376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7620000" cy="778098"/>
          </a:xfrm>
        </p:spPr>
        <p:txBody>
          <a:bodyPr/>
          <a:lstStyle/>
          <a:p>
            <a:pPr algn="ctr"/>
            <a:r>
              <a:rPr lang="fr-FR" sz="3400" dirty="0" smtClean="0">
                <a:solidFill>
                  <a:srgbClr val="0070C0"/>
                </a:solidFill>
              </a:rPr>
              <a:t>Dilemme : travail de rêve</a:t>
            </a:r>
            <a:endParaRPr lang="fr-FR" sz="3400" dirty="0">
              <a:solidFill>
                <a:srgbClr val="0070C0"/>
              </a:solidFill>
            </a:endParaRPr>
          </a:p>
        </p:txBody>
      </p:sp>
      <p:sp>
        <p:nvSpPr>
          <p:cNvPr id="3" name="Espace réservé du contenu 2"/>
          <p:cNvSpPr>
            <a:spLocks noGrp="1"/>
          </p:cNvSpPr>
          <p:nvPr>
            <p:ph idx="1"/>
          </p:nvPr>
        </p:nvSpPr>
        <p:spPr>
          <a:xfrm>
            <a:off x="323528" y="980728"/>
            <a:ext cx="7753672" cy="5688632"/>
          </a:xfrm>
        </p:spPr>
        <p:txBody>
          <a:bodyPr>
            <a:normAutofit fontScale="92500" lnSpcReduction="10000"/>
          </a:bodyPr>
          <a:lstStyle/>
          <a:p>
            <a:pPr marL="114300" indent="0">
              <a:buNone/>
            </a:pPr>
            <a:r>
              <a:rPr lang="fr-FR" sz="2300" dirty="0" smtClean="0"/>
              <a:t>Vous </a:t>
            </a:r>
            <a:r>
              <a:rPr lang="fr-FR" sz="2300" dirty="0"/>
              <a:t>êtes un jeune ingénieur. Grâce à un ami d’enfance qui y travaille, vous venez de trouver le poste dont vous aviez toujours rêvé dans une grande entreprise sur la côte basque. Quelques jours après votre arrivée, vous découvrez en tombant par hasard sur un document confidentiel que l’entreprise déverse chaque année une grande quantité de produits toxiques dans la rivière locale. </a:t>
            </a:r>
          </a:p>
          <a:p>
            <a:pPr marL="114300" indent="0">
              <a:buNone/>
            </a:pPr>
            <a:r>
              <a:rPr lang="fr-FR" sz="2300" dirty="0"/>
              <a:t>Que faites-vous ?</a:t>
            </a:r>
          </a:p>
          <a:p>
            <a:pPr marL="114300" indent="0">
              <a:buNone/>
            </a:pPr>
            <a:r>
              <a:rPr lang="fr-FR" dirty="0"/>
              <a:t> </a:t>
            </a:r>
            <a:endParaRPr lang="fr-FR" dirty="0" smtClean="0"/>
          </a:p>
          <a:p>
            <a:pPr marL="114300" indent="0">
              <a:buNone/>
            </a:pPr>
            <a:endParaRPr lang="fr-FR" dirty="0"/>
          </a:p>
          <a:p>
            <a:pPr marL="114300" indent="0">
              <a:buNone/>
            </a:pPr>
            <a:r>
              <a:rPr lang="fr-FR" sz="2100" b="1" u="sng" dirty="0"/>
              <a:t>Etapes pour guider la </a:t>
            </a:r>
            <a:r>
              <a:rPr lang="fr-FR" sz="2100" b="1" u="sng" dirty="0" smtClean="0"/>
              <a:t>réflexion</a:t>
            </a:r>
            <a:r>
              <a:rPr lang="fr-FR" sz="2100" dirty="0"/>
              <a:t> </a:t>
            </a:r>
          </a:p>
          <a:p>
            <a:pPr marL="114300" indent="0">
              <a:buNone/>
            </a:pPr>
            <a:r>
              <a:rPr lang="fr-FR" sz="2100" dirty="0"/>
              <a:t>Où se trouve le dilemme éthique ? Quelles sont les valeurs, principes en jeu ?</a:t>
            </a:r>
          </a:p>
          <a:p>
            <a:pPr marL="114300" indent="0">
              <a:buNone/>
            </a:pPr>
            <a:r>
              <a:rPr lang="fr-FR" sz="2100" dirty="0"/>
              <a:t>Envisagez toutes les conséquences résultant d’un choix ou d’un autre ?</a:t>
            </a:r>
          </a:p>
          <a:p>
            <a:pPr marL="114300" indent="0">
              <a:buNone/>
            </a:pPr>
            <a:r>
              <a:rPr lang="fr-FR" sz="2100" dirty="0"/>
              <a:t>Que décidez-vous de faire et pour quelles raisons? </a:t>
            </a:r>
          </a:p>
          <a:p>
            <a:pPr marL="114300" indent="0">
              <a:buNone/>
            </a:pPr>
            <a:r>
              <a:rPr lang="fr-FR" sz="2100" dirty="0"/>
              <a:t>Quelle(s) valeur(s) a guidé votre choix ? </a:t>
            </a:r>
          </a:p>
          <a:p>
            <a:pPr marL="114300" indent="0">
              <a:buNone/>
            </a:pPr>
            <a:r>
              <a:rPr lang="fr-FR" sz="2100" dirty="0"/>
              <a:t>Pourquoi cette valeur est-elle si importante pour vous ? </a:t>
            </a:r>
          </a:p>
          <a:p>
            <a:pPr marL="114300" indent="0">
              <a:buNone/>
            </a:pPr>
            <a:r>
              <a:rPr lang="fr-FR" sz="2100" dirty="0"/>
              <a:t>L’est-elle aussi dans d’autres domaines ? </a:t>
            </a:r>
          </a:p>
          <a:p>
            <a:pPr marL="114300" indent="0">
              <a:buNone/>
            </a:pPr>
            <a:r>
              <a:rPr lang="fr-FR" sz="2100" dirty="0"/>
              <a:t>Peut-on envisager une situation où cette valeur serait moins importante ?</a:t>
            </a:r>
          </a:p>
          <a:p>
            <a:pPr marL="114300" indent="0">
              <a:buNone/>
            </a:pPr>
            <a:endParaRPr lang="fr-FR" sz="2100" dirty="0"/>
          </a:p>
        </p:txBody>
      </p:sp>
    </p:spTree>
    <p:extLst>
      <p:ext uri="{BB962C8B-B14F-4D97-AF65-F5344CB8AC3E}">
        <p14:creationId xmlns:p14="http://schemas.microsoft.com/office/powerpoint/2010/main" val="47853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7620000" cy="706090"/>
          </a:xfrm>
        </p:spPr>
        <p:txBody>
          <a:bodyPr/>
          <a:lstStyle/>
          <a:p>
            <a:r>
              <a:rPr lang="fr-FR" sz="3400" dirty="0" smtClean="0">
                <a:solidFill>
                  <a:srgbClr val="0070C0"/>
                </a:solidFill>
              </a:rPr>
              <a:t>Dilemme : Recrutement</a:t>
            </a:r>
            <a:endParaRPr lang="fr-FR" sz="3400" dirty="0">
              <a:solidFill>
                <a:srgbClr val="0070C0"/>
              </a:solidFill>
            </a:endParaRPr>
          </a:p>
        </p:txBody>
      </p:sp>
      <p:sp>
        <p:nvSpPr>
          <p:cNvPr id="3" name="Espace réservé du contenu 2"/>
          <p:cNvSpPr>
            <a:spLocks noGrp="1"/>
          </p:cNvSpPr>
          <p:nvPr>
            <p:ph idx="1"/>
          </p:nvPr>
        </p:nvSpPr>
        <p:spPr>
          <a:xfrm>
            <a:off x="179512" y="1052736"/>
            <a:ext cx="8064896" cy="5472608"/>
          </a:xfrm>
        </p:spPr>
        <p:txBody>
          <a:bodyPr>
            <a:normAutofit fontScale="92500" lnSpcReduction="10000"/>
          </a:bodyPr>
          <a:lstStyle/>
          <a:p>
            <a:pPr marL="114300" indent="0" algn="just">
              <a:buNone/>
            </a:pPr>
            <a:r>
              <a:rPr lang="fr-FR" sz="1900" dirty="0"/>
              <a:t>Vous êtes ingénieur dans une grande entreprise au sein de laquelle vous encadrez une petite équipe de techniciens. Etant donnée la taille de l’équipe, vous assurez une très lourde charge de travail afin de mener à bien les projets qui vont sont confiés, ce qui impacte votre vie familiale. Dernièrement, la direction a décidé de recruter un ingénieur pour vous épauler. Des entretiens ont déjà été réalisés par les ressources humaines, il ne reste que deux jeunes candidats. C’est à vous de choisir le candidat qui sera recruté. Le premier est hautement qualifié et semble pouvoir mobiliser de multiples compétences au sein de votre équipe. Le second, issu d’un milieu modeste et à la recherche d’un emploi depuis un an, semble </a:t>
            </a:r>
            <a:r>
              <a:rPr lang="fr-FR" sz="1900" dirty="0" smtClean="0"/>
              <a:t>un peu moins bien </a:t>
            </a:r>
            <a:r>
              <a:rPr lang="fr-FR" sz="1900" dirty="0"/>
              <a:t>convenir au poste. Par ailleurs, vous vous rendez compte qu’il s’agit du frère de votre meilleur ami.                             </a:t>
            </a:r>
          </a:p>
          <a:p>
            <a:pPr marL="114300" indent="0" algn="just">
              <a:buNone/>
            </a:pPr>
            <a:r>
              <a:rPr lang="fr-FR" sz="1900" dirty="0"/>
              <a:t>Qui choisissez-vous de recruter ? </a:t>
            </a:r>
            <a:endParaRPr lang="fr-FR" sz="1900" dirty="0" smtClean="0"/>
          </a:p>
          <a:p>
            <a:pPr marL="114300" indent="0">
              <a:buNone/>
            </a:pPr>
            <a:endParaRPr lang="fr-FR" sz="1900" dirty="0" smtClean="0"/>
          </a:p>
          <a:p>
            <a:pPr marL="114300" indent="0">
              <a:buNone/>
            </a:pPr>
            <a:endParaRPr lang="fr-FR" sz="1900" dirty="0" smtClean="0"/>
          </a:p>
          <a:p>
            <a:pPr marL="114300" indent="0">
              <a:buNone/>
            </a:pPr>
            <a:r>
              <a:rPr lang="fr-FR" sz="2000" b="1" u="sng" dirty="0"/>
              <a:t>Etapes pour guider la réflexion</a:t>
            </a:r>
            <a:endParaRPr lang="fr-FR" sz="2000" dirty="0"/>
          </a:p>
          <a:p>
            <a:pPr marL="114300" indent="0">
              <a:buNone/>
            </a:pPr>
            <a:r>
              <a:rPr lang="fr-FR" sz="2000" dirty="0"/>
              <a:t>Où se trouve le dilemme éthique ? Quelles sont les valeurs, principes en jeu ?</a:t>
            </a:r>
          </a:p>
          <a:p>
            <a:pPr marL="114300" indent="0">
              <a:buNone/>
            </a:pPr>
            <a:r>
              <a:rPr lang="fr-FR" sz="2000" dirty="0"/>
              <a:t>Envisagez toutes les conséquences résultant d’un choix ou d’un autre.</a:t>
            </a:r>
          </a:p>
          <a:p>
            <a:pPr marL="114300" indent="0">
              <a:buNone/>
            </a:pPr>
            <a:r>
              <a:rPr lang="fr-FR" sz="2000" dirty="0"/>
              <a:t>Que décidez-vous de faire et pour quelles raisons? </a:t>
            </a:r>
          </a:p>
          <a:p>
            <a:pPr marL="114300" indent="0">
              <a:buNone/>
            </a:pPr>
            <a:r>
              <a:rPr lang="fr-FR" sz="2000" dirty="0"/>
              <a:t>Quelle(s) valeur(s) a guidé votre choix ? </a:t>
            </a:r>
          </a:p>
          <a:p>
            <a:pPr marL="114300" indent="0">
              <a:buNone/>
            </a:pPr>
            <a:endParaRPr lang="fr-FR" sz="1900" dirty="0"/>
          </a:p>
          <a:p>
            <a:pPr marL="114300" indent="0">
              <a:buNone/>
            </a:pPr>
            <a:endParaRPr lang="fr-FR" sz="1900" dirty="0"/>
          </a:p>
          <a:p>
            <a:endParaRPr lang="fr-FR" dirty="0"/>
          </a:p>
        </p:txBody>
      </p:sp>
    </p:spTree>
    <p:extLst>
      <p:ext uri="{BB962C8B-B14F-4D97-AF65-F5344CB8AC3E}">
        <p14:creationId xmlns:p14="http://schemas.microsoft.com/office/powerpoint/2010/main" val="3580453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7964" y="188640"/>
            <a:ext cx="7620000" cy="634082"/>
          </a:xfrm>
        </p:spPr>
        <p:txBody>
          <a:bodyPr/>
          <a:lstStyle/>
          <a:p>
            <a:r>
              <a:rPr lang="fr-FR" sz="3400" dirty="0" smtClean="0">
                <a:solidFill>
                  <a:srgbClr val="0070C0"/>
                </a:solidFill>
              </a:rPr>
              <a:t>Dilemme : Médicaments</a:t>
            </a:r>
            <a:endParaRPr lang="fr-FR" sz="3400" dirty="0">
              <a:solidFill>
                <a:srgbClr val="0070C0"/>
              </a:solidFill>
            </a:endParaRPr>
          </a:p>
        </p:txBody>
      </p:sp>
      <p:sp>
        <p:nvSpPr>
          <p:cNvPr id="3" name="Espace réservé du contenu 2"/>
          <p:cNvSpPr>
            <a:spLocks noGrp="1"/>
          </p:cNvSpPr>
          <p:nvPr>
            <p:ph idx="1"/>
          </p:nvPr>
        </p:nvSpPr>
        <p:spPr>
          <a:xfrm>
            <a:off x="251520" y="1124744"/>
            <a:ext cx="7992888" cy="5616624"/>
          </a:xfrm>
        </p:spPr>
        <p:txBody>
          <a:bodyPr>
            <a:normAutofit fontScale="85000" lnSpcReduction="20000"/>
          </a:bodyPr>
          <a:lstStyle/>
          <a:p>
            <a:pPr marL="114300" indent="0" algn="just">
              <a:buNone/>
            </a:pPr>
            <a:r>
              <a:rPr lang="fr-FR" sz="2400" dirty="0"/>
              <a:t>Vous êtes ingénieur hospitalier et avez la charge de la base de données des médicaments de l’établissement. Dernièrement vous remarquez qu’une quantité importante de médicaments disparait chaque mois. Vous vous rendez compte que c’est une amie que vous avez fait embaucher dans cet hôpital en tant qu’infirmière qui vole ces médicaments pour les revendre sur internet. Cette amie, mariée et mère de deux enfants, connait actuellement de grandes difficultés financières qui ne lui permettent pas d’assurer un niveau de vie suffisant à sa famille.</a:t>
            </a:r>
          </a:p>
          <a:p>
            <a:pPr marL="114300" indent="0">
              <a:buNone/>
            </a:pPr>
            <a:endParaRPr lang="fr-FR" sz="2400" dirty="0" smtClean="0"/>
          </a:p>
          <a:p>
            <a:pPr marL="114300" indent="0">
              <a:buNone/>
            </a:pPr>
            <a:r>
              <a:rPr lang="fr-FR" sz="2400" dirty="0" smtClean="0"/>
              <a:t>Que </a:t>
            </a:r>
            <a:r>
              <a:rPr lang="fr-FR" sz="2400" dirty="0"/>
              <a:t>faites-vous ? Vous dénoncez </a:t>
            </a:r>
            <a:r>
              <a:rPr lang="fr-FR" sz="2400"/>
              <a:t>votre </a:t>
            </a:r>
            <a:r>
              <a:rPr lang="fr-FR" sz="2400" smtClean="0"/>
              <a:t>amie </a:t>
            </a:r>
            <a:r>
              <a:rPr lang="fr-FR" sz="2400" dirty="0"/>
              <a:t>à la direction de l’hôpital ou gardez le silence </a:t>
            </a:r>
            <a:r>
              <a:rPr lang="fr-FR" sz="2400" dirty="0" smtClean="0"/>
              <a:t>?</a:t>
            </a:r>
          </a:p>
          <a:p>
            <a:pPr marL="114300" indent="0">
              <a:buNone/>
            </a:pPr>
            <a:endParaRPr lang="fr-FR" dirty="0"/>
          </a:p>
          <a:p>
            <a:pPr marL="114300" indent="0">
              <a:buNone/>
            </a:pPr>
            <a:endParaRPr lang="fr-FR" sz="2400" b="1" u="sng" dirty="0" smtClean="0"/>
          </a:p>
          <a:p>
            <a:pPr marL="114300" indent="0">
              <a:buNone/>
            </a:pPr>
            <a:r>
              <a:rPr lang="fr-FR" sz="2300" b="1" u="sng" dirty="0" smtClean="0"/>
              <a:t>Etapes </a:t>
            </a:r>
            <a:r>
              <a:rPr lang="fr-FR" sz="2300" b="1" u="sng" dirty="0"/>
              <a:t>pour guider la réflexion</a:t>
            </a:r>
            <a:endParaRPr lang="fr-FR" sz="2300" dirty="0"/>
          </a:p>
          <a:p>
            <a:pPr marL="114300" indent="0">
              <a:buNone/>
            </a:pPr>
            <a:r>
              <a:rPr lang="fr-FR" sz="2300" dirty="0"/>
              <a:t>Où se trouve le dilemme éthique ? Quelles sont les valeurs, principes en jeu ?</a:t>
            </a:r>
          </a:p>
          <a:p>
            <a:pPr marL="114300" indent="0">
              <a:buNone/>
            </a:pPr>
            <a:r>
              <a:rPr lang="fr-FR" sz="2300" dirty="0"/>
              <a:t>Envisagez toutes les conséquences résultant d’un choix ou d’un autre.</a:t>
            </a:r>
          </a:p>
          <a:p>
            <a:pPr marL="114300" indent="0">
              <a:buNone/>
            </a:pPr>
            <a:r>
              <a:rPr lang="fr-FR" sz="2300" dirty="0"/>
              <a:t>Que décidez-vous de faire et pour quelles raisons? </a:t>
            </a:r>
          </a:p>
          <a:p>
            <a:pPr marL="114300" indent="0">
              <a:buNone/>
            </a:pPr>
            <a:r>
              <a:rPr lang="fr-FR" sz="2300" dirty="0"/>
              <a:t>Quelle(s) valeur(s) a guidé votre choix ? </a:t>
            </a:r>
          </a:p>
        </p:txBody>
      </p:sp>
    </p:spTree>
    <p:extLst>
      <p:ext uri="{BB962C8B-B14F-4D97-AF65-F5344CB8AC3E}">
        <p14:creationId xmlns:p14="http://schemas.microsoft.com/office/powerpoint/2010/main" val="5283587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tiguïté">
  <a:themeElements>
    <a:clrScheme name="Contiguïté">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tiguïté">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1305</TotalTime>
  <Words>425</Words>
  <Application>Microsoft Office PowerPoint</Application>
  <PresentationFormat>Affichage à l'écran (4:3)</PresentationFormat>
  <Paragraphs>47</Paragraphs>
  <Slides>5</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vt:i4>
      </vt:variant>
    </vt:vector>
  </HeadingPairs>
  <TitlesOfParts>
    <vt:vector size="9" baseType="lpstr">
      <vt:lpstr>Arial</vt:lpstr>
      <vt:lpstr>Calibri</vt:lpstr>
      <vt:lpstr>Cambria</vt:lpstr>
      <vt:lpstr>Contiguïté</vt:lpstr>
      <vt:lpstr>Dilemmes éthiques dans un contexte professionnel</vt:lpstr>
      <vt:lpstr> Dilemme : Logiciel informatique </vt:lpstr>
      <vt:lpstr>Dilemme : travail de rêve</vt:lpstr>
      <vt:lpstr>Dilemme : Recrutement</vt:lpstr>
      <vt:lpstr>Dilemme : Médicaments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Ethique de l’ingénieur</dc:title>
  <dc:creator>Adrien Defossez</dc:creator>
  <cp:lastModifiedBy>adefosse</cp:lastModifiedBy>
  <cp:revision>79</cp:revision>
  <dcterms:created xsi:type="dcterms:W3CDTF">2016-09-15T21:58:48Z</dcterms:created>
  <dcterms:modified xsi:type="dcterms:W3CDTF">2021-05-05T15:54:56Z</dcterms:modified>
</cp:coreProperties>
</file>