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34435F2-C7A7-4199-AACA-CEE510AE2804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31456D6-9A1A-47A3-A72C-4E6787459ED2}" type="datetimeFigureOut">
              <a:rPr lang="fr-FR" smtClean="0"/>
              <a:t>05/05/2021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1246" y="908720"/>
            <a:ext cx="7978080" cy="1668016"/>
          </a:xfrm>
        </p:spPr>
        <p:txBody>
          <a:bodyPr/>
          <a:lstStyle/>
          <a:p>
            <a:r>
              <a:rPr lang="fr-FR" dirty="0" smtClean="0"/>
              <a:t>Ethique de l’ingénieur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5733256"/>
            <a:ext cx="6461760" cy="634752"/>
          </a:xfrm>
        </p:spPr>
        <p:txBody>
          <a:bodyPr/>
          <a:lstStyle/>
          <a:p>
            <a:r>
              <a:rPr lang="fr-FR" dirty="0" smtClean="0"/>
              <a:t>Ecole d’ingénieurs ISIS </a:t>
            </a:r>
            <a:endParaRPr lang="fr-FR" dirty="0"/>
          </a:p>
        </p:txBody>
      </p:sp>
      <p:pic>
        <p:nvPicPr>
          <p:cNvPr id="4" name="Image 3" descr="D:\Users\adefosse\Desktop\ethique ingénieur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54147"/>
            <a:ext cx="2948940" cy="21799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9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u="sng" dirty="0"/>
              <a:t>Le dilemme éthique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6664"/>
            <a:ext cx="7620000" cy="4800600"/>
          </a:xfrm>
        </p:spPr>
        <p:txBody>
          <a:bodyPr/>
          <a:lstStyle/>
          <a:p>
            <a:r>
              <a:rPr lang="fr-FR" dirty="0"/>
              <a:t>Le dilemme éthique est un « conflit de valeurs </a:t>
            </a:r>
            <a:r>
              <a:rPr lang="fr-FR" dirty="0" smtClean="0"/>
              <a:t>»</a:t>
            </a:r>
          </a:p>
          <a:p>
            <a:endParaRPr lang="fr-FR" dirty="0"/>
          </a:p>
          <a:p>
            <a:r>
              <a:rPr lang="fr-FR" dirty="0"/>
              <a:t>On peut définir un dilemme éthique comme une situation problématique pour laquelle il existe au moins deux solutions possibles, chacune étant considérée comme également valide et souhaitable ou indésirable. </a:t>
            </a:r>
          </a:p>
          <a:p>
            <a:endParaRPr lang="fr-FR" dirty="0" smtClean="0"/>
          </a:p>
          <a:p>
            <a:pPr lvl="0"/>
            <a:r>
              <a:rPr lang="fr-FR" dirty="0"/>
              <a:t>Il n’y a pas de mauvais choix dans un dilemme éthique.</a:t>
            </a:r>
          </a:p>
          <a:p>
            <a:endParaRPr lang="fr-FR" dirty="0" smtClean="0"/>
          </a:p>
          <a:p>
            <a:r>
              <a:rPr lang="fr-FR" dirty="0" smtClean="0"/>
              <a:t>Quelques dilemmes…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D:\Users\adefosse\Desktop\ethical dilemm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536" y="4653136"/>
            <a:ext cx="2281555" cy="1980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2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733256"/>
            <a:ext cx="727280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7620000" cy="1143000"/>
          </a:xfrm>
        </p:spPr>
        <p:txBody>
          <a:bodyPr/>
          <a:lstStyle/>
          <a:p>
            <a:pPr algn="ctr"/>
            <a:r>
              <a:rPr lang="fr-FR" sz="3600" u="sng" dirty="0"/>
              <a:t>Le dilemme éthique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7908032" cy="587727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fr-FR" u="sng" dirty="0" smtClean="0"/>
              <a:t>Dilemme 1</a:t>
            </a:r>
            <a:r>
              <a:rPr lang="fr-FR" dirty="0" smtClean="0"/>
              <a:t> : </a:t>
            </a:r>
            <a:r>
              <a:rPr lang="fr-FR" dirty="0"/>
              <a:t>Un médecin diagnostique un cancer </a:t>
            </a:r>
            <a:r>
              <a:rPr lang="fr-FR" dirty="0" smtClean="0"/>
              <a:t>en </a:t>
            </a:r>
            <a:r>
              <a:rPr lang="fr-FR" smtClean="0"/>
              <a:t>phase terminale </a:t>
            </a:r>
            <a:r>
              <a:rPr lang="fr-FR" dirty="0" smtClean="0"/>
              <a:t>chez </a:t>
            </a:r>
            <a:r>
              <a:rPr lang="fr-FR" dirty="0"/>
              <a:t>une patiente qu'il connaît depuis longtemps. La patiente étant dépressive, le médecin estime qu’elle ne supporterait pas qu’on lui annonce sa maladie. Doit-il lui dire la vérité ou lui cacher sa maladie </a:t>
            </a:r>
            <a:r>
              <a:rPr lang="fr-FR" dirty="0" smtClean="0"/>
              <a:t>?</a:t>
            </a:r>
          </a:p>
          <a:p>
            <a:endParaRPr lang="fr-FR" sz="1400" dirty="0"/>
          </a:p>
          <a:p>
            <a:pPr marL="114300" indent="0">
              <a:buNone/>
            </a:pPr>
            <a:r>
              <a:rPr lang="fr-FR" u="sng" dirty="0" smtClean="0"/>
              <a:t>Dilemme 2 </a:t>
            </a:r>
            <a:r>
              <a:rPr lang="fr-FR" dirty="0" smtClean="0"/>
              <a:t>: A </a:t>
            </a:r>
            <a:r>
              <a:rPr lang="fr-FR" dirty="0"/>
              <a:t>l’université, un professeur célibataire se fait discrètement draguer par une de ses élèves qui ne le laisse pas indifférent. Que devrait-il </a:t>
            </a:r>
            <a:r>
              <a:rPr lang="fr-FR" dirty="0" smtClean="0"/>
              <a:t>faire? Ignorer ce comportement ? Accepter </a:t>
            </a:r>
            <a:r>
              <a:rPr lang="fr-FR" dirty="0"/>
              <a:t>de se laisser </a:t>
            </a:r>
            <a:r>
              <a:rPr lang="fr-FR" dirty="0" smtClean="0"/>
              <a:t>tenter?</a:t>
            </a:r>
          </a:p>
          <a:p>
            <a:endParaRPr lang="fr-FR" dirty="0"/>
          </a:p>
          <a:p>
            <a:pPr marL="114300" indent="0">
              <a:buNone/>
            </a:pPr>
            <a:r>
              <a:rPr lang="fr-FR" u="sng" dirty="0" smtClean="0"/>
              <a:t>Dilemme 3 </a:t>
            </a:r>
            <a:r>
              <a:rPr lang="fr-FR" dirty="0" smtClean="0"/>
              <a:t>: En </a:t>
            </a:r>
            <a:r>
              <a:rPr lang="fr-FR" dirty="0"/>
              <a:t>1940, un lycéen hésite entre rejoindre les Forces françaises en exil pour aider à libérer le pays ou rester auprès de sa mère malade et veuve afin de l'aider à survivre</a:t>
            </a:r>
            <a:r>
              <a:rPr lang="fr-FR" dirty="0" smtClean="0"/>
              <a:t>.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Exercice : Que feriez-vous ? </a:t>
            </a:r>
            <a:r>
              <a:rPr lang="fr-FR" dirty="0" smtClean="0"/>
              <a:t>Argumentez </a:t>
            </a:r>
            <a:r>
              <a:rPr lang="fr-FR" dirty="0"/>
              <a:t>votre décision.</a:t>
            </a:r>
            <a:r>
              <a:rPr lang="fr-FR" b="1" dirty="0"/>
              <a:t> </a:t>
            </a:r>
            <a:endParaRPr lang="fr-FR" dirty="0"/>
          </a:p>
          <a:p>
            <a:pPr marL="114300" indent="0">
              <a:buNone/>
            </a:pPr>
            <a:r>
              <a:rPr lang="fr-FR" dirty="0" smtClean="0"/>
              <a:t>Déterminez les différentes valeurs </a:t>
            </a:r>
            <a:r>
              <a:rPr lang="fr-FR" dirty="0"/>
              <a:t>en jeu dans </a:t>
            </a:r>
            <a:r>
              <a:rPr lang="fr-FR" dirty="0" smtClean="0"/>
              <a:t>ces situations.  </a:t>
            </a:r>
            <a:endParaRPr lang="fr-FR" dirty="0"/>
          </a:p>
          <a:p>
            <a:pPr marL="114300" indent="0">
              <a:buNone/>
            </a:pPr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58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u="sng" dirty="0"/>
              <a:t>Le dilemme éthique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</a:t>
            </a:r>
            <a:r>
              <a:rPr lang="fr-FR" dirty="0" smtClean="0"/>
              <a:t>'individu </a:t>
            </a:r>
            <a:r>
              <a:rPr lang="fr-FR" dirty="0"/>
              <a:t>se trouve divisé entre des valeurs </a:t>
            </a:r>
            <a:r>
              <a:rPr lang="fr-FR" dirty="0" smtClean="0"/>
              <a:t>auxquelles </a:t>
            </a:r>
            <a:r>
              <a:rPr lang="fr-FR" dirty="0"/>
              <a:t>il accorde de l'importance. On dit de telles situations qu'elles comportent des </a:t>
            </a:r>
            <a:r>
              <a:rPr lang="fr-FR" dirty="0" smtClean="0"/>
              <a:t>enjeux éthiques</a:t>
            </a:r>
          </a:p>
          <a:p>
            <a:endParaRPr lang="fr-FR" dirty="0"/>
          </a:p>
          <a:p>
            <a:pPr lvl="0"/>
            <a:r>
              <a:rPr lang="fr-FR" dirty="0"/>
              <a:t>Le dilemme éthique implique qu’il n’y a pas de bon ou mauvais choix </a:t>
            </a:r>
          </a:p>
          <a:p>
            <a:endParaRPr lang="fr-FR" dirty="0"/>
          </a:p>
          <a:p>
            <a:r>
              <a:rPr lang="fr-FR" dirty="0"/>
              <a:t>Ce qui implique qu’en matière de dilemme éthique, </a:t>
            </a:r>
            <a:r>
              <a:rPr lang="fr-FR" dirty="0" smtClean="0"/>
              <a:t>et d’éthique en général, </a:t>
            </a:r>
            <a:r>
              <a:rPr lang="fr-FR" b="1" dirty="0" smtClean="0"/>
              <a:t>l’important </a:t>
            </a:r>
            <a:r>
              <a:rPr lang="fr-FR" b="1" dirty="0"/>
              <a:t>n’est pas la décision </a:t>
            </a:r>
            <a:r>
              <a:rPr lang="fr-FR" b="1" dirty="0" smtClean="0"/>
              <a:t>finale qui </a:t>
            </a:r>
            <a:r>
              <a:rPr lang="fr-FR" b="1" dirty="0"/>
              <a:t>est prise mais la démarche qui a conduit à prendre cette </a:t>
            </a:r>
            <a:r>
              <a:rPr lang="fr-FR" b="1" dirty="0" smtClean="0"/>
              <a:t>décision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processus de réflexion est plus important que </a:t>
            </a:r>
            <a:r>
              <a:rPr lang="fr-FR" dirty="0" smtClean="0"/>
              <a:t>le choix effectué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66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88840"/>
            <a:ext cx="7620000" cy="4637112"/>
          </a:xfrm>
        </p:spPr>
        <p:txBody>
          <a:bodyPr/>
          <a:lstStyle/>
          <a:p>
            <a:endParaRPr lang="fr-FR" dirty="0" smtClean="0"/>
          </a:p>
          <a:p>
            <a:r>
              <a:rPr lang="fr-FR" sz="2400" dirty="0" smtClean="0"/>
              <a:t>L’éthique est un terme à la mode</a:t>
            </a:r>
          </a:p>
          <a:p>
            <a:endParaRPr lang="fr-FR" sz="2400" dirty="0"/>
          </a:p>
          <a:p>
            <a:r>
              <a:rPr lang="fr-FR" sz="2400" dirty="0" smtClean="0"/>
              <a:t>« Pression sociale » sur les entreprises </a:t>
            </a:r>
          </a:p>
          <a:p>
            <a:endParaRPr lang="fr-FR" sz="2400" dirty="0"/>
          </a:p>
          <a:p>
            <a:r>
              <a:rPr lang="fr-FR" sz="2400" dirty="0" smtClean="0"/>
              <a:t>L’éthique concerne toutes les sphères de la vie sociale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54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132856"/>
            <a:ext cx="7620000" cy="2808312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fr-FR" sz="4000" dirty="0" smtClean="0"/>
              <a:t>Partie 1.</a:t>
            </a:r>
          </a:p>
          <a:p>
            <a:pPr marL="114300" indent="0" algn="ctr">
              <a:buNone/>
            </a:pPr>
            <a:endParaRPr lang="fr-FR" sz="4000" dirty="0" smtClean="0"/>
          </a:p>
          <a:p>
            <a:pPr marL="114300" indent="0" algn="ctr">
              <a:buNone/>
            </a:pPr>
            <a:r>
              <a:rPr lang="fr-FR" sz="4000" dirty="0" smtClean="0"/>
              <a:t>Quelles </a:t>
            </a:r>
            <a:r>
              <a:rPr lang="fr-FR" sz="4000" dirty="0"/>
              <a:t>différences entre éthique, </a:t>
            </a:r>
            <a:r>
              <a:rPr lang="fr-FR" sz="4000" dirty="0" smtClean="0"/>
              <a:t>morale </a:t>
            </a:r>
            <a:r>
              <a:rPr lang="fr-FR" sz="4000" dirty="0"/>
              <a:t>et déontologie 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33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620000" cy="432048"/>
          </a:xfrm>
        </p:spPr>
        <p:txBody>
          <a:bodyPr/>
          <a:lstStyle/>
          <a:p>
            <a:pPr algn="ctr"/>
            <a:r>
              <a:rPr lang="fr-FR" sz="3600" u="sng" dirty="0"/>
              <a:t>L’éthique et les valeurs sociétales</a:t>
            </a:r>
            <a:r>
              <a:rPr lang="fr-FR" sz="3200" dirty="0"/>
              <a:t/>
            </a:r>
            <a:br>
              <a:rPr lang="fr-FR" sz="3200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>
            <a:normAutofit/>
          </a:bodyPr>
          <a:lstStyle/>
          <a:p>
            <a:r>
              <a:rPr lang="fr-FR" dirty="0"/>
              <a:t>L’éthique </a:t>
            </a:r>
            <a:r>
              <a:rPr lang="fr-FR" dirty="0" smtClean="0"/>
              <a:t>renvoie </a:t>
            </a:r>
            <a:r>
              <a:rPr lang="fr-FR" dirty="0"/>
              <a:t>aux </a:t>
            </a:r>
            <a:r>
              <a:rPr lang="fr-FR" dirty="0" smtClean="0"/>
              <a:t>valeurs</a:t>
            </a:r>
          </a:p>
          <a:p>
            <a:endParaRPr lang="fr-FR" sz="1800" dirty="0"/>
          </a:p>
          <a:p>
            <a:r>
              <a:rPr lang="fr-FR" dirty="0"/>
              <a:t>Les valeurs ce sont les idéaux, les grands principes partagés au </a:t>
            </a:r>
            <a:r>
              <a:rPr lang="fr-FR" dirty="0" smtClean="0"/>
              <a:t>sein </a:t>
            </a:r>
            <a:r>
              <a:rPr lang="fr-FR" dirty="0"/>
              <a:t>d’une </a:t>
            </a:r>
            <a:r>
              <a:rPr lang="fr-FR" dirty="0" smtClean="0"/>
              <a:t>société</a:t>
            </a:r>
          </a:p>
          <a:p>
            <a:endParaRPr lang="fr-FR" sz="1800" dirty="0"/>
          </a:p>
          <a:p>
            <a:r>
              <a:rPr lang="fr-FR" dirty="0"/>
              <a:t>Les normes sociales correspondent à la mise en application de ces </a:t>
            </a:r>
            <a:r>
              <a:rPr lang="fr-FR" dirty="0" smtClean="0"/>
              <a:t>valeurs</a:t>
            </a:r>
          </a:p>
          <a:p>
            <a:endParaRPr lang="fr-FR" sz="1800" dirty="0"/>
          </a:p>
          <a:p>
            <a:r>
              <a:rPr lang="fr-FR" dirty="0" smtClean="0"/>
              <a:t>Exemples de valeurs :</a:t>
            </a: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 smtClean="0"/>
              <a:t>L’honnêteté</a:t>
            </a:r>
          </a:p>
          <a:p>
            <a:pPr>
              <a:buFontTx/>
              <a:buChar char="-"/>
            </a:pPr>
            <a:r>
              <a:rPr lang="fr-FR" sz="1600" dirty="0" smtClean="0"/>
              <a:t>La liberté</a:t>
            </a:r>
          </a:p>
          <a:p>
            <a:pPr>
              <a:buFontTx/>
              <a:buChar char="-"/>
            </a:pPr>
            <a:r>
              <a:rPr lang="fr-FR" sz="1600" dirty="0"/>
              <a:t>la solidarité </a:t>
            </a: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/>
              <a:t>le patriotisme </a:t>
            </a: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 smtClean="0"/>
              <a:t>L’amitié</a:t>
            </a:r>
          </a:p>
          <a:p>
            <a:pPr>
              <a:buFontTx/>
              <a:buChar char="-"/>
            </a:pPr>
            <a:r>
              <a:rPr lang="fr-FR" sz="1600" dirty="0"/>
              <a:t>Le respect </a:t>
            </a:r>
            <a:r>
              <a:rPr lang="fr-FR" sz="1600" dirty="0" smtClean="0"/>
              <a:t>d’autrui</a:t>
            </a:r>
          </a:p>
          <a:p>
            <a:pPr>
              <a:buFontTx/>
              <a:buChar char="-"/>
            </a:pPr>
            <a:r>
              <a:rPr lang="fr-FR" sz="1600" dirty="0" smtClean="0"/>
              <a:t>Etc.</a:t>
            </a:r>
            <a:endParaRPr lang="fr-FR" sz="1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077072"/>
            <a:ext cx="4905166" cy="236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9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fr-FR" sz="3600" u="sng" dirty="0" smtClean="0"/>
              <a:t>Ethique et morale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2776"/>
            <a:ext cx="8136904" cy="5256584"/>
          </a:xfrm>
        </p:spPr>
        <p:txBody>
          <a:bodyPr>
            <a:normAutofit/>
          </a:bodyPr>
          <a:lstStyle/>
          <a:p>
            <a:r>
              <a:rPr lang="fr-FR" dirty="0" smtClean="0"/>
              <a:t>A l’origine éthique et morale signifiaient « mœurs »</a:t>
            </a:r>
          </a:p>
          <a:p>
            <a:endParaRPr lang="fr-FR" sz="1600" dirty="0"/>
          </a:p>
          <a:p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morale renvoie aujourd’hui </a:t>
            </a:r>
            <a:r>
              <a:rPr lang="fr-FR" dirty="0" smtClean="0"/>
              <a:t>aux </a:t>
            </a:r>
            <a:r>
              <a:rPr lang="fr-FR" dirty="0"/>
              <a:t>principes </a:t>
            </a:r>
            <a:r>
              <a:rPr lang="fr-FR" dirty="0" smtClean="0"/>
              <a:t>et </a:t>
            </a:r>
          </a:p>
          <a:p>
            <a:pPr marL="114300" indent="0">
              <a:buNone/>
            </a:pPr>
            <a:r>
              <a:rPr lang="fr-FR" dirty="0"/>
              <a:t> </a:t>
            </a:r>
            <a:r>
              <a:rPr lang="fr-FR" dirty="0" smtClean="0"/>
              <a:t>  comportements </a:t>
            </a:r>
            <a:r>
              <a:rPr lang="fr-FR" dirty="0"/>
              <a:t>qui permettent de différencier le bien du </a:t>
            </a:r>
            <a:r>
              <a:rPr lang="fr-FR" dirty="0" smtClean="0"/>
              <a:t>mal</a:t>
            </a:r>
          </a:p>
          <a:p>
            <a:endParaRPr lang="fr-FR" sz="1600" dirty="0"/>
          </a:p>
          <a:p>
            <a:r>
              <a:rPr lang="fr-FR" dirty="0"/>
              <a:t>La morale est un ensemble de principes qui ont un caractère </a:t>
            </a:r>
            <a:r>
              <a:rPr lang="fr-FR" dirty="0" smtClean="0"/>
              <a:t>universel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b="1" dirty="0" smtClean="0">
                <a:sym typeface="Wingdings" panose="05000000000000000000" pitchFamily="2" charset="2"/>
              </a:rPr>
              <a:t>universalisme</a:t>
            </a:r>
            <a:r>
              <a:rPr lang="fr-FR" dirty="0" smtClean="0">
                <a:sym typeface="Wingdings" panose="05000000000000000000" pitchFamily="2" charset="2"/>
              </a:rPr>
              <a:t> du concept</a:t>
            </a:r>
          </a:p>
          <a:p>
            <a:endParaRPr lang="fr-FR" sz="1600" dirty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Ethique : il s’agit d’une </a:t>
            </a:r>
            <a:r>
              <a:rPr lang="fr-FR" b="1" dirty="0" smtClean="0">
                <a:sym typeface="Wingdings" panose="05000000000000000000" pitchFamily="2" charset="2"/>
              </a:rPr>
              <a:t>réflexion argumentée en vue du « bien agir »</a:t>
            </a:r>
          </a:p>
          <a:p>
            <a:endParaRPr lang="fr-FR" sz="1600" dirty="0" smtClean="0">
              <a:sym typeface="Wingdings" panose="05000000000000000000" pitchFamily="2" charset="2"/>
            </a:endParaRPr>
          </a:p>
          <a:p>
            <a:r>
              <a:rPr lang="fr-FR" dirty="0"/>
              <a:t>Bien </a:t>
            </a:r>
            <a:r>
              <a:rPr lang="fr-FR" dirty="0" smtClean="0"/>
              <a:t>agir </a:t>
            </a:r>
            <a:r>
              <a:rPr lang="fr-FR" dirty="0"/>
              <a:t>ne renvoie pas obligatoirement au bien et au mal mais signifie </a:t>
            </a:r>
            <a:r>
              <a:rPr lang="fr-FR" b="1" dirty="0" smtClean="0"/>
              <a:t>agir </a:t>
            </a:r>
            <a:r>
              <a:rPr lang="fr-FR" b="1" dirty="0"/>
              <a:t>conformément aux valeurs auxquelles on accorde de l’importance</a:t>
            </a:r>
            <a:r>
              <a:rPr lang="fr-FR" dirty="0"/>
              <a:t>. 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834" y="1340768"/>
            <a:ext cx="1350710" cy="111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u="sng" dirty="0"/>
              <a:t>Ethique et morale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7620000" cy="4800600"/>
          </a:xfrm>
        </p:spPr>
        <p:txBody>
          <a:bodyPr/>
          <a:lstStyle/>
          <a:p>
            <a:r>
              <a:rPr lang="fr-FR" dirty="0"/>
              <a:t>Il revient à chacun </a:t>
            </a:r>
            <a:r>
              <a:rPr lang="fr-FR" dirty="0" smtClean="0"/>
              <a:t>de </a:t>
            </a:r>
            <a:r>
              <a:rPr lang="fr-FR" dirty="0"/>
              <a:t>s’interroger sur ce que signifie « bien agir », c’est-à-dire agir en fonction des valeurs que l’on </a:t>
            </a:r>
            <a:r>
              <a:rPr lang="fr-FR" dirty="0" smtClean="0"/>
              <a:t>porte 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L’éthique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b="1" dirty="0" smtClean="0"/>
              <a:t>relativisme </a:t>
            </a:r>
            <a:r>
              <a:rPr lang="fr-FR" dirty="0" smtClean="0"/>
              <a:t>du concept</a:t>
            </a:r>
          </a:p>
          <a:p>
            <a:endParaRPr lang="fr-FR" dirty="0"/>
          </a:p>
          <a:p>
            <a:r>
              <a:rPr lang="fr-FR" dirty="0"/>
              <a:t>S</a:t>
            </a:r>
            <a:r>
              <a:rPr lang="fr-FR" dirty="0" smtClean="0"/>
              <a:t>ystème </a:t>
            </a:r>
            <a:r>
              <a:rPr lang="fr-FR" dirty="0"/>
              <a:t>de valeurs </a:t>
            </a:r>
            <a:r>
              <a:rPr lang="fr-FR" dirty="0" smtClean="0"/>
              <a:t>: les </a:t>
            </a:r>
            <a:r>
              <a:rPr lang="fr-FR" dirty="0"/>
              <a:t>valeurs auxquelles on accorde de l’importance, lesquelles peuvent être </a:t>
            </a:r>
            <a:r>
              <a:rPr lang="fr-FR" dirty="0" smtClean="0"/>
              <a:t>hiérarchisées </a:t>
            </a:r>
          </a:p>
          <a:p>
            <a:endParaRPr lang="fr-FR" dirty="0"/>
          </a:p>
          <a:p>
            <a:r>
              <a:rPr lang="fr-FR" dirty="0"/>
              <a:t>Le relativisme éthique implique le devoir absolu de </a:t>
            </a:r>
            <a:r>
              <a:rPr lang="fr-FR" b="1" dirty="0"/>
              <a:t>respecter les préférences éthiques</a:t>
            </a:r>
            <a:r>
              <a:rPr lang="fr-FR" dirty="0"/>
              <a:t>, c'est-à-dire les jugements de valeur de chacun.</a:t>
            </a:r>
          </a:p>
          <a:p>
            <a:pPr marL="114300" indent="0">
              <a:buNone/>
            </a:pPr>
            <a:endParaRPr lang="fr-FR" dirty="0"/>
          </a:p>
        </p:txBody>
      </p:sp>
      <p:pic>
        <p:nvPicPr>
          <p:cNvPr id="4" name="Image 3" descr="D:\Users\adefosse\Desktop\bad - goo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492896"/>
            <a:ext cx="1777008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932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>
            <a:normAutofit/>
          </a:bodyPr>
          <a:lstStyle/>
          <a:p>
            <a:r>
              <a:rPr lang="fr-FR" dirty="0" smtClean="0"/>
              <a:t>Origine : </a:t>
            </a:r>
            <a:r>
              <a:rPr lang="fr-FR" dirty="0"/>
              <a:t>« </a:t>
            </a:r>
            <a:r>
              <a:rPr lang="fr-FR" dirty="0" err="1"/>
              <a:t>deontos</a:t>
            </a:r>
            <a:r>
              <a:rPr lang="fr-FR" dirty="0"/>
              <a:t> » qui signifie devoir </a:t>
            </a:r>
            <a:endParaRPr lang="fr-FR" dirty="0" smtClean="0"/>
          </a:p>
          <a:p>
            <a:endParaRPr lang="fr-FR" sz="2000" dirty="0"/>
          </a:p>
          <a:p>
            <a:r>
              <a:rPr lang="fr-FR" dirty="0"/>
              <a:t>La déontologie renvoie aux obligations, devoirs relatifs à une profession </a:t>
            </a:r>
            <a:endParaRPr lang="fr-FR" dirty="0" smtClean="0"/>
          </a:p>
          <a:p>
            <a:endParaRPr lang="fr-FR" sz="2400" dirty="0"/>
          </a:p>
          <a:p>
            <a:r>
              <a:rPr lang="fr-FR" dirty="0"/>
              <a:t>Extraits du code de déontologie des médecins :</a:t>
            </a:r>
          </a:p>
          <a:p>
            <a:pPr lvl="0">
              <a:buFontTx/>
              <a:buChar char="-"/>
            </a:pPr>
            <a:r>
              <a:rPr lang="fr-FR" sz="1600" dirty="0" smtClean="0"/>
              <a:t>Le </a:t>
            </a:r>
            <a:r>
              <a:rPr lang="fr-FR" sz="1600" dirty="0"/>
              <a:t>médecin ne doit pas s’immiscer sans raison professionnelle dans les affaires de famille ni dans la vie privée de ses patients (art. 51</a:t>
            </a:r>
            <a:r>
              <a:rPr lang="fr-FR" sz="1600" dirty="0" smtClean="0"/>
              <a:t>).</a:t>
            </a:r>
            <a:endParaRPr lang="fr-FR" sz="1600" dirty="0"/>
          </a:p>
          <a:p>
            <a:pPr lvl="0">
              <a:buFontTx/>
              <a:buChar char="-"/>
            </a:pPr>
            <a:r>
              <a:rPr lang="fr-FR" sz="1600" dirty="0" smtClean="0"/>
              <a:t>La </a:t>
            </a:r>
            <a:r>
              <a:rPr lang="fr-FR" sz="1600" dirty="0"/>
              <a:t>délivrance d’un rapport tendancieux ou d’un certificat de complaisance est interdite (art. 28</a:t>
            </a:r>
            <a:r>
              <a:rPr lang="fr-FR" sz="1600" dirty="0" smtClean="0"/>
              <a:t>).</a:t>
            </a:r>
            <a:endParaRPr lang="fr-FR" sz="1600" dirty="0"/>
          </a:p>
          <a:p>
            <a:pPr lvl="0">
              <a:buFontTx/>
              <a:buChar char="-"/>
            </a:pPr>
            <a:r>
              <a:rPr lang="fr-FR" sz="1600" dirty="0" smtClean="0"/>
              <a:t>Le </a:t>
            </a:r>
            <a:r>
              <a:rPr lang="fr-FR" sz="1600" dirty="0"/>
              <a:t>médecin doit protéger contre toute indiscrétion les documents </a:t>
            </a:r>
            <a:r>
              <a:rPr lang="fr-FR" sz="1600" dirty="0" smtClean="0"/>
              <a:t>médicaux </a:t>
            </a:r>
            <a:r>
              <a:rPr lang="fr-FR" sz="1600" dirty="0"/>
              <a:t>concernant les personnes qu’il a soignées ou examinées (art. 73).</a:t>
            </a:r>
          </a:p>
          <a:p>
            <a:endParaRPr lang="fr-FR" sz="2000" dirty="0" smtClean="0"/>
          </a:p>
          <a:p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déontologie </a:t>
            </a:r>
            <a:r>
              <a:rPr lang="fr-FR" dirty="0" smtClean="0"/>
              <a:t>correspond à </a:t>
            </a:r>
            <a:r>
              <a:rPr lang="fr-FR" dirty="0"/>
              <a:t>une </a:t>
            </a:r>
            <a:r>
              <a:rPr lang="fr-FR" dirty="0" smtClean="0"/>
              <a:t>morale professionnelle</a:t>
            </a:r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u="sng" dirty="0" smtClean="0"/>
              <a:t>Ethique et déontologie</a:t>
            </a:r>
            <a:endParaRPr lang="fr-FR" sz="3600" u="sng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708920"/>
            <a:ext cx="1524000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0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417638"/>
            <a:ext cx="590465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u="sng" dirty="0"/>
              <a:t>Au final, l’éthique qu’est-ce que c’est 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581944"/>
            <a:ext cx="7776864" cy="5276056"/>
          </a:xfrm>
        </p:spPr>
        <p:txBody>
          <a:bodyPr/>
          <a:lstStyle/>
          <a:p>
            <a:pPr marL="114300" indent="0">
              <a:buNone/>
            </a:pPr>
            <a:r>
              <a:rPr lang="fr-FR" sz="2400" b="1" dirty="0" smtClean="0"/>
              <a:t>        L’éthique : C’est </a:t>
            </a:r>
            <a:r>
              <a:rPr lang="fr-FR" sz="2400" b="1" dirty="0"/>
              <a:t>une réflexion argumentée </a:t>
            </a:r>
            <a:endParaRPr lang="fr-FR" sz="2400" b="1" dirty="0" smtClean="0"/>
          </a:p>
          <a:p>
            <a:pPr marL="114300" indent="0">
              <a:buNone/>
            </a:pPr>
            <a:r>
              <a:rPr lang="fr-FR" sz="2400" b="1" dirty="0"/>
              <a:t> </a:t>
            </a:r>
            <a:r>
              <a:rPr lang="fr-FR" sz="2400" b="1" dirty="0" smtClean="0"/>
              <a:t>                            en </a:t>
            </a:r>
            <a:r>
              <a:rPr lang="fr-FR" sz="2400" b="1" dirty="0"/>
              <a:t>vue du « bien agir »</a:t>
            </a:r>
            <a:r>
              <a:rPr lang="fr-FR" b="1" dirty="0"/>
              <a:t> </a:t>
            </a:r>
            <a:endParaRPr lang="fr-FR" b="1" dirty="0" smtClean="0"/>
          </a:p>
          <a:p>
            <a:endParaRPr lang="fr-FR" dirty="0" smtClean="0"/>
          </a:p>
          <a:p>
            <a:pPr>
              <a:buFont typeface="Wingdings" panose="05000000000000000000" pitchFamily="2" charset="2"/>
              <a:buChar char="à"/>
            </a:pPr>
            <a:endParaRPr lang="fr-F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Bien agir signifie agir conformément aux valeurs auxquelles on accorde de l’importance</a:t>
            </a:r>
          </a:p>
          <a:p>
            <a:pPr marL="114300" indent="0">
              <a:buNone/>
            </a:pPr>
            <a:endParaRPr lang="fr-FR" dirty="0"/>
          </a:p>
          <a:p>
            <a:pPr lvl="0">
              <a:buFont typeface="Wingdings"/>
              <a:buChar char="à"/>
            </a:pPr>
            <a:r>
              <a:rPr lang="fr-FR" dirty="0" smtClean="0"/>
              <a:t>L’éthique </a:t>
            </a:r>
            <a:r>
              <a:rPr lang="fr-FR" dirty="0"/>
              <a:t>est avant tout une </a:t>
            </a:r>
            <a:r>
              <a:rPr lang="fr-FR" b="1" dirty="0"/>
              <a:t>démarche</a:t>
            </a:r>
            <a:r>
              <a:rPr lang="fr-FR" dirty="0"/>
              <a:t> et un </a:t>
            </a:r>
            <a:r>
              <a:rPr lang="fr-FR" b="1" dirty="0"/>
              <a:t>processus </a:t>
            </a:r>
            <a:r>
              <a:rPr lang="fr-FR" b="1" dirty="0" smtClean="0"/>
              <a:t>réflexif</a:t>
            </a:r>
          </a:p>
          <a:p>
            <a:pPr lvl="0">
              <a:buFont typeface="Wingdings"/>
              <a:buChar char="à"/>
            </a:pPr>
            <a:endParaRPr lang="fr-FR" b="1" dirty="0"/>
          </a:p>
          <a:p>
            <a:pPr>
              <a:buFont typeface="Wingdings"/>
              <a:buChar char="à"/>
            </a:pPr>
            <a:r>
              <a:rPr lang="fr-FR" dirty="0"/>
              <a:t>L’éthique implique une </a:t>
            </a:r>
            <a:r>
              <a:rPr lang="fr-FR" b="1" dirty="0"/>
              <a:t>distanciation</a:t>
            </a:r>
            <a:r>
              <a:rPr lang="fr-FR" dirty="0"/>
              <a:t> et une </a:t>
            </a:r>
            <a:r>
              <a:rPr lang="fr-FR" b="1" dirty="0"/>
              <a:t>évaluation </a:t>
            </a:r>
            <a:r>
              <a:rPr lang="fr-FR" b="1" dirty="0" smtClean="0"/>
              <a:t>des </a:t>
            </a:r>
            <a:r>
              <a:rPr lang="fr-FR" b="1" dirty="0"/>
              <a:t>conséquences</a:t>
            </a:r>
            <a:r>
              <a:rPr lang="fr-FR" dirty="0"/>
              <a:t> de ses </a:t>
            </a:r>
            <a:r>
              <a:rPr lang="fr-FR" dirty="0" smtClean="0"/>
              <a:t>actions</a:t>
            </a:r>
            <a:endParaRPr lang="fr-FR" dirty="0"/>
          </a:p>
          <a:p>
            <a:pPr lvl="0">
              <a:buFont typeface="Wingdings"/>
              <a:buChar char="à"/>
            </a:pPr>
            <a:endParaRPr lang="fr-FR" dirty="0" smtClean="0"/>
          </a:p>
          <a:p>
            <a:pPr lvl="0">
              <a:buFont typeface="Wingdings"/>
              <a:buChar char="à"/>
            </a:pPr>
            <a:r>
              <a:rPr lang="fr-FR" dirty="0"/>
              <a:t>L’éthique permet de pouvoir </a:t>
            </a:r>
            <a:r>
              <a:rPr lang="fr-FR" b="1" dirty="0"/>
              <a:t>répondre de ses actes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2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u="sng" dirty="0"/>
              <a:t>Au final, l’éthique qu’est-ce que c’est 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</a:t>
            </a:r>
            <a:r>
              <a:rPr lang="fr-FR" dirty="0" smtClean="0"/>
              <a:t>uisque </a:t>
            </a:r>
            <a:r>
              <a:rPr lang="fr-FR" dirty="0"/>
              <a:t>l’éthique est une réflexion sur l’action, elle est toujours en </a:t>
            </a:r>
            <a:r>
              <a:rPr lang="fr-FR" dirty="0" smtClean="0"/>
              <a:t>chantier</a:t>
            </a:r>
          </a:p>
          <a:p>
            <a:endParaRPr lang="fr-FR" dirty="0"/>
          </a:p>
          <a:p>
            <a:r>
              <a:rPr lang="fr-FR" dirty="0"/>
              <a:t>Ceci d’autant plus que notre système de valeurs peut évoluer au cours de notre existence </a:t>
            </a:r>
          </a:p>
          <a:p>
            <a:endParaRPr lang="fr-FR" dirty="0" smtClean="0"/>
          </a:p>
          <a:p>
            <a:r>
              <a:rPr lang="fr-FR" dirty="0"/>
              <a:t>Le tout est de toujours faire en sorte d’agir conformément à notre système de valeur (qui est </a:t>
            </a:r>
            <a:r>
              <a:rPr lang="fr-FR" dirty="0" smtClean="0"/>
              <a:t>subjectif et qui évolue). Nos actions sont </a:t>
            </a:r>
            <a:r>
              <a:rPr lang="fr-FR" dirty="0"/>
              <a:t>alors en accord avec nos valeurs. </a:t>
            </a:r>
            <a:r>
              <a:rPr lang="fr-FR" b="1" dirty="0"/>
              <a:t>A cette seule condition on peut dire que l’on a un comportement éthique. </a:t>
            </a:r>
            <a:endParaRPr lang="fr-FR" dirty="0"/>
          </a:p>
          <a:p>
            <a:endParaRPr lang="fr-FR" dirty="0" smtClean="0"/>
          </a:p>
          <a:p>
            <a:r>
              <a:rPr lang="fr-FR" dirty="0"/>
              <a:t>E</a:t>
            </a:r>
            <a:r>
              <a:rPr lang="fr-FR" dirty="0" smtClean="0"/>
              <a:t>tre </a:t>
            </a:r>
            <a:r>
              <a:rPr lang="fr-FR" dirty="0"/>
              <a:t>en accord avec ses valeurs n’est pas </a:t>
            </a:r>
            <a:r>
              <a:rPr lang="fr-FR" dirty="0" smtClean="0"/>
              <a:t>aussi </a:t>
            </a:r>
            <a:r>
              <a:rPr lang="fr-FR" dirty="0"/>
              <a:t>évident qu’il </a:t>
            </a:r>
            <a:r>
              <a:rPr lang="fr-FR" dirty="0" smtClean="0"/>
              <a:t>n’y </a:t>
            </a:r>
            <a:r>
              <a:rPr lang="fr-FR" dirty="0"/>
              <a:t>parait</a:t>
            </a:r>
          </a:p>
        </p:txBody>
      </p:sp>
    </p:spTree>
    <p:extLst>
      <p:ext uri="{BB962C8B-B14F-4D97-AF65-F5344CB8AC3E}">
        <p14:creationId xmlns:p14="http://schemas.microsoft.com/office/powerpoint/2010/main" val="391547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1321</TotalTime>
  <Words>383</Words>
  <Application>Microsoft Office PowerPoint</Application>
  <PresentationFormat>Affichage à l'écran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Wingdings</vt:lpstr>
      <vt:lpstr>Contiguïté</vt:lpstr>
      <vt:lpstr>Ethique de l’ingénieur</vt:lpstr>
      <vt:lpstr>Introduction</vt:lpstr>
      <vt:lpstr>Présentation PowerPoint</vt:lpstr>
      <vt:lpstr>L’éthique et les valeurs sociétales  </vt:lpstr>
      <vt:lpstr>Ethique et morale</vt:lpstr>
      <vt:lpstr>Ethique et morale</vt:lpstr>
      <vt:lpstr>Ethique et déontologie</vt:lpstr>
      <vt:lpstr>Au final, l’éthique qu’est-ce que c’est ? </vt:lpstr>
      <vt:lpstr>Au final, l’éthique qu’est-ce que c’est ? </vt:lpstr>
      <vt:lpstr>Le dilemme éthique </vt:lpstr>
      <vt:lpstr>Le dilemme éthique</vt:lpstr>
      <vt:lpstr>Le dilemme éthique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Ethique de l’ingénieur</dc:title>
  <dc:creator>Adrien Defossez</dc:creator>
  <cp:lastModifiedBy>adefosse</cp:lastModifiedBy>
  <cp:revision>79</cp:revision>
  <dcterms:created xsi:type="dcterms:W3CDTF">2016-09-15T21:58:48Z</dcterms:created>
  <dcterms:modified xsi:type="dcterms:W3CDTF">2021-05-05T15:46:49Z</dcterms:modified>
</cp:coreProperties>
</file>